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yllis O'Grady" userId="6be66e89-ea87-439b-955c-5f76e5a985bb" providerId="ADAL" clId="{9F4B56F6-58EA-4C2B-A5BF-424F9D034D35}"/>
    <pc:docChg chg="custSel modSld">
      <pc:chgData name="Phyllis O'Grady" userId="6be66e89-ea87-439b-955c-5f76e5a985bb" providerId="ADAL" clId="{9F4B56F6-58EA-4C2B-A5BF-424F9D034D35}" dt="2025-10-09T07:39:21.145" v="0" actId="27636"/>
      <pc:docMkLst>
        <pc:docMk/>
      </pc:docMkLst>
      <pc:sldChg chg="modSp mod">
        <pc:chgData name="Phyllis O'Grady" userId="6be66e89-ea87-439b-955c-5f76e5a985bb" providerId="ADAL" clId="{9F4B56F6-58EA-4C2B-A5BF-424F9D034D35}" dt="2025-10-09T07:39:21.145" v="0" actId="27636"/>
        <pc:sldMkLst>
          <pc:docMk/>
          <pc:sldMk cId="0" sldId="257"/>
        </pc:sldMkLst>
        <pc:spChg chg="mod">
          <ac:chgData name="Phyllis O'Grady" userId="6be66e89-ea87-439b-955c-5f76e5a985bb" providerId="ADAL" clId="{9F4B56F6-58EA-4C2B-A5BF-424F9D034D35}" dt="2025-10-09T07:39:21.145" v="0" actId="27636"/>
          <ac:spMkLst>
            <pc:docMk/>
            <pc:sldMk cId="0" sldId="257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2065" y="2011045"/>
            <a:ext cx="12115800" cy="789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1915" rIns="0" bIns="0" anchor="t">
            <a:normAutofit fontScale="95000"/>
          </a:bodyPr>
          <a:lstStyle/>
          <a:p>
            <a:pPr marL="0" marR="0" indent="0" algn="ctr">
              <a:lnSpc>
                <a:spcPts val="5500"/>
              </a:lnSpc>
              <a:spcAft>
                <a:spcPts val="95"/>
              </a:spcAft>
            </a:pPr>
            <a:r>
              <a:rPr lang="en-US" sz="5400" spc="80">
                <a:solidFill>
                  <a:srgbClr val="040303"/>
                </a:solidFill>
                <a:latin typeface="Calibri Light" panose="02020603050405020304" pitchFamily="2"/>
              </a:rPr>
              <a:t>Oxbridge Admissions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2065" y="2800350"/>
            <a:ext cx="12115800" cy="20885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830" rIns="0" bIns="0" anchor="t"/>
          <a:lstStyle/>
          <a:p>
            <a:pPr marL="0" marR="0" indent="0" algn="ctr">
              <a:lnSpc>
                <a:spcPts val="2600"/>
              </a:lnSpc>
              <a:spcAft>
                <a:spcPts val="0"/>
              </a:spcAft>
            </a:pPr>
            <a:r>
              <a:rPr lang="en-US" sz="2400" spc="-35">
                <a:solidFill>
                  <a:srgbClr val="040303"/>
                </a:solidFill>
                <a:latin typeface="Calibri Light" panose="02020603050405020304" pitchFamily="2"/>
              </a:rPr>
              <a:t>Pravahi Osman </a:t>
            </a:r>
          </a:p>
          <a:p>
            <a:pPr marL="0" marR="0" indent="0" algn="ctr">
              <a:lnSpc>
                <a:spcPts val="2600"/>
              </a:lnSpc>
              <a:spcBef>
                <a:spcPts val="2545"/>
              </a:spcBef>
              <a:spcAft>
                <a:spcPts val="0"/>
              </a:spcAft>
            </a:pPr>
            <a:r>
              <a:rPr lang="en-US" sz="2400" spc="-20">
                <a:solidFill>
                  <a:srgbClr val="040303"/>
                </a:solidFill>
                <a:latin typeface="Calibri Light" panose="02020603050405020304" pitchFamily="2"/>
              </a:rPr>
              <a:t>Balliol College </a:t>
            </a:r>
          </a:p>
          <a:p>
            <a:pPr marL="0" marR="0" indent="0" algn="ctr">
              <a:lnSpc>
                <a:spcPts val="2600"/>
              </a:lnSpc>
              <a:spcBef>
                <a:spcPts val="0"/>
              </a:spcBef>
              <a:spcAft>
                <a:spcPts val="5690"/>
              </a:spcAft>
            </a:pPr>
            <a:r>
              <a:rPr lang="en-US" sz="2400" u="sng" spc="-5">
                <a:solidFill>
                  <a:srgbClr val="0000FF"/>
                </a:solidFill>
                <a:latin typeface="Calibri Light" panose="02020603050405020304" pitchFamily="2"/>
              </a:rPr>
              <a:t>outreach@balliol.ox.ac.uk</a:t>
            </a:r>
            <a:r>
              <a:rPr lang="en-US" sz="100" spc="-5">
                <a:solidFill>
                  <a:srgbClr val="040303"/>
                </a:solidFill>
                <a:latin typeface="Calibri Light" panose="02020603050405020304" pitchFamily="2"/>
              </a:rPr>
              <a:t>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10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478280" y="1941830"/>
            <a:ext cx="10464800" cy="36207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>
            <a:normAutofit fontScale="95000"/>
          </a:bodyPr>
          <a:lstStyle/>
          <a:p>
            <a:pPr marL="0" marR="0" indent="320040" algn="l">
              <a:lnSpc>
                <a:spcPts val="2600"/>
              </a:lnSpc>
              <a:spcAft>
                <a:spcPts val="0"/>
              </a:spcAft>
              <a:buFont typeface="Symbol"/>
              <a:buChar char="·"/>
            </a:pPr>
            <a:r>
              <a:rPr lang="en-US" sz="2150" spc="0">
                <a:solidFill>
                  <a:srgbClr val="000000"/>
                </a:solidFill>
                <a:latin typeface="Arial" panose="02020603050405020304" pitchFamily="2"/>
              </a:rPr>
              <a:t>Grades </a:t>
            </a:r>
          </a:p>
          <a:p>
            <a:pPr marL="0" marR="0" indent="320040" algn="l">
              <a:lnSpc>
                <a:spcPts val="2600"/>
              </a:lnSpc>
              <a:spcBef>
                <a:spcPts val="69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45">
                <a:solidFill>
                  <a:srgbClr val="000000"/>
                </a:solidFill>
                <a:latin typeface="Arial" panose="02020603050405020304" pitchFamily="2"/>
              </a:rPr>
              <a:t>Super-curricular resources - </a:t>
            </a:r>
          </a:p>
          <a:p>
            <a:pPr marL="320040" marR="1828800" indent="0" algn="l">
              <a:lnSpc>
                <a:spcPts val="2300"/>
              </a:lnSpc>
              <a:spcBef>
                <a:spcPts val="25"/>
              </a:spcBef>
              <a:spcAft>
                <a:spcPts val="0"/>
              </a:spcAft>
            </a:pPr>
            <a:r>
              <a:rPr lang="en-US" sz="2150" u="sng" spc="0">
                <a:solidFill>
                  <a:srgbClr val="0000FF"/>
                </a:solidFill>
                <a:latin typeface="Arial" panose="02020603050405020304" pitchFamily="2"/>
              </a:rPr>
              <a:t>https://www.balliol.ox.ac.uk/admissions/schools-and-outreach/useful-links-for-schools</a:t>
            </a:r>
            <a:r>
              <a:rPr lang="en-US" sz="2150" spc="0">
                <a:solidFill>
                  <a:srgbClr val="000000"/>
                </a:solidFill>
                <a:latin typeface="Arial" panose="02020603050405020304" pitchFamily="2"/>
              </a:rPr>
              <a:t>  </a:t>
            </a:r>
          </a:p>
          <a:p>
            <a:pPr marL="0" marR="0" indent="320040" algn="l">
              <a:lnSpc>
                <a:spcPts val="2600"/>
              </a:lnSpc>
              <a:spcBef>
                <a:spcPts val="69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45">
                <a:solidFill>
                  <a:srgbClr val="000000"/>
                </a:solidFill>
                <a:latin typeface="Arial" panose="02020603050405020304" pitchFamily="2"/>
              </a:rPr>
              <a:t>Course choices resources - </a:t>
            </a:r>
          </a:p>
          <a:p>
            <a:pPr marL="32004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50" u="sng" spc="35">
                <a:solidFill>
                  <a:srgbClr val="0000FF"/>
                </a:solidFill>
                <a:latin typeface="Arial" panose="02020603050405020304" pitchFamily="2"/>
              </a:rPr>
              <a:t>https://www.ox.ac.uk/admissions/undergraduate/courses/course-listing</a:t>
            </a:r>
            <a:r>
              <a:rPr lang="en-US" sz="2150" spc="35">
                <a:solidFill>
                  <a:srgbClr val="000000"/>
                </a:solidFill>
                <a:latin typeface="Arial" panose="02020603050405020304" pitchFamily="2"/>
              </a:rPr>
              <a:t>  </a:t>
            </a:r>
          </a:p>
          <a:p>
            <a:pPr marL="0" marR="0" indent="320040" algn="l">
              <a:lnSpc>
                <a:spcPts val="2600"/>
              </a:lnSpc>
              <a:spcBef>
                <a:spcPts val="67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u="sng" spc="30">
                <a:solidFill>
                  <a:srgbClr val="0000FF"/>
                </a:solidFill>
                <a:latin typeface="Arial" panose="02020603050405020304" pitchFamily="2"/>
              </a:rPr>
              <a:t>Sustained contact programmes</a:t>
            </a:r>
          </a:p>
          <a:p>
            <a:pPr marL="0" marR="0" indent="320040" algn="l">
              <a:lnSpc>
                <a:spcPts val="2400"/>
              </a:lnSpc>
              <a:spcBef>
                <a:spcPts val="695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-5">
                <a:solidFill>
                  <a:srgbClr val="000000"/>
                </a:solidFill>
                <a:latin typeface="Arial" panose="02020603050405020304" pitchFamily="2"/>
              </a:rPr>
              <a:t>Talks </a:t>
            </a:r>
          </a:p>
          <a:p>
            <a:pPr marL="0" marR="0" indent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b="1" spc="-20">
                <a:solidFill>
                  <a:srgbClr val="F1602A"/>
                </a:solidFill>
                <a:latin typeface="Calibri" panose="02020603050405020304" pitchFamily="2"/>
              </a:rPr>
              <a:t>University Open Days </a:t>
            </a:r>
          </a:p>
          <a:p>
            <a:pPr marL="0" marR="0" indent="320040" algn="l">
              <a:lnSpc>
                <a:spcPts val="2600"/>
              </a:lnSpc>
              <a:spcBef>
                <a:spcPts val="0"/>
              </a:spcBef>
              <a:spcAft>
                <a:spcPts val="985"/>
              </a:spcAft>
              <a:buFont typeface="Symbol"/>
              <a:buChar char="·"/>
              <a:tabLst>
                <a:tab pos="3794760" algn="l"/>
              </a:tabLst>
            </a:pPr>
            <a:r>
              <a:rPr lang="en-US" sz="2150" spc="-5">
                <a:solidFill>
                  <a:srgbClr val="000000"/>
                </a:solidFill>
                <a:latin typeface="Arial" panose="02020603050405020304" pitchFamily="2"/>
              </a:rPr>
              <a:t>Taster Days</a:t>
            </a:r>
            <a:r>
              <a:rPr lang="en-US" sz="2300" b="1" spc="-5">
                <a:solidFill>
                  <a:srgbClr val="F1602A"/>
                </a:solidFill>
                <a:latin typeface="Calibri" panose="02020603050405020304" pitchFamily="2"/>
              </a:rPr>
              <a:t>	Summer 2025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2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170305" y="203200"/>
            <a:ext cx="3949700" cy="13176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9575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35">
                <a:solidFill>
                  <a:srgbClr val="002046"/>
                </a:solidFill>
                <a:latin typeface="Arial" panose="02020603050405020304" pitchFamily="2"/>
              </a:rPr>
              <a:t>Asian and Middle Eastern Studies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Archaeology and Anthropology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170305" y="1520825"/>
            <a:ext cx="2517775" cy="21888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Biochemistry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Biology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Biomedical Sciences Chemistry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Classics </a:t>
            </a:r>
          </a:p>
          <a:p>
            <a:pPr marL="0" marR="0" indent="0" algn="l">
              <a:lnSpc>
                <a:spcPts val="2400"/>
              </a:lnSpc>
              <a:spcBef>
                <a:spcPts val="2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Computer Science Earth Sciences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170305" y="3709670"/>
            <a:ext cx="3949700" cy="22707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Economics and Management Engineering Science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English Language and Literature Fine Art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634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Geography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8339455" y="2571750"/>
            <a:ext cx="2633345" cy="2736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Medicine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40">
                <a:solidFill>
                  <a:srgbClr val="002046"/>
                </a:solidFill>
                <a:latin typeface="Arial" panose="02020603050405020304" pitchFamily="2"/>
              </a:rPr>
              <a:t>Modern Languages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Music </a:t>
            </a:r>
          </a:p>
          <a:p>
            <a:pPr marL="0" marR="0" indent="0" algn="l">
              <a:lnSpc>
                <a:spcPts val="2400"/>
              </a:lnSpc>
              <a:spcBef>
                <a:spcPts val="2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Philosophy, Politics &amp;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Economics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Physics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Psychology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Religion </a:t>
            </a:r>
          </a:p>
          <a:p>
            <a:pPr marL="0" marR="0"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35">
                <a:solidFill>
                  <a:srgbClr val="002046"/>
                </a:solidFill>
                <a:latin typeface="Arial" panose="02020603050405020304" pitchFamily="2"/>
              </a:rPr>
              <a:t>Theology &amp; Religion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5364480" y="3644900"/>
            <a:ext cx="2103120" cy="1824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History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History of Art Human Sciences Law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Materials Science Mathematics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2658110" y="6154420"/>
            <a:ext cx="4142105" cy="435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3400"/>
              </a:lnSpc>
              <a:spcAft>
                <a:spcPts val="0"/>
              </a:spcAft>
            </a:pPr>
            <a:r>
              <a:rPr lang="en-US" sz="2900" b="1" u="sng" spc="160">
                <a:solidFill>
                  <a:srgbClr val="0000FF"/>
                </a:solidFill>
                <a:latin typeface="Tahoma" panose="02020603050405020304" pitchFamily="2"/>
              </a:rPr>
              <a:t>www.ox.ac.uk/courses</a:t>
            </a:r>
            <a:r>
              <a:rPr lang="en-US" sz="100" b="1" spc="160">
                <a:solidFill>
                  <a:srgbClr val="FFFFFF"/>
                </a:solidFill>
                <a:latin typeface="Tahoma" panose="02020603050405020304" pitchFamily="2"/>
              </a:rPr>
              <a:t>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3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1246505" y="101600"/>
            <a:ext cx="7874000" cy="6546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0325" rIns="0" bIns="0" anchor="t">
            <a:normAutofit fontScale="95000"/>
          </a:bodyPr>
          <a:lstStyle/>
          <a:p>
            <a:pPr marL="0" marR="0" indent="0" algn="ctr">
              <a:lnSpc>
                <a:spcPts val="3800"/>
              </a:lnSpc>
              <a:spcAft>
                <a:spcPts val="805"/>
              </a:spcAft>
            </a:pPr>
            <a:r>
              <a:rPr lang="en-US" sz="3600" b="1" spc="60">
                <a:solidFill>
                  <a:srgbClr val="44536A"/>
                </a:solidFill>
                <a:latin typeface="Cambria" panose="02020603050405020304" pitchFamily="1"/>
              </a:rPr>
              <a:t>A First-Year Law Timetable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0" y="5561330"/>
            <a:ext cx="9525000" cy="5041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210" rIns="0" bIns="0" anchor="t">
            <a:normAutofit fontScale="95000"/>
          </a:bodyPr>
          <a:lstStyle/>
          <a:p>
            <a:pPr marL="0" marR="0" indent="0" algn="r">
              <a:lnSpc>
                <a:spcPts val="2200"/>
              </a:lnSpc>
              <a:spcAft>
                <a:spcPts val="1515"/>
              </a:spcAft>
            </a:pPr>
            <a:r>
              <a:rPr lang="en-US" sz="2000" spc="35">
                <a:solidFill>
                  <a:srgbClr val="000000"/>
                </a:solidFill>
                <a:latin typeface="Calibri" panose="02020603050405020304" pitchFamily="2"/>
              </a:rPr>
              <a:t>Lectures + tutorials + independent Study = around</a:t>
            </a:r>
            <a:r>
              <a:rPr lang="en-US" sz="1950" b="1" spc="35">
                <a:solidFill>
                  <a:srgbClr val="FF6600"/>
                </a:solidFill>
                <a:latin typeface="Calibri" panose="02020603050405020304" pitchFamily="2"/>
              </a:rPr>
              <a:t> 40</a:t>
            </a:r>
            <a:r>
              <a:rPr lang="en-US" sz="2000" spc="35">
                <a:solidFill>
                  <a:srgbClr val="000000"/>
                </a:solidFill>
                <a:latin typeface="Calibri" panose="02020603050405020304" pitchFamily="2"/>
              </a:rPr>
              <a:t> per week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4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246505" y="464185"/>
            <a:ext cx="5486400" cy="535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50" b="1" spc="-130">
                <a:solidFill>
                  <a:srgbClr val="090608"/>
                </a:solidFill>
                <a:latin typeface="Arial" panose="02020603050405020304" pitchFamily="2"/>
              </a:rPr>
              <a:t>...... Exceptional Teaching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8324215" y="1356995"/>
            <a:ext cx="2553970" cy="31572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7145" rIns="0" bIns="0" anchor="t"/>
          <a:lstStyle/>
          <a:p>
            <a:pPr marL="0" marR="0" indent="0" algn="ctr">
              <a:lnSpc>
                <a:spcPts val="3500"/>
              </a:lnSpc>
              <a:spcAft>
                <a:spcPts val="525"/>
              </a:spcAft>
            </a:pPr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The tutorial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system is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incredible and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unmatched by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any other form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of education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deliv</a:t>
            </a:r>
            <a:r>
              <a:rPr lang="en-US" sz="3050" b="1" spc="-75">
                <a:solidFill>
                  <a:srgbClr val="FFFFFF"/>
                </a:solidFill>
                <a:latin typeface="Arial" panose="02020603050405020304" pitchFamily="2"/>
              </a:rPr>
              <a:t>ery.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469390" y="4688205"/>
            <a:ext cx="5735955" cy="16408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600"/>
              </a:lnSpc>
              <a:spcAft>
                <a:spcPts val="0"/>
              </a:spcAft>
            </a:pPr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Having to come up with a convincing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argument each week is challenging, but it’s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taught me how to question what I come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across and how to ‘look beyond’ – it’s a skill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that will last a lifetime.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9476105" y="5199380"/>
            <a:ext cx="670560" cy="37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l">
              <a:lnSpc>
                <a:spcPts val="2800"/>
              </a:lnSpc>
              <a:spcAft>
                <a:spcPts val="0"/>
              </a:spcAft>
            </a:pPr>
            <a:r>
              <a:rPr lang="en-US" sz="2550" b="1" spc="-10">
                <a:solidFill>
                  <a:srgbClr val="34BAEC"/>
                </a:solidFill>
                <a:latin typeface="Arial Narrow" panose="02020603050405020304" pitchFamily="2"/>
              </a:rPr>
              <a:t>Aditi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3999230" y="6366510"/>
            <a:ext cx="1170305" cy="37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l">
              <a:lnSpc>
                <a:spcPts val="2800"/>
              </a:lnSpc>
              <a:spcAft>
                <a:spcPts val="0"/>
              </a:spcAft>
            </a:pPr>
            <a:r>
              <a:rPr lang="en-US" sz="2550" b="1" spc="-50">
                <a:solidFill>
                  <a:srgbClr val="011142"/>
                </a:solidFill>
                <a:latin typeface="Arial Narrow" panose="02020603050405020304" pitchFamily="2"/>
              </a:rPr>
              <a:t>Rebecca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5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704215" y="1310640"/>
            <a:ext cx="2855595" cy="102425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21285" rIns="0" bIns="0" anchor="t">
            <a:normAutofit fontScale="95000"/>
          </a:bodyPr>
          <a:lstStyle/>
          <a:p>
            <a:pPr marL="0" marR="0" indent="0" algn="ctr">
              <a:lnSpc>
                <a:spcPts val="2000"/>
              </a:lnSpc>
              <a:spcAft>
                <a:spcPts val="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Crankstart </a:t>
            </a:r>
          </a:p>
          <a:p>
            <a:pPr marL="0" marR="0" indent="0" algn="ctr">
              <a:lnSpc>
                <a:spcPts val="2100"/>
              </a:lnSpc>
              <a:spcBef>
                <a:spcPts val="0"/>
              </a:spcBef>
              <a:spcAft>
                <a:spcPts val="755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Scholarships for low-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income students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04215" y="2618105"/>
            <a:ext cx="2855595" cy="716280"/>
          </a:xfrm>
          <a:prstGeom prst="rect">
            <a:avLst/>
          </a:prstGeom>
          <a:solidFill>
            <a:srgbClr val="FF6600"/>
          </a:solidFill>
          <a:ln w="0" cmpd="sng">
            <a:noFill/>
            <a:prstDash val="solid"/>
          </a:ln>
        </p:spPr>
        <p:txBody>
          <a:bodyPr vert="horz" lIns="0" tIns="91440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55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Oxford Bursaries are </a:t>
            </a:r>
            <a:br/>
            <a:r>
              <a:rPr lang="en-US" sz="1800" b="1" u="sng" spc="0">
                <a:solidFill>
                  <a:srgbClr val="FFFFFF"/>
                </a:solidFill>
                <a:latin typeface="Arial" panose="02020603050405020304" pitchFamily="2"/>
              </a:rPr>
              <a:t>non-repayable</a:t>
            </a: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 support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704215" y="3554095"/>
            <a:ext cx="2855595" cy="1024255"/>
          </a:xfrm>
          <a:prstGeom prst="rect">
            <a:avLst/>
          </a:prstGeom>
          <a:solidFill>
            <a:srgbClr val="CCCC00"/>
          </a:solidFill>
          <a:ln w="0" cmpd="sng">
            <a:noFill/>
            <a:prstDash val="solid"/>
          </a:ln>
        </p:spPr>
        <p:txBody>
          <a:bodyPr vert="horz" lIns="0" tIns="110490" rIns="0" bIns="0" anchor="t">
            <a:normAutofit fontScale="95000"/>
          </a:bodyPr>
          <a:lstStyle/>
          <a:p>
            <a:pPr marL="0" marR="0" indent="0" algn="ctr">
              <a:lnSpc>
                <a:spcPts val="2100"/>
              </a:lnSpc>
              <a:spcAft>
                <a:spcPts val="71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No separate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application process at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Oxford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3965575" y="1310640"/>
            <a:ext cx="6501130" cy="32677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55295" rIns="0" bIns="0" anchor="t">
            <a:normAutofit fontScale="95000"/>
          </a:bodyPr>
          <a:lstStyle/>
          <a:p>
            <a:pPr marL="0" marR="0" indent="274320" algn="l">
              <a:lnSpc>
                <a:spcPts val="1800"/>
              </a:lnSpc>
              <a:spcAft>
                <a:spcPts val="0"/>
              </a:spcAft>
              <a:buFont typeface="Wingdings"/>
              <a:buChar char="q"/>
            </a:pPr>
            <a:r>
              <a:rPr lang="en-US" sz="1800" spc="30">
                <a:solidFill>
                  <a:srgbClr val="303030"/>
                </a:solidFill>
                <a:latin typeface="Calibri" panose="02020603050405020304" pitchFamily="2"/>
              </a:rPr>
              <a:t>If your household income is assessed as being £32,500 or less, you </a:t>
            </a:r>
          </a:p>
          <a:p>
            <a:pPr marL="27432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30">
                <a:solidFill>
                  <a:srgbClr val="303030"/>
                </a:solidFill>
                <a:latin typeface="Calibri" panose="02020603050405020304" pitchFamily="2"/>
              </a:rPr>
              <a:t>will be eligible for an annual Crankstart Bursary of up to £6090 per </a:t>
            </a:r>
          </a:p>
          <a:p>
            <a:pPr marL="27432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1800" spc="25">
                <a:solidFill>
                  <a:srgbClr val="303030"/>
                </a:solidFill>
                <a:latin typeface="Calibri" panose="02020603050405020304" pitchFamily="2"/>
              </a:rPr>
              <a:t>year towards living costs </a:t>
            </a:r>
          </a:p>
          <a:p>
            <a:pPr marL="0" marR="0" indent="274320" algn="l">
              <a:lnSpc>
                <a:spcPts val="1800"/>
              </a:lnSpc>
              <a:spcBef>
                <a:spcPts val="2530"/>
              </a:spcBef>
              <a:spcAft>
                <a:spcPts val="0"/>
              </a:spcAft>
              <a:buFont typeface="Wingdings"/>
              <a:buChar char="q"/>
            </a:pPr>
            <a:r>
              <a:rPr lang="en-US" sz="1800" spc="15">
                <a:solidFill>
                  <a:srgbClr val="303030"/>
                </a:solidFill>
                <a:latin typeface="Calibri" panose="02020603050405020304" pitchFamily="2"/>
              </a:rPr>
              <a:t>If you are a UK student with a household income up to £50,000 you </a:t>
            </a:r>
          </a:p>
          <a:p>
            <a:pPr marL="27432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25">
                <a:solidFill>
                  <a:srgbClr val="303030"/>
                </a:solidFill>
                <a:latin typeface="Calibri" panose="02020603050405020304" pitchFamily="2"/>
              </a:rPr>
              <a:t>will be eligible for an Oxford bursary worth between £1000 -£3000 </a:t>
            </a:r>
          </a:p>
          <a:p>
            <a:pPr marL="0" marR="0" indent="274320" algn="l">
              <a:lnSpc>
                <a:spcPts val="1800"/>
              </a:lnSpc>
              <a:spcBef>
                <a:spcPts val="4685"/>
              </a:spcBef>
              <a:spcAft>
                <a:spcPts val="0"/>
              </a:spcAft>
              <a:buFont typeface="Wingdings"/>
              <a:buChar char="q"/>
            </a:pPr>
            <a:r>
              <a:rPr lang="en-US" sz="1800" spc="30">
                <a:solidFill>
                  <a:srgbClr val="303030"/>
                </a:solidFill>
                <a:latin typeface="Calibri" panose="02020603050405020304" pitchFamily="2"/>
              </a:rPr>
              <a:t>There is no separate application process for the Oxford bursary or </a:t>
            </a:r>
          </a:p>
          <a:p>
            <a:pPr marL="274320" marR="0" indent="0" algn="l">
              <a:lnSpc>
                <a:spcPts val="1800"/>
              </a:lnSpc>
              <a:spcBef>
                <a:spcPts val="330"/>
              </a:spcBef>
              <a:spcAft>
                <a:spcPts val="910"/>
              </a:spcAft>
            </a:pPr>
            <a:r>
              <a:rPr lang="en-US" sz="1800" spc="0">
                <a:solidFill>
                  <a:srgbClr val="303030"/>
                </a:solidFill>
                <a:latin typeface="Calibri" panose="02020603050405020304" pitchFamily="2"/>
              </a:rPr>
              <a:t>Cransktart Scholarship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6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935990" y="0"/>
            <a:ext cx="8924290" cy="9753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81305" rIns="0" bIns="0" anchor="t">
            <a:normAutofit fontScale="95000"/>
          </a:bodyPr>
          <a:lstStyle/>
          <a:p>
            <a:pPr marL="0" marR="0" indent="0" algn="l">
              <a:lnSpc>
                <a:spcPts val="4100"/>
              </a:lnSpc>
              <a:spcAft>
                <a:spcPts val="0"/>
              </a:spcAft>
              <a:tabLst>
                <a:tab pos="8915400" algn="r"/>
              </a:tabLst>
            </a:pPr>
            <a:r>
              <a:rPr lang="en-US" sz="4300" spc="0">
                <a:solidFill>
                  <a:srgbClr val="011342"/>
                </a:solidFill>
                <a:latin typeface="Calibri Light" panose="02020603050405020304" pitchFamily="2"/>
              </a:rPr>
              <a:t>....</a:t>
            </a:r>
            <a:r>
              <a:rPr lang="en-US" sz="4400" b="1" spc="0">
                <a:solidFill>
                  <a:srgbClr val="011342"/>
                </a:solidFill>
                <a:latin typeface="Calibri Light" panose="02020603050405020304" pitchFamily="2"/>
              </a:rPr>
              <a:t>Opportunity for Life</a:t>
            </a:r>
            <a:r>
              <a:rPr lang="en-US" sz="2700" spc="0">
                <a:solidFill>
                  <a:srgbClr val="FFFFFF"/>
                </a:solidFill>
                <a:latin typeface="Tahoma" panose="02020603050405020304" pitchFamily="2"/>
              </a:rPr>
              <a:t>	£41,600 </a:t>
            </a:r>
          </a:p>
          <a:p>
            <a:pPr marL="0" marR="0" indent="0" algn="r">
              <a:lnSpc>
                <a:spcPts val="1000"/>
              </a:lnSpc>
              <a:spcBef>
                <a:spcPts val="0"/>
              </a:spcBef>
              <a:spcAft>
                <a:spcPts val="31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average annual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615440" y="1379855"/>
            <a:ext cx="3224530" cy="25152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15">
                <a:solidFill>
                  <a:srgbClr val="FFFFFF"/>
                </a:solidFill>
                <a:latin typeface="Calibri" panose="02020603050405020304" pitchFamily="2"/>
              </a:rPr>
              <a:t>Lifelong </a:t>
            </a:r>
          </a:p>
          <a:p>
            <a:pPr marL="0" marR="0" indent="0" algn="l">
              <a:lnSpc>
                <a:spcPts val="2400"/>
              </a:lnSpc>
              <a:spcBef>
                <a:spcPts val="455"/>
              </a:spcBef>
              <a:spcAft>
                <a:spcPts val="0"/>
              </a:spcAft>
            </a:pPr>
            <a:r>
              <a:rPr lang="en-US" sz="2350" spc="-10">
                <a:solidFill>
                  <a:srgbClr val="FFFFFF"/>
                </a:solidFill>
                <a:latin typeface="Calibri" panose="02020603050405020304" pitchFamily="2"/>
              </a:rPr>
              <a:t>expert </a:t>
            </a:r>
          </a:p>
          <a:p>
            <a:pPr marL="0" marR="0" indent="0" algn="l">
              <a:lnSpc>
                <a:spcPts val="2400"/>
              </a:lnSpc>
              <a:spcBef>
                <a:spcPts val="455"/>
              </a:spcBef>
              <a:spcAft>
                <a:spcPts val="0"/>
              </a:spcAft>
            </a:pPr>
            <a:r>
              <a:rPr lang="en-US" sz="2350" spc="-5">
                <a:solidFill>
                  <a:srgbClr val="FFFFFF"/>
                </a:solidFill>
                <a:latin typeface="Calibri" panose="02020603050405020304" pitchFamily="2"/>
              </a:rPr>
              <a:t>career </a:t>
            </a:r>
          </a:p>
          <a:p>
            <a:pPr marL="0" marR="0" indent="0" algn="l">
              <a:lnSpc>
                <a:spcPts val="2400"/>
              </a:lnSpc>
              <a:spcBef>
                <a:spcPts val="730"/>
              </a:spcBef>
              <a:spcAft>
                <a:spcPts val="0"/>
              </a:spcAft>
              <a:tabLst>
                <a:tab pos="2057400" algn="l"/>
              </a:tabLst>
            </a:pPr>
            <a:r>
              <a:rPr lang="en-US" sz="2350" spc="-25">
                <a:solidFill>
                  <a:srgbClr val="FFFFFF"/>
                </a:solidFill>
                <a:latin typeface="Calibri" panose="02020603050405020304" pitchFamily="2"/>
              </a:rPr>
              <a:t>advice	</a:t>
            </a:r>
            <a:r>
              <a:rPr lang="en-US" sz="2150" spc="-25">
                <a:solidFill>
                  <a:srgbClr val="FFFFFF"/>
                </a:solidFill>
                <a:latin typeface="Calibri" panose="02020603050405020304" pitchFamily="2"/>
              </a:rPr>
              <a:t>100’s of </a:t>
            </a:r>
          </a:p>
          <a:p>
            <a:pPr marL="0" marR="0" indent="0" algn="r">
              <a:lnSpc>
                <a:spcPts val="2200"/>
              </a:lnSpc>
              <a:spcBef>
                <a:spcPts val="63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exclusive local </a:t>
            </a:r>
          </a:p>
          <a:p>
            <a:pPr marL="0" marR="160020" indent="0" algn="r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and global </a:t>
            </a:r>
          </a:p>
          <a:p>
            <a:pPr marL="0" marR="114300" indent="0" algn="r">
              <a:lnSpc>
                <a:spcPts val="21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internships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8515985" y="975360"/>
            <a:ext cx="1402080" cy="8750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ctr">
              <a:lnSpc>
                <a:spcPts val="1500"/>
              </a:lnSpc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salary of our </a:t>
            </a:r>
          </a:p>
          <a:p>
            <a:pPr marL="0" marR="0" indent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graduates after </a:t>
            </a:r>
          </a:p>
          <a:p>
            <a:pPr marL="0" marR="0" indent="0" algn="ctr">
              <a:lnSpc>
                <a:spcPts val="18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700" spc="-30">
                <a:solidFill>
                  <a:srgbClr val="FFFFFF"/>
                </a:solidFill>
                <a:latin typeface="Calibri" panose="02020603050405020304" pitchFamily="2"/>
              </a:rPr>
              <a:t>15 Months (data </a:t>
            </a:r>
          </a:p>
          <a:p>
            <a:pPr marL="0" marR="0" indent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from GOS)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5840095" y="975360"/>
            <a:ext cx="1560195" cy="129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7305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9,400 </a:t>
            </a:r>
          </a:p>
          <a:p>
            <a:pPr marL="0" marR="0" indent="0" algn="ctr">
              <a:lnSpc>
                <a:spcPts val="2200"/>
              </a:lnSpc>
              <a:spcBef>
                <a:spcPts val="41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opportunities </a:t>
            </a:r>
          </a:p>
          <a:p>
            <a:pPr marL="0" marR="0" indent="0" algn="ctr">
              <a:lnSpc>
                <a:spcPts val="2200"/>
              </a:lnSpc>
              <a:spcBef>
                <a:spcPts val="38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on website </a:t>
            </a:r>
          </a:p>
          <a:p>
            <a:pPr marL="0" marR="0" indent="0" algn="ctr">
              <a:lnSpc>
                <a:spcPts val="2200"/>
              </a:lnSpc>
              <a:spcBef>
                <a:spcPts val="435"/>
              </a:spcBef>
              <a:spcAft>
                <a:spcPts val="0"/>
              </a:spcAft>
            </a:pPr>
            <a:r>
              <a:rPr lang="en-US" sz="2150" spc="-10">
                <a:solidFill>
                  <a:srgbClr val="FFFFFF"/>
                </a:solidFill>
                <a:latin typeface="Calibri" panose="02020603050405020304" pitchFamily="2"/>
              </a:rPr>
              <a:t>over past year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9274810" y="2771775"/>
            <a:ext cx="2042160" cy="164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0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Studying at Oxford </a:t>
            </a:r>
          </a:p>
          <a:p>
            <a:pPr marL="0" marR="0" indent="0" algn="ctr">
              <a:lnSpc>
                <a:spcPts val="2200"/>
              </a:lnSpc>
              <a:spcBef>
                <a:spcPts val="40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gives you an </a:t>
            </a:r>
          </a:p>
          <a:p>
            <a:pPr marL="0" marR="0" indent="0" algn="ctr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impressive and </a:t>
            </a:r>
          </a:p>
          <a:p>
            <a:pPr marL="0" marR="0" indent="0" algn="ctr">
              <a:lnSpc>
                <a:spcPts val="2200"/>
              </a:lnSpc>
              <a:spcBef>
                <a:spcPts val="38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highly sought </a:t>
            </a:r>
          </a:p>
          <a:p>
            <a:pPr marL="0" marR="0" indent="0" algn="ctr">
              <a:lnSpc>
                <a:spcPts val="21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after skill set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1365250" y="4638040"/>
            <a:ext cx="3362325" cy="3670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15">
                <a:solidFill>
                  <a:srgbClr val="F1602A"/>
                </a:solidFill>
                <a:latin typeface="Calibri" panose="02020603050405020304" pitchFamily="2"/>
              </a:rPr>
              <a:t>Develop your employability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2212975" y="5005070"/>
            <a:ext cx="1527175" cy="9753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>
            <a:normAutofit fontScale="95000"/>
          </a:bodyPr>
          <a:lstStyle/>
          <a:p>
            <a:pPr marL="22860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1602A"/>
                </a:solidFill>
                <a:latin typeface="Calibri" panose="02020603050405020304" pitchFamily="2"/>
              </a:rPr>
              <a:t>skills with </a:t>
            </a:r>
          </a:p>
          <a:p>
            <a:pPr marL="0" marR="0" indent="0" algn="l">
              <a:lnSpc>
                <a:spcPts val="4200"/>
              </a:lnSpc>
              <a:spcBef>
                <a:spcPts val="610"/>
              </a:spcBef>
              <a:spcAft>
                <a:spcPts val="0"/>
              </a:spcAft>
            </a:pPr>
            <a:r>
              <a:rPr lang="en-US" sz="3850" b="1" spc="-65">
                <a:solidFill>
                  <a:srgbClr val="F1602A"/>
                </a:solidFill>
                <a:latin typeface="Calibri" panose="02020603050405020304" pitchFamily="2"/>
              </a:rPr>
              <a:t>‘Octane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3740150" y="5383530"/>
            <a:ext cx="178435" cy="596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055" rIns="0" bIns="0" anchor="t">
            <a:normAutofit fontScale="95000"/>
          </a:bodyPr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850" b="1" spc="0">
                <a:solidFill>
                  <a:srgbClr val="F1602A"/>
                </a:solidFill>
                <a:latin typeface="Calibri" panose="02020603050405020304" pitchFamily="2"/>
              </a:rPr>
              <a:t>’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2142490" y="6209030"/>
            <a:ext cx="2667000" cy="438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0" marR="0" indent="0" algn="l">
              <a:lnSpc>
                <a:spcPts val="3100"/>
              </a:lnSpc>
              <a:spcAft>
                <a:spcPts val="20"/>
              </a:spcAft>
            </a:pPr>
            <a:r>
              <a:rPr lang="en-US" sz="3150" u="sng" spc="-50">
                <a:solidFill>
                  <a:srgbClr val="0000FF"/>
                </a:solidFill>
                <a:latin typeface="Calibri" panose="02020603050405020304" pitchFamily="2"/>
              </a:rPr>
              <a:t>ox.ac.uk/careers</a:t>
            </a:r>
            <a:r>
              <a:rPr lang="en-US" sz="100" spc="-50">
                <a:solidFill>
                  <a:srgbClr val="FFFFFF"/>
                </a:solidFill>
                <a:latin typeface="Calibri" panose="02020603050405020304" pitchFamily="2"/>
              </a:rPr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7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359535" y="105410"/>
            <a:ext cx="3855720" cy="6858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51130" rIns="0" bIns="0" anchor="t">
            <a:normAutofit fontScale="95000"/>
          </a:bodyPr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2100" spc="15">
                <a:solidFill>
                  <a:srgbClr val="021243"/>
                </a:solidFill>
                <a:latin typeface="Calibri" panose="02020603050405020304" pitchFamily="2"/>
              </a:rPr>
              <a:t>.</a:t>
            </a:r>
            <a:r>
              <a:rPr lang="en-US" sz="3800" spc="15">
                <a:solidFill>
                  <a:srgbClr val="021243"/>
                </a:solidFill>
                <a:latin typeface="Calibri Light" panose="02020603050405020304" pitchFamily="2"/>
              </a:rPr>
              <a:t>Not all about Work!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6035040" y="3444240"/>
            <a:ext cx="2115185" cy="25603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900"/>
              </a:lnSpc>
              <a:spcAft>
                <a:spcPts val="0"/>
              </a:spcAft>
            </a:pPr>
            <a:r>
              <a:rPr lang="en-US" sz="2300" spc="-80">
                <a:solidFill>
                  <a:srgbClr val="FFFFFF"/>
                </a:solidFill>
                <a:latin typeface="Verdana" panose="02020603050405020304" pitchFamily="2"/>
              </a:rPr>
              <a:t>There are far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5">
                <a:solidFill>
                  <a:srgbClr val="FFFFFF"/>
                </a:solidFill>
                <a:latin typeface="Verdana" panose="02020603050405020304" pitchFamily="2"/>
              </a:rPr>
              <a:t>more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60">
                <a:solidFill>
                  <a:srgbClr val="FFFFFF"/>
                </a:solidFill>
                <a:latin typeface="Verdana" panose="02020603050405020304" pitchFamily="2"/>
              </a:rPr>
              <a:t>opportunities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10">
                <a:solidFill>
                  <a:srgbClr val="FFFFFF"/>
                </a:solidFill>
                <a:latin typeface="Verdana" panose="02020603050405020304" pitchFamily="2"/>
              </a:rPr>
              <a:t>to get involved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75">
                <a:solidFill>
                  <a:srgbClr val="FFFFFF"/>
                </a:solidFill>
                <a:latin typeface="Verdana" panose="02020603050405020304" pitchFamily="2"/>
              </a:rPr>
              <a:t>in all sorts of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5">
                <a:solidFill>
                  <a:srgbClr val="FFFFFF"/>
                </a:solidFill>
                <a:latin typeface="Verdana" panose="02020603050405020304" pitchFamily="2"/>
              </a:rPr>
              <a:t>things than I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0">
                <a:solidFill>
                  <a:srgbClr val="FFFFFF"/>
                </a:solidFill>
                <a:latin typeface="Verdana" panose="02020603050405020304" pitchFamily="2"/>
              </a:rPr>
              <a:t>had expected!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056120" y="6333490"/>
            <a:ext cx="1012190" cy="4419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00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850" spc="-70">
                <a:solidFill>
                  <a:srgbClr val="F1602A"/>
                </a:solidFill>
                <a:latin typeface="Calibri" panose="02020603050405020304" pitchFamily="2"/>
              </a:rPr>
              <a:t>Alistair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8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505710" y="2310130"/>
            <a:ext cx="1456690" cy="4267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85">
                <a:solidFill>
                  <a:srgbClr val="92BE44"/>
                </a:solidFill>
                <a:latin typeface="Calibri" panose="02020603050405020304" pitchFamily="2"/>
              </a:rPr>
              <a:t>Interviews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8162290" y="2114550"/>
            <a:ext cx="3788410" cy="8172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13716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35">
                <a:solidFill>
                  <a:srgbClr val="F1602A"/>
                </a:solidFill>
                <a:latin typeface="Calibri" panose="02020603050405020304" pitchFamily="2"/>
              </a:rPr>
              <a:t>Personal </a:t>
            </a:r>
          </a:p>
          <a:p>
            <a:pPr marL="0" marR="0"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5">
                <a:solidFill>
                  <a:srgbClr val="F1602A"/>
                </a:solidFill>
                <a:latin typeface="Calibri" panose="02020603050405020304" pitchFamily="2"/>
              </a:rPr>
              <a:t>Statement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2209800" y="3544570"/>
            <a:ext cx="1517650" cy="813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75">
                <a:solidFill>
                  <a:srgbClr val="5852A2"/>
                </a:solidFill>
                <a:latin typeface="Calibri" panose="02020603050405020304" pitchFamily="2"/>
              </a:rPr>
              <a:t>Contextual </a:t>
            </a:r>
          </a:p>
          <a:p>
            <a:pPr marL="0" marR="0" indent="0" algn="ctr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80">
                <a:solidFill>
                  <a:srgbClr val="5852A2"/>
                </a:solidFill>
                <a:latin typeface="Calibri" panose="02020603050405020304" pitchFamily="2"/>
              </a:rPr>
              <a:t>Data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8390890" y="3827780"/>
            <a:ext cx="3559810" cy="816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20">
                <a:solidFill>
                  <a:srgbClr val="34BAEC"/>
                </a:solidFill>
                <a:latin typeface="Calibri" panose="02020603050405020304" pitchFamily="2"/>
              </a:rPr>
              <a:t>Teacher’s </a:t>
            </a:r>
          </a:p>
          <a:p>
            <a:pPr marL="0" marR="0"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35">
                <a:solidFill>
                  <a:srgbClr val="34BAEC"/>
                </a:solidFill>
                <a:latin typeface="Calibri" panose="02020603050405020304" pitchFamily="2"/>
              </a:rPr>
              <a:t>Reference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2758440" y="4992370"/>
            <a:ext cx="1606550" cy="813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50">
                <a:solidFill>
                  <a:srgbClr val="F1602A"/>
                </a:solidFill>
                <a:latin typeface="Calibri" panose="02020603050405020304" pitchFamily="2"/>
              </a:rPr>
              <a:t>Admissions </a:t>
            </a:r>
          </a:p>
          <a:p>
            <a:pPr marL="0" marR="0" indent="0" algn="ctr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50">
                <a:solidFill>
                  <a:srgbClr val="F1602A"/>
                </a:solidFill>
                <a:latin typeface="Calibri" panose="02020603050405020304" pitchFamily="2"/>
              </a:rPr>
              <a:t>Tests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7674610" y="5294630"/>
            <a:ext cx="4276090" cy="10287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7625" rIns="0" bIns="0" anchor="t"/>
          <a:lstStyle/>
          <a:p>
            <a:pPr marL="0" marR="0" indent="0" algn="l">
              <a:lnSpc>
                <a:spcPts val="3700"/>
              </a:lnSpc>
              <a:spcAft>
                <a:spcPts val="0"/>
              </a:spcAft>
            </a:pPr>
            <a:r>
              <a:rPr lang="en-US" sz="3350" spc="-55">
                <a:solidFill>
                  <a:srgbClr val="FF0066"/>
                </a:solidFill>
                <a:latin typeface="Calibri" panose="02020603050405020304" pitchFamily="2"/>
              </a:rPr>
              <a:t>Written </a:t>
            </a:r>
          </a:p>
          <a:p>
            <a:pPr marL="182880" marR="0" indent="0" algn="l">
              <a:lnSpc>
                <a:spcPts val="3700"/>
              </a:lnSpc>
              <a:spcBef>
                <a:spcPts val="295"/>
              </a:spcBef>
              <a:spcAft>
                <a:spcPts val="0"/>
              </a:spcAft>
            </a:pPr>
            <a:r>
              <a:rPr lang="en-US" sz="3350" spc="-50">
                <a:solidFill>
                  <a:srgbClr val="FF0066"/>
                </a:solidFill>
                <a:latin typeface="Calibri" panose="02020603050405020304" pitchFamily="2"/>
              </a:rPr>
              <a:t>Work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2828290" y="6156960"/>
            <a:ext cx="2377440" cy="4540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0" marR="0" indent="0" algn="l">
              <a:lnSpc>
                <a:spcPts val="3200"/>
              </a:lnSpc>
              <a:spcAft>
                <a:spcPts val="0"/>
              </a:spcAft>
            </a:pPr>
            <a:r>
              <a:rPr lang="en-US" sz="3150" u="sng" spc="-45">
                <a:solidFill>
                  <a:srgbClr val="0000FF"/>
                </a:solidFill>
                <a:latin typeface="Calibri" panose="02020603050405020304" pitchFamily="2"/>
              </a:rPr>
              <a:t>ox.ac.uk/apply</a:t>
            </a:r>
            <a:r>
              <a:rPr lang="en-US" sz="100" spc="-45">
                <a:solidFill>
                  <a:srgbClr val="FFFFFF"/>
                </a:solidFill>
                <a:latin typeface="Calibri" panose="02020603050405020304" pitchFamily="2"/>
              </a:rPr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9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996950" y="162560"/>
            <a:ext cx="7774940" cy="636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6040" rIns="0" bIns="0" anchor="t"/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en-US" sz="4400" spc="-45">
                <a:solidFill>
                  <a:srgbClr val="000000"/>
                </a:solidFill>
                <a:latin typeface="Calibri Light" panose="02020603050405020304" pitchFamily="2"/>
              </a:rPr>
              <a:t>Follow the Application Timeline......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069975" y="889635"/>
            <a:ext cx="10280650" cy="3111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/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  <a:tabLst>
                <a:tab pos="1280160" algn="l"/>
                <a:tab pos="2331720" algn="l"/>
                <a:tab pos="3566160" algn="l"/>
                <a:tab pos="10287000" algn="r"/>
              </a:tabLst>
            </a:pPr>
            <a:r>
              <a:rPr lang="en-US" sz="2150" b="1" spc="0">
                <a:solidFill>
                  <a:srgbClr val="5852A2"/>
                </a:solidFill>
                <a:latin typeface="Calibri" panose="02020603050405020304" pitchFamily="2"/>
              </a:rPr>
              <a:t>June	July	August	September October	November December January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9491345" y="1428750"/>
            <a:ext cx="1676400" cy="311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/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150" b="1" u="sng" spc="-45">
                <a:solidFill>
                  <a:srgbClr val="0000FF"/>
                </a:solidFill>
                <a:latin typeface="Calibri" panose="02020603050405020304" pitchFamily="2"/>
              </a:rPr>
              <a:t>ox.ac.uk/apply</a:t>
            </a:r>
            <a:r>
              <a:rPr lang="en-US" sz="100" b="1" spc="-45">
                <a:solidFill>
                  <a:srgbClr val="000000"/>
                </a:solidFill>
                <a:latin typeface="Calibri" panose="02020603050405020304" pitchFamily="2"/>
              </a:rPr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228090" y="2129790"/>
            <a:ext cx="1231900" cy="311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20"/>
              </a:spcAft>
            </a:pPr>
            <a:r>
              <a:rPr lang="en-US" sz="2150" spc="-20">
                <a:solidFill>
                  <a:srgbClr val="FFFFFF"/>
                </a:solidFill>
                <a:latin typeface="Calibri" panose="02020603050405020304" pitchFamily="2"/>
              </a:rPr>
              <a:t>Application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6647815" y="1535430"/>
            <a:ext cx="1386840" cy="9912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Deadline </a:t>
            </a:r>
          </a:p>
          <a:p>
            <a:pPr marL="0" marR="0" indent="0" algn="l">
              <a:lnSpc>
                <a:spcPts val="22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150" spc="-70">
                <a:solidFill>
                  <a:srgbClr val="FFFFFF"/>
                </a:solidFill>
                <a:latin typeface="Calibri" panose="02020603050405020304" pitchFamily="2"/>
              </a:rPr>
              <a:t>15</a:t>
            </a:r>
            <a:r>
              <a:rPr lang="en-US" sz="2150" spc="-70" baseline="30000">
                <a:solidFill>
                  <a:srgbClr val="FFFFFF"/>
                </a:solidFill>
                <a:latin typeface="Calibri" panose="02020603050405020304" pitchFamily="2"/>
              </a:rPr>
              <a:t>th</a:t>
            </a:r>
            <a:r>
              <a:rPr lang="en-US" sz="2150" spc="-70">
                <a:solidFill>
                  <a:srgbClr val="FFFFFF"/>
                </a:solidFill>
                <a:latin typeface="Calibri" panose="02020603050405020304" pitchFamily="2"/>
              </a:rPr>
              <a:t> October </a:t>
            </a:r>
          </a:p>
          <a:p>
            <a:pPr marL="0" marR="0" indent="0" algn="ctr">
              <a:lnSpc>
                <a:spcPts val="22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UCAS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692150" y="2802255"/>
            <a:ext cx="2139315" cy="32905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-10">
                <a:solidFill>
                  <a:srgbClr val="5852A2"/>
                </a:solidFill>
                <a:latin typeface="Calibri" panose="02020603050405020304" pitchFamily="2"/>
              </a:rPr>
              <a:t>Choose your course </a:t>
            </a:r>
          </a:p>
          <a:p>
            <a:pPr marL="0" marR="0" indent="0" algn="l">
              <a:lnSpc>
                <a:spcPts val="22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Decide - college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preference or open </a:t>
            </a:r>
          </a:p>
          <a:p>
            <a:pPr marL="32004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application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Write Personal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Statement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Organise Academic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Reference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Submit from early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September </a:t>
            </a:r>
          </a:p>
          <a:p>
            <a:pPr marL="0" marR="0" indent="0" algn="l">
              <a:lnSpc>
                <a:spcPts val="2000"/>
              </a:lnSpc>
              <a:spcBef>
                <a:spcPts val="105"/>
              </a:spcBef>
              <a:spcAft>
                <a:spcPts val="0"/>
              </a:spcAft>
            </a:pPr>
            <a:r>
              <a:rPr lang="en-US" sz="1750" spc="0">
                <a:solidFill>
                  <a:srgbClr val="011142"/>
                </a:solidFill>
                <a:latin typeface="Verdana" panose="02020603050405020304" pitchFamily="2"/>
              </a:rPr>
              <a:t>U </a:t>
            </a:r>
            <a:r>
              <a:rPr lang="en-US" sz="1700" b="1" spc="-5">
                <a:solidFill>
                  <a:srgbClr val="011142"/>
                </a:solidFill>
                <a:latin typeface="Calibri" panose="02020603050405020304" pitchFamily="2"/>
              </a:rPr>
              <a:t>Deadline is 6.00p.m. </a:t>
            </a:r>
          </a:p>
          <a:p>
            <a:pPr marL="0" marR="0" indent="0" algn="ctr">
              <a:lnSpc>
                <a:spcPts val="1900"/>
              </a:lnSpc>
              <a:spcBef>
                <a:spcPts val="250"/>
              </a:spcBef>
              <a:spcAft>
                <a:spcPts val="0"/>
              </a:spcAft>
            </a:pPr>
            <a:r>
              <a:rPr lang="en-US" sz="1700" b="1" spc="0">
                <a:solidFill>
                  <a:srgbClr val="011142"/>
                </a:solidFill>
                <a:latin typeface="Calibri" panose="02020603050405020304" pitchFamily="2"/>
              </a:rPr>
              <a:t>15th </a:t>
            </a: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October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230370" y="2654300"/>
            <a:ext cx="539750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150" spc="-80">
                <a:solidFill>
                  <a:srgbClr val="FFFFFF"/>
                </a:solidFill>
                <a:latin typeface="Calibri" panose="02020603050405020304" pitchFamily="2"/>
              </a:rPr>
              <a:t>Tests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6422390" y="3832860"/>
            <a:ext cx="1297940" cy="294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6035" rIns="0" bIns="0" anchor="t"/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900" spc="-50">
                <a:solidFill>
                  <a:srgbClr val="FFFFFF"/>
                </a:solidFill>
                <a:latin typeface="Calibri" panose="02020603050405020304" pitchFamily="2"/>
              </a:rPr>
              <a:t>Written work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8555990" y="5193030"/>
            <a:ext cx="1124585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2150" spc="-45">
                <a:solidFill>
                  <a:srgbClr val="FFFFFF"/>
                </a:solidFill>
                <a:latin typeface="Calibri" panose="02020603050405020304" pitchFamily="2"/>
              </a:rPr>
              <a:t>Interviews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10271760" y="5768975"/>
            <a:ext cx="1021080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2150" spc="-45">
                <a:solidFill>
                  <a:srgbClr val="FFFFFF"/>
                </a:solidFill>
                <a:latin typeface="Calibri" panose="02020603050405020304" pitchFamily="2"/>
              </a:rPr>
              <a:t>Decisions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0"/>
          </p:nvPr>
        </p:nvSpPr>
        <p:spPr>
          <a:xfrm>
            <a:off x="880745" y="6210300"/>
            <a:ext cx="1938655" cy="4648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800"/>
              </a:lnSpc>
              <a:spcAft>
                <a:spcPts val="25"/>
              </a:spcAft>
            </a:pPr>
            <a:r>
              <a:rPr lang="en-US" sz="1550" spc="-20">
                <a:solidFill>
                  <a:srgbClr val="FFFFFF"/>
                </a:solidFill>
                <a:latin typeface="Calibri" panose="02020603050405020304" pitchFamily="2"/>
              </a:rPr>
              <a:t>If deferring, check this is possible for your course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3276600" y="3067050"/>
            <a:ext cx="2438400" cy="33458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Confirm which tests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you need to take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Find your test centre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(usually your school) </a:t>
            </a:r>
          </a:p>
          <a:p>
            <a:pPr marL="0" marR="0"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50" spc="0">
                <a:solidFill>
                  <a:srgbClr val="011142"/>
                </a:solidFill>
                <a:latin typeface="Verdana" panose="02020603050405020304" pitchFamily="2"/>
              </a:rPr>
              <a:t>U </a:t>
            </a: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Register for tests-</a:t>
            </a:r>
            <a:r>
              <a:rPr lang="en-US" sz="100">
                <a:solidFill>
                  <a:srgbClr val="000000"/>
                </a:solidFill>
                <a:latin typeface="Calibri Light" panose="02020603050405020304" pitchFamily="2"/>
              </a:rPr>
              <a:t> </a:t>
            </a:r>
          </a:p>
          <a:p>
            <a:pPr marL="320040" marR="0" indent="0" algn="l">
              <a:lnSpc>
                <a:spcPts val="2000"/>
              </a:lnSpc>
              <a:spcBef>
                <a:spcPts val="325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check dates on </a:t>
            </a:r>
          </a:p>
          <a:p>
            <a:pPr marL="320040" marR="0" indent="0" algn="l">
              <a:lnSpc>
                <a:spcPts val="20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website </a:t>
            </a:r>
          </a:p>
          <a:p>
            <a:pPr marL="0" marR="0" indent="0" algn="l">
              <a:lnSpc>
                <a:spcPts val="2200"/>
              </a:lnSpc>
              <a:spcBef>
                <a:spcPts val="65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-10">
                <a:solidFill>
                  <a:srgbClr val="5852A2"/>
                </a:solidFill>
                <a:latin typeface="Calibri" panose="02020603050405020304" pitchFamily="2"/>
              </a:rPr>
              <a:t>Take test on given date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some are earlier than </a:t>
            </a:r>
          </a:p>
          <a:p>
            <a:pPr marL="32004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others!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Check dates at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u="sng" spc="0">
                <a:solidFill>
                  <a:srgbClr val="0000FF"/>
                </a:solidFill>
                <a:latin typeface="Calibri" panose="02020603050405020304" pitchFamily="2"/>
              </a:rPr>
              <a:t>ox.ac.uk/tests</a:t>
            </a:r>
            <a:r>
              <a:rPr lang="en-US" sz="100" spc="0">
                <a:solidFill>
                  <a:srgbClr val="5852A2"/>
                </a:solidFill>
                <a:latin typeface="Calibri" panose="02020603050405020304" pitchFamily="2"/>
              </a:rPr>
              <a:t>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0"/>
          </p:nvPr>
        </p:nvSpPr>
        <p:spPr>
          <a:xfrm>
            <a:off x="5946775" y="4217035"/>
            <a:ext cx="2066290" cy="25190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525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Check if written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work required for </a:t>
            </a:r>
          </a:p>
          <a:p>
            <a:pPr marL="32004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your subject </a:t>
            </a:r>
          </a:p>
          <a:p>
            <a:pPr marL="0" marR="0" indent="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Use advice from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faculty and your </a:t>
            </a:r>
          </a:p>
          <a:p>
            <a:pPr marL="32004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teachers to choose </a:t>
            </a:r>
          </a:p>
          <a:p>
            <a:pPr marL="0" marR="0" indent="0" algn="l">
              <a:lnSpc>
                <a:spcPts val="23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1750" spc="0">
                <a:solidFill>
                  <a:srgbClr val="011142"/>
                </a:solidFill>
                <a:latin typeface="Verdana" panose="02020603050405020304" pitchFamily="2"/>
              </a:rPr>
              <a:t>U </a:t>
            </a: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Submit to your </a:t>
            </a:r>
          </a:p>
          <a:p>
            <a:pPr marL="320040" marR="0" indent="0" algn="l">
              <a:lnSpc>
                <a:spcPts val="2000"/>
              </a:lnSpc>
              <a:spcBef>
                <a:spcPts val="325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college by 10 </a:t>
            </a:r>
          </a:p>
          <a:p>
            <a:pPr marL="320040" marR="0" indent="0" algn="l">
              <a:lnSpc>
                <a:spcPts val="19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November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10"/>
          </p:nvPr>
        </p:nvSpPr>
        <p:spPr>
          <a:xfrm>
            <a:off x="8351520" y="5615940"/>
            <a:ext cx="1362710" cy="11322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525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1750" spc="0">
                <a:solidFill>
                  <a:srgbClr val="5852A2"/>
                </a:solidFill>
                <a:latin typeface="Verdana" panose="02020603050405020304" pitchFamily="2"/>
              </a:rPr>
              <a:t>U </a:t>
            </a:r>
            <a:r>
              <a:rPr lang="en-US" sz="1800" spc="0">
                <a:solidFill>
                  <a:srgbClr val="5852A2"/>
                </a:solidFill>
                <a:latin typeface="Calibri" panose="02020603050405020304" pitchFamily="2"/>
              </a:rPr>
              <a:t>If you are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-15">
                <a:solidFill>
                  <a:srgbClr val="5852A2"/>
                </a:solidFill>
                <a:latin typeface="Calibri" panose="02020603050405020304" pitchFamily="2"/>
              </a:rPr>
              <a:t>shortlisted, </a:t>
            </a:r>
          </a:p>
          <a:p>
            <a:pPr marL="320040" marR="0" indent="0" algn="l">
              <a:lnSpc>
                <a:spcPts val="20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1 – 20 </a:t>
            </a:r>
          </a:p>
          <a:p>
            <a:pPr marL="320040" marR="0" indent="0" algn="l">
              <a:lnSpc>
                <a:spcPts val="19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1950" b="1" spc="-35">
                <a:solidFill>
                  <a:srgbClr val="011142"/>
                </a:solidFill>
                <a:latin typeface="Calibri" panose="02020603050405020304" pitchFamily="2"/>
              </a:rPr>
              <a:t>December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10341610" y="6190615"/>
            <a:ext cx="859790" cy="584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0" rIns="0" bIns="0" anchor="t">
            <a:normAutofit fontScale="95000"/>
          </a:bodyPr>
          <a:lstStyle/>
          <a:p>
            <a:pPr marL="0" marR="0" indent="0" algn="l">
              <a:lnSpc>
                <a:spcPts val="2000"/>
              </a:lnSpc>
              <a:spcAft>
                <a:spcPts val="0"/>
              </a:spcAft>
            </a:pPr>
            <a:r>
              <a:rPr lang="en-US" sz="1950" b="1" spc="-65">
                <a:solidFill>
                  <a:srgbClr val="011142"/>
                </a:solidFill>
                <a:latin typeface="Calibri" panose="02020603050405020304" pitchFamily="2"/>
              </a:rPr>
              <a:t>Early Jan </a:t>
            </a:r>
          </a:p>
          <a:p>
            <a:pPr marL="0" marR="0" indent="0" algn="ctr">
              <a:lnSpc>
                <a:spcPts val="1900"/>
              </a:lnSpc>
              <a:spcBef>
                <a:spcPts val="350"/>
              </a:spcBef>
              <a:spcAft>
                <a:spcPts val="0"/>
              </a:spcAft>
            </a:pPr>
            <a:r>
              <a:rPr lang="en-US" sz="1950" b="1" spc="0">
                <a:solidFill>
                  <a:srgbClr val="011142"/>
                </a:solidFill>
                <a:latin typeface="Calibri" panose="02020603050405020304" pitchFamily="2"/>
              </a:rPr>
              <a:t>2026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2065" y="15240"/>
            <a:ext cx="12066905" cy="1398905"/>
          </a:xfrm>
          <a:prstGeom prst="rect">
            <a:avLst/>
          </a:prstGeom>
        </p:spPr>
      </p:pic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597025" y="4888865"/>
            <a:ext cx="8976360" cy="175577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2065" y="2011045"/>
            <a:ext cx="12115800" cy="789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1915" rIns="0" bIns="0" anchor="t">
            <a:normAutofit fontScale="95000"/>
          </a:bodyPr>
          <a:lstStyle/>
          <a:p>
            <a:pPr marL="0" marR="0" indent="0" algn="ctr">
              <a:lnSpc>
                <a:spcPts val="5500"/>
              </a:lnSpc>
              <a:spcAft>
                <a:spcPts val="95"/>
              </a:spcAft>
            </a:pPr>
            <a:r>
              <a:rPr lang="en-US" sz="5400" spc="80">
                <a:solidFill>
                  <a:srgbClr val="040303"/>
                </a:solidFill>
                <a:latin typeface="Calibri Light" panose="02020603050405020304" pitchFamily="2"/>
              </a:rPr>
              <a:t>Oxbridge Admissions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2065" y="2800350"/>
            <a:ext cx="12115800" cy="20885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830" rIns="0" bIns="0" anchor="t"/>
          <a:lstStyle/>
          <a:p>
            <a:pPr marL="0" marR="0" indent="0" algn="ctr">
              <a:lnSpc>
                <a:spcPts val="2600"/>
              </a:lnSpc>
              <a:spcAft>
                <a:spcPts val="0"/>
              </a:spcAft>
            </a:pPr>
            <a:r>
              <a:rPr lang="en-US" sz="2400" spc="-35">
                <a:solidFill>
                  <a:srgbClr val="040303"/>
                </a:solidFill>
                <a:latin typeface="Calibri Light" panose="02020603050405020304" pitchFamily="2"/>
              </a:rPr>
              <a:t>Pravahi Osman </a:t>
            </a:r>
          </a:p>
          <a:p>
            <a:pPr marL="0" marR="0" indent="0" algn="ctr">
              <a:lnSpc>
                <a:spcPts val="2600"/>
              </a:lnSpc>
              <a:spcBef>
                <a:spcPts val="2545"/>
              </a:spcBef>
              <a:spcAft>
                <a:spcPts val="0"/>
              </a:spcAft>
            </a:pPr>
            <a:r>
              <a:rPr lang="en-US" sz="2400" spc="-20">
                <a:solidFill>
                  <a:srgbClr val="040303"/>
                </a:solidFill>
                <a:latin typeface="Calibri Light" panose="02020603050405020304" pitchFamily="2"/>
              </a:rPr>
              <a:t>Balliol College </a:t>
            </a:r>
          </a:p>
          <a:p>
            <a:pPr marL="0" marR="0" indent="0" algn="ctr">
              <a:lnSpc>
                <a:spcPts val="2600"/>
              </a:lnSpc>
              <a:spcBef>
                <a:spcPts val="0"/>
              </a:spcBef>
              <a:spcAft>
                <a:spcPts val="5690"/>
              </a:spcAft>
            </a:pPr>
            <a:r>
              <a:rPr lang="en-US" sz="2400" u="sng" spc="-5">
                <a:solidFill>
                  <a:srgbClr val="0000FF"/>
                </a:solidFill>
                <a:latin typeface="Calibri Light" panose="02020603050405020304" pitchFamily="2"/>
              </a:rPr>
              <a:t>outreach@balliol.ox.ac.uk</a:t>
            </a:r>
            <a:r>
              <a:rPr lang="en-US" sz="100" spc="-5">
                <a:solidFill>
                  <a:srgbClr val="040303"/>
                </a:solidFill>
                <a:latin typeface="Calibri Light" panose="02020603050405020304" pitchFamily="2"/>
              </a:rPr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326880" y="152400"/>
            <a:ext cx="2612390" cy="86868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478280" y="152400"/>
          <a:ext cx="10464800" cy="943610"/>
        </p:xfrm>
        <a:graphic>
          <a:graphicData uri="http://schemas.openxmlformats.org/drawingml/2006/table">
            <a:tbl>
              <a:tblPr/>
              <a:tblGrid>
                <a:gridCol w="784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43610">
                <a:tc>
                  <a:txBody>
                    <a:bodyPr/>
                    <a:lstStyle/>
                    <a:p>
                      <a:pPr marL="0" marR="786130" indent="0" algn="r">
                        <a:lnSpc>
                          <a:spcPts val="4500"/>
                        </a:lnSpc>
                        <a:spcBef>
                          <a:spcPts val="2785"/>
                        </a:spcBef>
                        <a:spcAft>
                          <a:spcPts val="115"/>
                        </a:spcAft>
                      </a:pPr>
                      <a:r>
                        <a:rPr lang="en-US" sz="4400" spc="0">
                          <a:solidFill>
                            <a:srgbClr val="000000"/>
                          </a:solidFill>
                          <a:latin typeface="Calibri Light" panose="02020603050405020304" pitchFamily="2"/>
                        </a:rPr>
                        <a:t>What Else Can I do to Prepare?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478280" y="1941830"/>
            <a:ext cx="10464800" cy="36207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>
            <a:normAutofit fontScale="95000"/>
          </a:bodyPr>
          <a:lstStyle/>
          <a:p>
            <a:pPr marL="0" marR="0" indent="320040" algn="l">
              <a:lnSpc>
                <a:spcPts val="2600"/>
              </a:lnSpc>
              <a:spcAft>
                <a:spcPts val="0"/>
              </a:spcAft>
              <a:buFont typeface="Symbol"/>
              <a:buChar char="·"/>
            </a:pPr>
            <a:r>
              <a:rPr lang="en-US" sz="2150" spc="0" dirty="0">
                <a:solidFill>
                  <a:srgbClr val="000000"/>
                </a:solidFill>
                <a:latin typeface="Arial" panose="02020603050405020304" pitchFamily="2"/>
              </a:rPr>
              <a:t>Grades </a:t>
            </a:r>
          </a:p>
          <a:p>
            <a:pPr marL="0" marR="0" indent="320040" algn="l">
              <a:lnSpc>
                <a:spcPts val="2600"/>
              </a:lnSpc>
              <a:spcBef>
                <a:spcPts val="69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45" dirty="0">
                <a:solidFill>
                  <a:srgbClr val="000000"/>
                </a:solidFill>
                <a:latin typeface="Arial" panose="02020603050405020304" pitchFamily="2"/>
              </a:rPr>
              <a:t>Super-curricular resources - </a:t>
            </a:r>
          </a:p>
          <a:p>
            <a:pPr marL="320040" marR="1828800" indent="0" algn="l">
              <a:lnSpc>
                <a:spcPts val="2300"/>
              </a:lnSpc>
              <a:spcBef>
                <a:spcPts val="25"/>
              </a:spcBef>
              <a:spcAft>
                <a:spcPts val="0"/>
              </a:spcAft>
            </a:pPr>
            <a:r>
              <a:rPr lang="en-US" sz="2150" u="sng" spc="0" dirty="0">
                <a:solidFill>
                  <a:srgbClr val="0000FF"/>
                </a:solidFill>
                <a:latin typeface="Arial" panose="02020603050405020304" pitchFamily="2"/>
              </a:rPr>
              <a:t>https://</a:t>
            </a:r>
            <a:r>
              <a:rPr lang="en-US" sz="2150" u="sng" spc="0" dirty="0" err="1">
                <a:solidFill>
                  <a:srgbClr val="0000FF"/>
                </a:solidFill>
                <a:latin typeface="Arial" panose="02020603050405020304" pitchFamily="2"/>
              </a:rPr>
              <a:t>www.balliol.ox.ac.uk</a:t>
            </a:r>
            <a:r>
              <a:rPr lang="en-US" sz="2150" u="sng" spc="0" dirty="0">
                <a:solidFill>
                  <a:srgbClr val="0000FF"/>
                </a:solidFill>
                <a:latin typeface="Arial" panose="02020603050405020304" pitchFamily="2"/>
              </a:rPr>
              <a:t>/admissions/schools-and-outreach/useful-links-for-schools</a:t>
            </a:r>
            <a:r>
              <a:rPr lang="en-US" sz="2150" spc="0" dirty="0">
                <a:solidFill>
                  <a:srgbClr val="000000"/>
                </a:solidFill>
                <a:latin typeface="Arial" panose="02020603050405020304" pitchFamily="2"/>
              </a:rPr>
              <a:t>  </a:t>
            </a:r>
          </a:p>
          <a:p>
            <a:pPr marL="0" marR="0" indent="320040" algn="l">
              <a:lnSpc>
                <a:spcPts val="2600"/>
              </a:lnSpc>
              <a:spcBef>
                <a:spcPts val="69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45" dirty="0">
                <a:solidFill>
                  <a:srgbClr val="000000"/>
                </a:solidFill>
                <a:latin typeface="Arial" panose="02020603050405020304" pitchFamily="2"/>
              </a:rPr>
              <a:t>Course choices resources - </a:t>
            </a:r>
          </a:p>
          <a:p>
            <a:pPr marL="32004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150" u="sng" spc="35" dirty="0">
                <a:solidFill>
                  <a:srgbClr val="0000FF"/>
                </a:solidFill>
                <a:latin typeface="Arial" panose="02020603050405020304" pitchFamily="2"/>
              </a:rPr>
              <a:t>https://</a:t>
            </a:r>
            <a:r>
              <a:rPr lang="en-US" sz="2150" u="sng" spc="35" dirty="0" err="1">
                <a:solidFill>
                  <a:srgbClr val="0000FF"/>
                </a:solidFill>
                <a:latin typeface="Arial" panose="02020603050405020304" pitchFamily="2"/>
              </a:rPr>
              <a:t>www.ox.ac.uk</a:t>
            </a:r>
            <a:r>
              <a:rPr lang="en-US" sz="2150" u="sng" spc="35" dirty="0">
                <a:solidFill>
                  <a:srgbClr val="0000FF"/>
                </a:solidFill>
                <a:latin typeface="Arial" panose="02020603050405020304" pitchFamily="2"/>
              </a:rPr>
              <a:t>/admissions/undergraduate/courses/course-listing</a:t>
            </a:r>
            <a:r>
              <a:rPr lang="en-US" sz="2150" spc="35" dirty="0">
                <a:solidFill>
                  <a:srgbClr val="000000"/>
                </a:solidFill>
                <a:latin typeface="Arial" panose="02020603050405020304" pitchFamily="2"/>
              </a:rPr>
              <a:t>  </a:t>
            </a:r>
          </a:p>
          <a:p>
            <a:pPr marL="0" marR="0" indent="320040" algn="l">
              <a:lnSpc>
                <a:spcPts val="2600"/>
              </a:lnSpc>
              <a:spcBef>
                <a:spcPts val="670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u="sng" spc="30" dirty="0">
                <a:solidFill>
                  <a:srgbClr val="0000FF"/>
                </a:solidFill>
                <a:latin typeface="Arial" panose="02020603050405020304" pitchFamily="2"/>
              </a:rPr>
              <a:t>Sustained contact programmes</a:t>
            </a:r>
          </a:p>
          <a:p>
            <a:pPr marL="0" marR="0" indent="320040" algn="l">
              <a:lnSpc>
                <a:spcPts val="2400"/>
              </a:lnSpc>
              <a:spcBef>
                <a:spcPts val="695"/>
              </a:spcBef>
              <a:spcAft>
                <a:spcPts val="0"/>
              </a:spcAft>
              <a:buFont typeface="Symbol"/>
              <a:buChar char="·"/>
            </a:pPr>
            <a:r>
              <a:rPr lang="en-US" sz="2150" spc="-5" dirty="0">
                <a:solidFill>
                  <a:srgbClr val="000000"/>
                </a:solidFill>
                <a:latin typeface="Arial" panose="02020603050405020304" pitchFamily="2"/>
              </a:rPr>
              <a:t>Talks                                         </a:t>
            </a:r>
            <a:r>
              <a:rPr lang="en-US" sz="2300" b="1" spc="-20" dirty="0">
                <a:solidFill>
                  <a:srgbClr val="F1602A"/>
                </a:solidFill>
                <a:latin typeface="Calibri" panose="02020603050405020304" pitchFamily="2"/>
              </a:rPr>
              <a:t>University Open Days </a:t>
            </a:r>
          </a:p>
          <a:p>
            <a:pPr marL="0" marR="0" indent="320040" algn="l">
              <a:lnSpc>
                <a:spcPts val="2600"/>
              </a:lnSpc>
              <a:spcBef>
                <a:spcPts val="0"/>
              </a:spcBef>
              <a:spcAft>
                <a:spcPts val="985"/>
              </a:spcAft>
              <a:buFont typeface="Symbol"/>
              <a:buChar char="·"/>
              <a:tabLst>
                <a:tab pos="3794760" algn="l"/>
              </a:tabLst>
            </a:pPr>
            <a:r>
              <a:rPr lang="en-US" sz="2150" spc="-5" dirty="0">
                <a:solidFill>
                  <a:srgbClr val="000000"/>
                </a:solidFill>
                <a:latin typeface="Arial" panose="02020603050405020304" pitchFamily="2"/>
              </a:rPr>
              <a:t>Taster Days</a:t>
            </a:r>
            <a:r>
              <a:rPr lang="en-US" sz="2300" b="1" spc="-5" dirty="0">
                <a:solidFill>
                  <a:srgbClr val="F1602A"/>
                </a:solidFill>
                <a:latin typeface="Calibri" panose="02020603050405020304" pitchFamily="2"/>
              </a:rPr>
              <a:t>	Summer 2026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535170" y="207010"/>
            <a:ext cx="7473950" cy="317309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5980430"/>
            <a:ext cx="7565390" cy="85344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170305" y="203200"/>
            <a:ext cx="3949700" cy="13176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9575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35">
                <a:solidFill>
                  <a:srgbClr val="002046"/>
                </a:solidFill>
                <a:latin typeface="Arial" panose="02020603050405020304" pitchFamily="2"/>
              </a:rPr>
              <a:t>Asian and Middle Eastern Studies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Archaeology and Anthropology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170305" y="1520825"/>
            <a:ext cx="2517775" cy="21888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Biochemistry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Biology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Biomedical Sciences Chemistry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Classics </a:t>
            </a:r>
          </a:p>
          <a:p>
            <a:pPr marL="0" marR="0" indent="0" algn="l">
              <a:lnSpc>
                <a:spcPts val="2400"/>
              </a:lnSpc>
              <a:spcBef>
                <a:spcPts val="2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Computer Science Earth Sciences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170305" y="3709670"/>
            <a:ext cx="3949700" cy="22707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Economics and Management Engineering Science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English Language and Literature Fine Art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634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Geography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8339455" y="2571750"/>
            <a:ext cx="2633345" cy="27368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Medicine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40">
                <a:solidFill>
                  <a:srgbClr val="002046"/>
                </a:solidFill>
                <a:latin typeface="Arial" panose="02020603050405020304" pitchFamily="2"/>
              </a:rPr>
              <a:t>Modern Languages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Music </a:t>
            </a:r>
          </a:p>
          <a:p>
            <a:pPr marL="0" marR="0" indent="0" algn="l">
              <a:lnSpc>
                <a:spcPts val="2400"/>
              </a:lnSpc>
              <a:spcBef>
                <a:spcPts val="2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Philosophy, Politics &amp;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Economics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Physics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Psychology </a:t>
            </a:r>
          </a:p>
          <a:p>
            <a:pPr marL="0" marR="0" indent="0" algn="l">
              <a:lnSpc>
                <a:spcPts val="24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Religion </a:t>
            </a:r>
          </a:p>
          <a:p>
            <a:pPr marL="0" marR="0" indent="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35">
                <a:solidFill>
                  <a:srgbClr val="002046"/>
                </a:solidFill>
                <a:latin typeface="Arial" panose="02020603050405020304" pitchFamily="2"/>
              </a:rPr>
              <a:t>Theology &amp; Religion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5364480" y="3644900"/>
            <a:ext cx="2103120" cy="18249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History </a:t>
            </a:r>
          </a:p>
          <a:p>
            <a:pPr marL="0" marR="0" indent="0" algn="l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History of Art Human Sciences Law </a:t>
            </a:r>
          </a:p>
          <a:p>
            <a:pPr marL="0" marR="0" indent="0" algn="l">
              <a:lnSpc>
                <a:spcPts val="24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2000" b="1" spc="0">
                <a:solidFill>
                  <a:srgbClr val="002046"/>
                </a:solidFill>
                <a:latin typeface="Arial" panose="02020603050405020304" pitchFamily="2"/>
              </a:rPr>
              <a:t>Materials Science Mathematics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2658110" y="6154420"/>
            <a:ext cx="4142105" cy="435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 lnSpcReduction="10000"/>
          </a:bodyPr>
          <a:lstStyle/>
          <a:p>
            <a:pPr marL="0" marR="0" indent="0" algn="l">
              <a:lnSpc>
                <a:spcPts val="3400"/>
              </a:lnSpc>
              <a:spcAft>
                <a:spcPts val="0"/>
              </a:spcAft>
            </a:pPr>
            <a:r>
              <a:rPr lang="en-US" sz="2900" b="1" u="sng" spc="160">
                <a:solidFill>
                  <a:srgbClr val="0000FF"/>
                </a:solidFill>
                <a:latin typeface="Tahoma" panose="02020603050405020304" pitchFamily="2"/>
              </a:rPr>
              <a:t>www.ox.ac.uk/courses</a:t>
            </a:r>
            <a:r>
              <a:rPr lang="en-US" sz="100" b="1" spc="160">
                <a:solidFill>
                  <a:srgbClr val="FFFFFF"/>
                </a:solidFill>
                <a:latin typeface="Tahoma" panose="02020603050405020304" pitchFamily="2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9396730" y="173990"/>
            <a:ext cx="2612390" cy="868680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3"/>
          <a:stretch>
            <a:fillRect/>
          </a:stretch>
        </p:blipFill>
        <p:spPr>
          <a:xfrm>
            <a:off x="113030" y="6138545"/>
            <a:ext cx="1267460" cy="597535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0"/>
          </p:nvPr>
        </p:nvSpPr>
        <p:spPr>
          <a:xfrm>
            <a:off x="1246505" y="101600"/>
            <a:ext cx="7874000" cy="6546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0325" rIns="0" bIns="0" anchor="t">
            <a:normAutofit fontScale="95000"/>
          </a:bodyPr>
          <a:lstStyle/>
          <a:p>
            <a:pPr marL="0" marR="0" indent="0" algn="ctr">
              <a:lnSpc>
                <a:spcPts val="3800"/>
              </a:lnSpc>
              <a:spcAft>
                <a:spcPts val="805"/>
              </a:spcAft>
            </a:pPr>
            <a:r>
              <a:rPr lang="en-US" sz="3600" b="1" spc="60">
                <a:solidFill>
                  <a:srgbClr val="44536A"/>
                </a:solidFill>
                <a:latin typeface="Cambria" panose="02020603050405020304" pitchFamily="1"/>
              </a:rPr>
              <a:t>A First-Year Law Timetable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58570" y="768350"/>
          <a:ext cx="7851775" cy="4751705"/>
        </p:xfrm>
        <a:graphic>
          <a:graphicData uri="http://schemas.openxmlformats.org/drawingml/2006/table">
            <a:tbl>
              <a:tblPr/>
              <a:tblGrid>
                <a:gridCol w="929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6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989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3891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2920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50"/>
                        </a:spcBef>
                        <a:spcAft>
                          <a:spcPts val="98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Monday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50"/>
                        </a:spcBef>
                        <a:spcAft>
                          <a:spcPts val="98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Tuesday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50"/>
                        </a:spcBef>
                        <a:spcAft>
                          <a:spcPts val="98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Wednesday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50"/>
                        </a:spcBef>
                        <a:spcAft>
                          <a:spcPts val="98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Thursday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50"/>
                        </a:spcBef>
                        <a:spcAft>
                          <a:spcPts val="98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Friday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075"/>
                        </a:spcBef>
                        <a:spcAft>
                          <a:spcPts val="91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9am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435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340"/>
                        </a:spcBef>
                        <a:spcAft>
                          <a:spcPts val="1175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10am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1170"/>
                        </a:spcBef>
                        <a:spcAft>
                          <a:spcPts val="1025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Criminal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Constitutional </a:t>
                      </a: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Law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49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340"/>
                        </a:spcBef>
                        <a:spcAft>
                          <a:spcPts val="120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11am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1170"/>
                        </a:spcBef>
                        <a:spcAft>
                          <a:spcPts val="105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Criminal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1170"/>
                        </a:spcBef>
                        <a:spcAft>
                          <a:spcPts val="105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Civil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Constitutional </a:t>
                      </a:r>
                    </a:p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Law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00"/>
                        </a:spcBef>
                        <a:spcAft>
                          <a:spcPts val="885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12pm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930"/>
                        </a:spcBef>
                        <a:spcAft>
                          <a:spcPts val="735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Tort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930"/>
                        </a:spcBef>
                        <a:spcAft>
                          <a:spcPts val="735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Tort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930"/>
                        </a:spcBef>
                        <a:spcAft>
                          <a:spcPts val="735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Civil Law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39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25"/>
                        </a:spcBef>
                        <a:spcAft>
                          <a:spcPts val="885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1pm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0855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125"/>
                        </a:spcBef>
                        <a:spcAft>
                          <a:spcPts val="89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2pm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49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390"/>
                        </a:spcBef>
                        <a:spcAft>
                          <a:spcPts val="115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3pm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Civil Law </a:t>
                      </a:r>
                    </a:p>
                    <a:p>
                      <a:pPr marL="0" marR="0" indent="0" algn="ctr">
                        <a:lnSpc>
                          <a:spcPts val="1900"/>
                        </a:lnSpc>
                        <a:spcBef>
                          <a:spcPts val="185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Tutorial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8490"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1800"/>
                        </a:lnSpc>
                        <a:spcBef>
                          <a:spcPts val="1605"/>
                        </a:spcBef>
                        <a:spcAft>
                          <a:spcPts val="1390"/>
                        </a:spcAft>
                      </a:pPr>
                      <a:r>
                        <a:rPr lang="en-US" sz="18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4pm </a:t>
                      </a:r>
                    </a:p>
                  </a:txBody>
                  <a:tcPr marL="0" marR="0" marT="0" marB="0" anchor="ctr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355"/>
                        </a:spcBef>
                        <a:spcAft>
                          <a:spcPts val="0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Tort Law </a:t>
                      </a:r>
                    </a:p>
                    <a:p>
                      <a:pPr marL="0" marR="0" indent="0" algn="ctr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185"/>
                        </a:spcAft>
                      </a:pPr>
                      <a:r>
                        <a:rPr lang="en-US" sz="18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Tutorial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">
                          <a:solidFill>
                            <a:srgbClr val="000000"/>
                          </a:solidFill>
                          <a:latin typeface="Cambria" panose="02020603050405020304" pitchFamily="1"/>
                        </a:rPr>
                        <a:t> </a:t>
                      </a:r>
                    </a:p>
                  </a:txBody>
                  <a:tcPr marL="0" marR="0" marT="0" marB="0">
                    <a:lnL w="12065" cmpd="sng">
                      <a:solidFill>
                        <a:srgbClr val="000000"/>
                      </a:solidFill>
                      <a:prstDash val="solid"/>
                    </a:lnL>
                    <a:lnR w="12065" cmpd="sng">
                      <a:solidFill>
                        <a:srgbClr val="000000"/>
                      </a:solidFill>
                      <a:prstDash val="solid"/>
                    </a:lnR>
                    <a:lnT w="12065" cmpd="sng">
                      <a:solidFill>
                        <a:srgbClr val="000000"/>
                      </a:solidFill>
                      <a:prstDash val="solid"/>
                    </a:lnT>
                    <a:lnB w="12065" cmpd="sng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0" y="5561330"/>
            <a:ext cx="9525000" cy="5041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210" rIns="0" bIns="0" anchor="t">
            <a:normAutofit fontScale="95000"/>
          </a:bodyPr>
          <a:lstStyle/>
          <a:p>
            <a:pPr marL="0" marR="0" indent="0" algn="r">
              <a:lnSpc>
                <a:spcPts val="2200"/>
              </a:lnSpc>
              <a:spcAft>
                <a:spcPts val="1515"/>
              </a:spcAft>
            </a:pPr>
            <a:r>
              <a:rPr lang="en-US" sz="2000" spc="35">
                <a:solidFill>
                  <a:srgbClr val="000000"/>
                </a:solidFill>
                <a:latin typeface="Calibri" panose="02020603050405020304" pitchFamily="2"/>
              </a:rPr>
              <a:t>Lectures + tutorials + independent Study = around</a:t>
            </a:r>
            <a:r>
              <a:rPr lang="en-US" sz="1950" b="1" spc="35">
                <a:solidFill>
                  <a:srgbClr val="FF6600"/>
                </a:solidFill>
                <a:latin typeface="Calibri" panose="02020603050405020304" pitchFamily="2"/>
              </a:rPr>
              <a:t> 40</a:t>
            </a:r>
            <a:r>
              <a:rPr lang="en-US" sz="2000" spc="35">
                <a:solidFill>
                  <a:srgbClr val="000000"/>
                </a:solidFill>
                <a:latin typeface="Calibri" panose="02020603050405020304" pitchFamily="2"/>
              </a:rPr>
              <a:t> per week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816610" y="173990"/>
            <a:ext cx="11192510" cy="656209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246505" y="464185"/>
            <a:ext cx="5486400" cy="5353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650" b="1" spc="-130">
                <a:solidFill>
                  <a:srgbClr val="090608"/>
                </a:solidFill>
                <a:latin typeface="Arial" panose="02020603050405020304" pitchFamily="2"/>
              </a:rPr>
              <a:t>...... Exceptional Teaching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8324215" y="1356995"/>
            <a:ext cx="2553970" cy="31572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7145" rIns="0" bIns="0" anchor="t"/>
          <a:lstStyle/>
          <a:p>
            <a:pPr marL="0" marR="0" indent="0" algn="ctr">
              <a:lnSpc>
                <a:spcPts val="3500"/>
              </a:lnSpc>
              <a:spcAft>
                <a:spcPts val="525"/>
              </a:spcAft>
            </a:pPr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The tutorial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system is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incredible and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unmatched by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any other form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of education </a:t>
            </a:r>
            <a:br/>
            <a:r>
              <a:rPr lang="en-US" sz="2900" b="1" spc="-75">
                <a:solidFill>
                  <a:srgbClr val="FFFFFF"/>
                </a:solidFill>
                <a:latin typeface="Arial" panose="02020603050405020304" pitchFamily="2"/>
              </a:rPr>
              <a:t>deliv</a:t>
            </a:r>
            <a:r>
              <a:rPr lang="en-US" sz="3050" b="1" spc="-75">
                <a:solidFill>
                  <a:srgbClr val="FFFFFF"/>
                </a:solidFill>
                <a:latin typeface="Arial" panose="02020603050405020304" pitchFamily="2"/>
              </a:rPr>
              <a:t>ery.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1469390" y="4688205"/>
            <a:ext cx="5735955" cy="16408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600"/>
              </a:lnSpc>
              <a:spcAft>
                <a:spcPts val="0"/>
              </a:spcAft>
            </a:pPr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Having to come up with a convincing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argument each week is challenging, but it’s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taught me how to question what I come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across and how to ‘look beyond’ – it’s a skill </a:t>
            </a:r>
            <a:br/>
            <a:r>
              <a:rPr lang="en-US" sz="2200" b="1" spc="-45">
                <a:solidFill>
                  <a:srgbClr val="FFFFFF"/>
                </a:solidFill>
                <a:latin typeface="Arial" panose="02020603050405020304" pitchFamily="2"/>
              </a:rPr>
              <a:t>that will last a lifetime.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9476105" y="5199380"/>
            <a:ext cx="670560" cy="37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l">
              <a:lnSpc>
                <a:spcPts val="2800"/>
              </a:lnSpc>
              <a:spcAft>
                <a:spcPts val="0"/>
              </a:spcAft>
            </a:pPr>
            <a:r>
              <a:rPr lang="en-US" sz="2550" b="1" spc="-10">
                <a:solidFill>
                  <a:srgbClr val="34BAEC"/>
                </a:solidFill>
                <a:latin typeface="Arial Narrow" panose="02020603050405020304" pitchFamily="2"/>
              </a:rPr>
              <a:t>Aditi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3999230" y="6366510"/>
            <a:ext cx="1170305" cy="37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255" rIns="0" bIns="0" anchor="t"/>
          <a:lstStyle/>
          <a:p>
            <a:pPr marL="0" marR="0" indent="0" algn="l">
              <a:lnSpc>
                <a:spcPts val="2800"/>
              </a:lnSpc>
              <a:spcAft>
                <a:spcPts val="0"/>
              </a:spcAft>
            </a:pPr>
            <a:r>
              <a:rPr lang="en-US" sz="2550" b="1" spc="-50">
                <a:solidFill>
                  <a:srgbClr val="011142"/>
                </a:solidFill>
                <a:latin typeface="Arial Narrow" panose="02020603050405020304" pitchFamily="2"/>
              </a:rPr>
              <a:t>Rebecca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445625" y="191770"/>
            <a:ext cx="2615565" cy="866140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3"/>
          <a:stretch>
            <a:fillRect/>
          </a:stretch>
        </p:blipFill>
        <p:spPr>
          <a:xfrm>
            <a:off x="164465" y="6132830"/>
            <a:ext cx="1584960" cy="62738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965575" y="190500"/>
          <a:ext cx="8226425" cy="1016000"/>
        </p:xfrm>
        <a:graphic>
          <a:graphicData uri="http://schemas.openxmlformats.org/drawingml/2006/table">
            <a:tbl>
              <a:tblPr/>
              <a:tblGrid>
                <a:gridCol w="5480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868680">
                <a:tc>
                  <a:txBody>
                    <a:bodyPr/>
                    <a:lstStyle/>
                    <a:p>
                      <a:pPr marL="0" marR="1621155" indent="0" algn="r">
                        <a:lnSpc>
                          <a:spcPts val="4000"/>
                        </a:lnSpc>
                        <a:spcBef>
                          <a:spcPts val="2110"/>
                        </a:spcBef>
                        <a:spcAft>
                          <a:spcPts val="625"/>
                        </a:spcAft>
                      </a:pPr>
                      <a:r>
                        <a:rPr lang="en-US" sz="3600" b="1" spc="0">
                          <a:solidFill>
                            <a:srgbClr val="001F5F"/>
                          </a:solidFill>
                          <a:latin typeface="Arial" panose="02020603050405020304" pitchFamily="2"/>
                        </a:rPr>
                        <a:t>Financial Support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704215" y="1310640"/>
            <a:ext cx="2855595" cy="1024255"/>
          </a:xfrm>
          <a:prstGeom prst="rect">
            <a:avLst/>
          </a:prstGeom>
          <a:solidFill>
            <a:srgbClr val="FFC000"/>
          </a:solidFill>
          <a:ln w="0" cmpd="sng">
            <a:noFill/>
            <a:prstDash val="solid"/>
          </a:ln>
        </p:spPr>
        <p:txBody>
          <a:bodyPr vert="horz" lIns="0" tIns="121285" rIns="0" bIns="0" anchor="t">
            <a:normAutofit fontScale="95000"/>
          </a:bodyPr>
          <a:lstStyle/>
          <a:p>
            <a:pPr marL="0" marR="0" indent="0" algn="ctr">
              <a:lnSpc>
                <a:spcPts val="2000"/>
              </a:lnSpc>
              <a:spcAft>
                <a:spcPts val="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Crankstart </a:t>
            </a:r>
          </a:p>
          <a:p>
            <a:pPr marL="0" marR="0" indent="0" algn="ctr">
              <a:lnSpc>
                <a:spcPts val="2100"/>
              </a:lnSpc>
              <a:spcBef>
                <a:spcPts val="0"/>
              </a:spcBef>
              <a:spcAft>
                <a:spcPts val="755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Scholarships for low-</a:t>
            </a:r>
            <a:r>
              <a:rPr lang="en-US" sz="100">
                <a:solidFill>
                  <a:srgbClr val="000000"/>
                </a:solidFill>
                <a:latin typeface="Arial" panose="02020603050405020304" pitchFamily="2"/>
              </a:rPr>
              <a:t>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income students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04215" y="2618105"/>
            <a:ext cx="2855595" cy="716280"/>
          </a:xfrm>
          <a:prstGeom prst="rect">
            <a:avLst/>
          </a:prstGeom>
          <a:solidFill>
            <a:srgbClr val="FF6600"/>
          </a:solidFill>
          <a:ln w="0" cmpd="sng">
            <a:noFill/>
            <a:prstDash val="solid"/>
          </a:ln>
        </p:spPr>
        <p:txBody>
          <a:bodyPr vert="horz" lIns="0" tIns="91440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55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Oxford Bursaries are </a:t>
            </a:r>
            <a:br/>
            <a:r>
              <a:rPr lang="en-US" sz="1800" b="1" u="sng" spc="0">
                <a:solidFill>
                  <a:srgbClr val="FFFFFF"/>
                </a:solidFill>
                <a:latin typeface="Arial" panose="02020603050405020304" pitchFamily="2"/>
              </a:rPr>
              <a:t>non-repayable</a:t>
            </a: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 support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704215" y="3554095"/>
            <a:ext cx="2855595" cy="1024255"/>
          </a:xfrm>
          <a:prstGeom prst="rect">
            <a:avLst/>
          </a:prstGeom>
          <a:solidFill>
            <a:srgbClr val="CCCC00"/>
          </a:solidFill>
          <a:ln w="0" cmpd="sng">
            <a:noFill/>
            <a:prstDash val="solid"/>
          </a:ln>
        </p:spPr>
        <p:txBody>
          <a:bodyPr vert="horz" lIns="0" tIns="110490" rIns="0" bIns="0" anchor="t">
            <a:normAutofit fontScale="95000"/>
          </a:bodyPr>
          <a:lstStyle/>
          <a:p>
            <a:pPr marL="0" marR="0" indent="0" algn="ctr">
              <a:lnSpc>
                <a:spcPts val="2100"/>
              </a:lnSpc>
              <a:spcAft>
                <a:spcPts val="710"/>
              </a:spcAft>
            </a:pPr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No separate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application process at </a:t>
            </a:r>
            <a:br/>
            <a:r>
              <a:rPr lang="en-US" sz="1800" b="1" spc="0">
                <a:solidFill>
                  <a:srgbClr val="FFFFFF"/>
                </a:solidFill>
                <a:latin typeface="Arial" panose="02020603050405020304" pitchFamily="2"/>
              </a:rPr>
              <a:t>Oxford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3965575" y="1310640"/>
            <a:ext cx="6501130" cy="32677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55295" rIns="0" bIns="0" anchor="t">
            <a:normAutofit fontScale="95000"/>
          </a:bodyPr>
          <a:lstStyle/>
          <a:p>
            <a:pPr marL="0" marR="0" indent="274320" algn="l">
              <a:lnSpc>
                <a:spcPts val="1800"/>
              </a:lnSpc>
              <a:spcAft>
                <a:spcPts val="0"/>
              </a:spcAft>
              <a:buFont typeface="Wingdings"/>
              <a:buChar char="q"/>
            </a:pPr>
            <a:r>
              <a:rPr lang="en-US" sz="1800" spc="30" dirty="0">
                <a:solidFill>
                  <a:srgbClr val="303030"/>
                </a:solidFill>
                <a:latin typeface="Calibri" panose="02020603050405020304" pitchFamily="2"/>
              </a:rPr>
              <a:t>If your household income is assessed as being £32,500 or less, you </a:t>
            </a:r>
          </a:p>
          <a:p>
            <a:pPr marL="27432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30" dirty="0">
                <a:solidFill>
                  <a:srgbClr val="303030"/>
                </a:solidFill>
                <a:latin typeface="Calibri" panose="02020603050405020304" pitchFamily="2"/>
              </a:rPr>
              <a:t>will be eligible for an annual </a:t>
            </a:r>
            <a:r>
              <a:rPr lang="en-US" sz="1800" spc="30" dirty="0" err="1">
                <a:solidFill>
                  <a:srgbClr val="303030"/>
                </a:solidFill>
                <a:latin typeface="Calibri" panose="02020603050405020304" pitchFamily="2"/>
              </a:rPr>
              <a:t>Crankstart</a:t>
            </a:r>
            <a:r>
              <a:rPr lang="en-US" sz="1800" spc="30" dirty="0">
                <a:solidFill>
                  <a:srgbClr val="303030"/>
                </a:solidFill>
                <a:latin typeface="Calibri" panose="02020603050405020304" pitchFamily="2"/>
              </a:rPr>
              <a:t> Bursary of up to £6270 per </a:t>
            </a:r>
          </a:p>
          <a:p>
            <a:pPr marL="27432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1800" spc="25" dirty="0">
                <a:solidFill>
                  <a:srgbClr val="303030"/>
                </a:solidFill>
                <a:latin typeface="Calibri" panose="02020603050405020304" pitchFamily="2"/>
              </a:rPr>
              <a:t>year towards living costs </a:t>
            </a:r>
          </a:p>
          <a:p>
            <a:pPr marL="0" marR="0" indent="274320" algn="l">
              <a:lnSpc>
                <a:spcPts val="1800"/>
              </a:lnSpc>
              <a:spcBef>
                <a:spcPts val="2530"/>
              </a:spcBef>
              <a:spcAft>
                <a:spcPts val="0"/>
              </a:spcAft>
              <a:buFont typeface="Wingdings"/>
              <a:buChar char="q"/>
            </a:pPr>
            <a:r>
              <a:rPr lang="en-US" sz="1800" spc="15" dirty="0">
                <a:solidFill>
                  <a:srgbClr val="303030"/>
                </a:solidFill>
                <a:latin typeface="Calibri" panose="02020603050405020304" pitchFamily="2"/>
              </a:rPr>
              <a:t>If you are a UK student with a household income up to £50,000 you </a:t>
            </a:r>
          </a:p>
          <a:p>
            <a:pPr marL="27432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25" dirty="0">
                <a:solidFill>
                  <a:srgbClr val="303030"/>
                </a:solidFill>
                <a:latin typeface="Calibri" panose="02020603050405020304" pitchFamily="2"/>
              </a:rPr>
              <a:t>will be eligible for an Oxford bursary worth between £1080 -£4,320 </a:t>
            </a:r>
          </a:p>
          <a:p>
            <a:pPr marL="0" marR="0" indent="274320" algn="l">
              <a:lnSpc>
                <a:spcPts val="1800"/>
              </a:lnSpc>
              <a:spcBef>
                <a:spcPts val="4685"/>
              </a:spcBef>
              <a:spcAft>
                <a:spcPts val="0"/>
              </a:spcAft>
              <a:buFont typeface="Wingdings"/>
              <a:buChar char="q"/>
            </a:pPr>
            <a:r>
              <a:rPr lang="en-US" sz="1800" spc="30" dirty="0">
                <a:solidFill>
                  <a:srgbClr val="303030"/>
                </a:solidFill>
                <a:latin typeface="Calibri" panose="02020603050405020304" pitchFamily="2"/>
              </a:rPr>
              <a:t>There is no separate application process for the Oxford bursary or </a:t>
            </a:r>
          </a:p>
          <a:p>
            <a:pPr marL="274320" marR="0" indent="0" algn="l">
              <a:lnSpc>
                <a:spcPts val="1800"/>
              </a:lnSpc>
              <a:spcBef>
                <a:spcPts val="330"/>
              </a:spcBef>
              <a:spcAft>
                <a:spcPts val="910"/>
              </a:spcAft>
            </a:pPr>
            <a:r>
              <a:rPr lang="en-US" sz="1800" spc="0" dirty="0" err="1">
                <a:solidFill>
                  <a:srgbClr val="303030"/>
                </a:solidFill>
                <a:latin typeface="Calibri" panose="02020603050405020304" pitchFamily="2"/>
              </a:rPr>
              <a:t>Cransktart</a:t>
            </a:r>
            <a:r>
              <a:rPr lang="en-US" sz="1800" spc="0" dirty="0">
                <a:solidFill>
                  <a:srgbClr val="303030"/>
                </a:solidFill>
                <a:latin typeface="Calibri" panose="02020603050405020304" pitchFamily="2"/>
              </a:rPr>
              <a:t> Scholarship 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0" y="4794250"/>
          <a:ext cx="10121900" cy="1024255"/>
        </p:xfrm>
        <a:graphic>
          <a:graphicData uri="http://schemas.openxmlformats.org/drawingml/2006/table">
            <a:tbl>
              <a:tblPr/>
              <a:tblGrid>
                <a:gridCol w="3559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62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24255">
                <a:tc>
                  <a:txBody>
                    <a:bodyPr/>
                    <a:lstStyle/>
                    <a:p>
                      <a:pPr marL="0" marR="363855" indent="0" algn="r">
                        <a:lnSpc>
                          <a:spcPts val="2000"/>
                        </a:lnSpc>
                        <a:spcBef>
                          <a:spcPts val="980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0">
                          <a:solidFill>
                            <a:srgbClr val="FFFFFF"/>
                          </a:solidFill>
                          <a:latin typeface="Arial" panose="02020603050405020304" pitchFamily="2"/>
                        </a:rPr>
                        <a:t>Individual colleges </a:t>
                      </a:r>
                    </a:p>
                    <a:p>
                      <a:pPr marL="0" marR="249555" indent="0" algn="r">
                        <a:lnSpc>
                          <a:spcPts val="2000"/>
                        </a:lnSpc>
                        <a:spcBef>
                          <a:spcPts val="125"/>
                        </a:spcBef>
                        <a:spcAft>
                          <a:spcPts val="0"/>
                        </a:spcAft>
                      </a:pPr>
                      <a:r>
                        <a:rPr lang="en-US" sz="1800" b="1" spc="0">
                          <a:solidFill>
                            <a:srgbClr val="FFFFFF"/>
                          </a:solidFill>
                          <a:latin typeface="Arial" panose="02020603050405020304" pitchFamily="2"/>
                        </a:rPr>
                        <a:t>also provide financial </a:t>
                      </a:r>
                    </a:p>
                    <a:p>
                      <a:pPr marL="1691640" marR="0" indent="0" algn="l">
                        <a:lnSpc>
                          <a:spcPts val="2000"/>
                        </a:lnSpc>
                        <a:spcBef>
                          <a:spcPts val="100"/>
                        </a:spcBef>
                        <a:spcAft>
                          <a:spcPts val="730"/>
                        </a:spcAft>
                      </a:pPr>
                      <a:r>
                        <a:rPr lang="en-US" sz="1800" b="1" spc="0">
                          <a:solidFill>
                            <a:srgbClr val="FFFFFF"/>
                          </a:solidFill>
                          <a:latin typeface="Arial" panose="02020603050405020304" pitchFamily="2"/>
                        </a:rPr>
                        <a:t>support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11430" indent="274320" algn="r">
                        <a:lnSpc>
                          <a:spcPts val="1700"/>
                        </a:lnSpc>
                        <a:spcBef>
                          <a:spcPts val="1975"/>
                        </a:spcBef>
                        <a:spcAft>
                          <a:spcPts val="0"/>
                        </a:spcAft>
                        <a:buFont typeface="Wingdings"/>
                        <a:buChar char="q"/>
                      </a:pPr>
                      <a:r>
                        <a:rPr lang="en-US" sz="17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Individual colleges have funds to support students once they are on </a:t>
                      </a:r>
                    </a:p>
                    <a:p>
                      <a:pPr marL="640080" marR="0" indent="0" algn="l">
                        <a:lnSpc>
                          <a:spcPts val="1700"/>
                        </a:lnSpc>
                        <a:spcBef>
                          <a:spcPts val="305"/>
                        </a:spcBef>
                        <a:spcAft>
                          <a:spcPts val="2375"/>
                        </a:spcAft>
                      </a:pPr>
                      <a:r>
                        <a:rPr lang="en-US" sz="1700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course- e.g. for buying books, support for field trips </a:t>
                      </a:r>
                    </a:p>
                  </a:txBody>
                  <a:tcPr marL="0" marR="0" marT="0" marB="0" anchor="ctr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29540" y="6111240"/>
          <a:ext cx="7092950" cy="666115"/>
        </p:xfrm>
        <a:graphic>
          <a:graphicData uri="http://schemas.openxmlformats.org/drawingml/2006/table">
            <a:tbl>
              <a:tblPr/>
              <a:tblGrid>
                <a:gridCol w="2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76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10">
                <a:tc>
                  <a:txBody>
                    <a:bodyPr/>
                    <a:lstStyle/>
                    <a:p>
                      <a:endParaRPr sz="100" baseline="0"/>
                    </a:p>
                    <a:p>
                      <a:endParaRPr sz="100" baseline="0"/>
                    </a:p>
                  </a:txBody>
                  <a:tcPr marL="0" marR="0" marT="0" marB="0">
                    <a:lnL w="6350" cmpd="sng">
                      <a:solidFill>
                        <a:srgbClr val="FFFFFF"/>
                      </a:solidFill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4355">
                <a:tc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6350" cmpd="sng">
                      <a:solidFill>
                        <a:srgbClr val="FFFFFF"/>
                      </a:solidFill>
                      <a:prstDash val="solid"/>
                    </a:lnL>
                    <a:lnR w="6350" cmpd="dbl">
                      <a:solidFill>
                        <a:srgbClr val="304766"/>
                      </a:solidFill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 cmpd="dbl">
                      <a:solidFill>
                        <a:srgbClr val="304766"/>
                      </a:solidFill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960120" marR="0" indent="0" algn="l">
                        <a:lnSpc>
                          <a:spcPts val="200"/>
                        </a:lnSpc>
                        <a:spcBef>
                          <a:spcPts val="1460"/>
                        </a:spcBef>
                        <a:spcAft>
                          <a:spcPts val="0"/>
                        </a:spcAft>
                      </a:pPr>
                      <a:r>
                        <a:rPr lang="en-US" sz="145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mssnu /fe n-</a:t>
                      </a:r>
                      <a:r>
                        <a:rPr lang="en-US" sz="100">
                          <a:solidFill>
                            <a:srgbClr val="000000"/>
                          </a:solidFill>
                          <a:latin typeface="Arial" panose="02020603050405020304" pitchFamily="2"/>
                        </a:rPr>
                        <a:t> </a:t>
                      </a:r>
                    </a:p>
                    <a:p>
                      <a:pPr marL="0" marR="1151890" indent="0" algn="r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215"/>
                        </a:spcAft>
                      </a:pPr>
                      <a:r>
                        <a:rPr lang="en-US" sz="4000" u="sng" spc="0">
                          <a:solidFill>
                            <a:srgbClr val="0000FF"/>
                          </a:solidFill>
                          <a:latin typeface="Calibri" panose="02020603050405020304" pitchFamily="2"/>
                        </a:rPr>
                        <a:t>ox.ac.uk/funding</a:t>
                      </a:r>
                      <a:r>
                        <a:rPr lang="en-US" sz="100" spc="0">
                          <a:solidFill>
                            <a:srgbClr val="FFFFFF"/>
                          </a:solidFill>
                          <a:latin typeface="Calibri" panose="02020603050405020304" pitchFamily="2"/>
                        </a:rPr>
                        <a:t> </a:t>
                      </a:r>
                    </a:p>
                  </a:txBody>
                  <a:tcPr marL="0" marR="0" marT="0" marB="0" anchor="b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">
                <a:tc>
                  <a:txBody>
                    <a:bodyPr/>
                    <a:lstStyle/>
                    <a:p>
                      <a:endParaRPr sz="100" baseline="0"/>
                    </a:p>
                    <a:p>
                      <a:endParaRPr sz="100" baseline="0"/>
                    </a:p>
                  </a:txBody>
                  <a:tcPr marL="0" marR="0" marT="0" marB="0">
                    <a:lnL w="6350" cmpd="sng">
                      <a:solidFill>
                        <a:srgbClr val="FFFFFF"/>
                      </a:solidFill>
                      <a:prstDash val="solid"/>
                    </a:lnL>
                    <a:lnR w="3175" cmpd="sng">
                      <a:solidFill>
                        <a:srgbClr val="708297"/>
                      </a:solidFill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3175" cmpd="sng">
                      <a:solidFill>
                        <a:srgbClr val="708297"/>
                      </a:solidFill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 anchor="b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sz="100" baseline="0"/>
                    </a:p>
                    <a:p>
                      <a:endParaRPr sz="100" baseline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00" baseline="0"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935990" y="0"/>
            <a:ext cx="8924290" cy="9753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81305" rIns="0" bIns="0" anchor="t">
            <a:normAutofit fontScale="95000"/>
          </a:bodyPr>
          <a:lstStyle/>
          <a:p>
            <a:pPr marL="0" marR="0" indent="0" algn="l">
              <a:lnSpc>
                <a:spcPts val="4100"/>
              </a:lnSpc>
              <a:spcAft>
                <a:spcPts val="0"/>
              </a:spcAft>
              <a:tabLst>
                <a:tab pos="8915400" algn="r"/>
              </a:tabLst>
            </a:pPr>
            <a:r>
              <a:rPr lang="en-US" sz="4300" spc="0">
                <a:solidFill>
                  <a:srgbClr val="011342"/>
                </a:solidFill>
                <a:latin typeface="Calibri Light" panose="02020603050405020304" pitchFamily="2"/>
              </a:rPr>
              <a:t>....</a:t>
            </a:r>
            <a:r>
              <a:rPr lang="en-US" sz="4400" b="1" spc="0">
                <a:solidFill>
                  <a:srgbClr val="011342"/>
                </a:solidFill>
                <a:latin typeface="Calibri Light" panose="02020603050405020304" pitchFamily="2"/>
              </a:rPr>
              <a:t>Opportunity for Life</a:t>
            </a:r>
            <a:r>
              <a:rPr lang="en-US" sz="2700" spc="0">
                <a:solidFill>
                  <a:srgbClr val="FFFFFF"/>
                </a:solidFill>
                <a:latin typeface="Tahoma" panose="02020603050405020304" pitchFamily="2"/>
              </a:rPr>
              <a:t>	£41,600 </a:t>
            </a:r>
          </a:p>
          <a:p>
            <a:pPr marL="0" marR="0" indent="0" algn="r">
              <a:lnSpc>
                <a:spcPts val="1000"/>
              </a:lnSpc>
              <a:spcBef>
                <a:spcPts val="0"/>
              </a:spcBef>
              <a:spcAft>
                <a:spcPts val="31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average annual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615440" y="1379855"/>
            <a:ext cx="3224530" cy="25152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>
            <a:normAutofit fontScale="95000"/>
          </a:bodyPr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15">
                <a:solidFill>
                  <a:srgbClr val="FFFFFF"/>
                </a:solidFill>
                <a:latin typeface="Calibri" panose="02020603050405020304" pitchFamily="2"/>
              </a:rPr>
              <a:t>Lifelong </a:t>
            </a:r>
          </a:p>
          <a:p>
            <a:pPr marL="0" marR="0" indent="0" algn="l">
              <a:lnSpc>
                <a:spcPts val="2400"/>
              </a:lnSpc>
              <a:spcBef>
                <a:spcPts val="455"/>
              </a:spcBef>
              <a:spcAft>
                <a:spcPts val="0"/>
              </a:spcAft>
            </a:pPr>
            <a:r>
              <a:rPr lang="en-US" sz="2350" spc="-10">
                <a:solidFill>
                  <a:srgbClr val="FFFFFF"/>
                </a:solidFill>
                <a:latin typeface="Calibri" panose="02020603050405020304" pitchFamily="2"/>
              </a:rPr>
              <a:t>expert </a:t>
            </a:r>
          </a:p>
          <a:p>
            <a:pPr marL="0" marR="0" indent="0" algn="l">
              <a:lnSpc>
                <a:spcPts val="2400"/>
              </a:lnSpc>
              <a:spcBef>
                <a:spcPts val="455"/>
              </a:spcBef>
              <a:spcAft>
                <a:spcPts val="0"/>
              </a:spcAft>
            </a:pPr>
            <a:r>
              <a:rPr lang="en-US" sz="2350" spc="-5">
                <a:solidFill>
                  <a:srgbClr val="FFFFFF"/>
                </a:solidFill>
                <a:latin typeface="Calibri" panose="02020603050405020304" pitchFamily="2"/>
              </a:rPr>
              <a:t>career </a:t>
            </a:r>
          </a:p>
          <a:p>
            <a:pPr marL="0" marR="0" indent="0" algn="l">
              <a:lnSpc>
                <a:spcPts val="2400"/>
              </a:lnSpc>
              <a:spcBef>
                <a:spcPts val="730"/>
              </a:spcBef>
              <a:spcAft>
                <a:spcPts val="0"/>
              </a:spcAft>
              <a:tabLst>
                <a:tab pos="2057400" algn="l"/>
              </a:tabLst>
            </a:pPr>
            <a:r>
              <a:rPr lang="en-US" sz="2350" spc="-25">
                <a:solidFill>
                  <a:srgbClr val="FFFFFF"/>
                </a:solidFill>
                <a:latin typeface="Calibri" panose="02020603050405020304" pitchFamily="2"/>
              </a:rPr>
              <a:t>advice	</a:t>
            </a:r>
            <a:r>
              <a:rPr lang="en-US" sz="2150" spc="-25">
                <a:solidFill>
                  <a:srgbClr val="FFFFFF"/>
                </a:solidFill>
                <a:latin typeface="Calibri" panose="02020603050405020304" pitchFamily="2"/>
              </a:rPr>
              <a:t>100’s of </a:t>
            </a:r>
          </a:p>
          <a:p>
            <a:pPr marL="0" marR="0" indent="0" algn="r">
              <a:lnSpc>
                <a:spcPts val="2200"/>
              </a:lnSpc>
              <a:spcBef>
                <a:spcPts val="63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exclusive local </a:t>
            </a:r>
          </a:p>
          <a:p>
            <a:pPr marL="0" marR="160020" indent="0" algn="r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and global </a:t>
            </a:r>
          </a:p>
          <a:p>
            <a:pPr marL="0" marR="114300" indent="0" algn="r">
              <a:lnSpc>
                <a:spcPts val="21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internships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8515985" y="975360"/>
            <a:ext cx="1402080" cy="8750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0000" lnSpcReduction="10000"/>
          </a:bodyPr>
          <a:lstStyle/>
          <a:p>
            <a:pPr marL="0" marR="0" indent="0" algn="ctr">
              <a:lnSpc>
                <a:spcPts val="1500"/>
              </a:lnSpc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salary of our </a:t>
            </a:r>
          </a:p>
          <a:p>
            <a:pPr marL="0" marR="0" indent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graduates after </a:t>
            </a:r>
          </a:p>
          <a:p>
            <a:pPr marL="0" marR="0" indent="0" algn="ctr">
              <a:lnSpc>
                <a:spcPts val="1800"/>
              </a:lnSpc>
              <a:spcBef>
                <a:spcPts val="10"/>
              </a:spcBef>
              <a:spcAft>
                <a:spcPts val="0"/>
              </a:spcAft>
            </a:pPr>
            <a:r>
              <a:rPr lang="en-US" sz="1700" spc="-30">
                <a:solidFill>
                  <a:srgbClr val="FFFFFF"/>
                </a:solidFill>
                <a:latin typeface="Calibri" panose="02020603050405020304" pitchFamily="2"/>
              </a:rPr>
              <a:t>15 Months (data </a:t>
            </a:r>
          </a:p>
          <a:p>
            <a:pPr marL="0" marR="0" indent="0" algn="ctr">
              <a:lnSpc>
                <a:spcPts val="18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700" spc="0">
                <a:solidFill>
                  <a:srgbClr val="FFFFFF"/>
                </a:solidFill>
                <a:latin typeface="Calibri" panose="02020603050405020304" pitchFamily="2"/>
              </a:rPr>
              <a:t>from GOS)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5840095" y="975360"/>
            <a:ext cx="1560195" cy="12954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7305" rIns="0" bIns="0" anchor="t">
            <a:normAutofit fontScale="80000" lnSpcReduction="10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9,400 </a:t>
            </a:r>
          </a:p>
          <a:p>
            <a:pPr marL="0" marR="0" indent="0" algn="ctr">
              <a:lnSpc>
                <a:spcPts val="2200"/>
              </a:lnSpc>
              <a:spcBef>
                <a:spcPts val="41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opportunities </a:t>
            </a:r>
          </a:p>
          <a:p>
            <a:pPr marL="0" marR="0" indent="0" algn="ctr">
              <a:lnSpc>
                <a:spcPts val="2200"/>
              </a:lnSpc>
              <a:spcBef>
                <a:spcPts val="38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on website </a:t>
            </a:r>
          </a:p>
          <a:p>
            <a:pPr marL="0" marR="0" indent="0" algn="ctr">
              <a:lnSpc>
                <a:spcPts val="2200"/>
              </a:lnSpc>
              <a:spcBef>
                <a:spcPts val="435"/>
              </a:spcBef>
              <a:spcAft>
                <a:spcPts val="0"/>
              </a:spcAft>
            </a:pPr>
            <a:r>
              <a:rPr lang="en-US" sz="2150" spc="-10">
                <a:solidFill>
                  <a:srgbClr val="FFFFFF"/>
                </a:solidFill>
                <a:latin typeface="Calibri" panose="02020603050405020304" pitchFamily="2"/>
              </a:rPr>
              <a:t>over past year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9274810" y="2771775"/>
            <a:ext cx="2042160" cy="16414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0800" rIns="0" bIns="0" anchor="t">
            <a:normAutofit fontScale="95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Studying at Oxford </a:t>
            </a:r>
          </a:p>
          <a:p>
            <a:pPr marL="0" marR="0" indent="0" algn="ctr">
              <a:lnSpc>
                <a:spcPts val="2200"/>
              </a:lnSpc>
              <a:spcBef>
                <a:spcPts val="40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gives you an </a:t>
            </a:r>
          </a:p>
          <a:p>
            <a:pPr marL="0" marR="0" indent="0" algn="ctr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impressive and </a:t>
            </a:r>
          </a:p>
          <a:p>
            <a:pPr marL="0" marR="0" indent="0" algn="ctr">
              <a:lnSpc>
                <a:spcPts val="2200"/>
              </a:lnSpc>
              <a:spcBef>
                <a:spcPts val="385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highly sought </a:t>
            </a:r>
          </a:p>
          <a:p>
            <a:pPr marL="0" marR="0" indent="0" algn="ctr">
              <a:lnSpc>
                <a:spcPts val="2100"/>
              </a:lnSpc>
              <a:spcBef>
                <a:spcPts val="41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after skill set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1365250" y="4638040"/>
            <a:ext cx="3362325" cy="3670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/>
          <a:lstStyle/>
          <a:p>
            <a:pPr marL="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-15">
                <a:solidFill>
                  <a:srgbClr val="F1602A"/>
                </a:solidFill>
                <a:latin typeface="Calibri" panose="02020603050405020304" pitchFamily="2"/>
              </a:rPr>
              <a:t>Develop your employability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2212975" y="5005070"/>
            <a:ext cx="1527175" cy="9753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245" rIns="0" bIns="0" anchor="t">
            <a:normAutofit fontScale="95000"/>
          </a:bodyPr>
          <a:lstStyle/>
          <a:p>
            <a:pPr marL="228600" marR="0" indent="0" algn="l">
              <a:lnSpc>
                <a:spcPts val="2400"/>
              </a:lnSpc>
              <a:spcAft>
                <a:spcPts val="0"/>
              </a:spcAft>
            </a:pPr>
            <a:r>
              <a:rPr lang="en-US" sz="2350" spc="0">
                <a:solidFill>
                  <a:srgbClr val="F1602A"/>
                </a:solidFill>
                <a:latin typeface="Calibri" panose="02020603050405020304" pitchFamily="2"/>
              </a:rPr>
              <a:t>skills with </a:t>
            </a:r>
          </a:p>
          <a:p>
            <a:pPr marL="0" marR="0" indent="0" algn="l">
              <a:lnSpc>
                <a:spcPts val="4200"/>
              </a:lnSpc>
              <a:spcBef>
                <a:spcPts val="610"/>
              </a:spcBef>
              <a:spcAft>
                <a:spcPts val="0"/>
              </a:spcAft>
            </a:pPr>
            <a:r>
              <a:rPr lang="en-US" sz="3850" b="1" spc="-65">
                <a:solidFill>
                  <a:srgbClr val="F1602A"/>
                </a:solidFill>
                <a:latin typeface="Calibri" panose="02020603050405020304" pitchFamily="2"/>
              </a:rPr>
              <a:t>‘Octane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3740150" y="5383530"/>
            <a:ext cx="178435" cy="596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9055" rIns="0" bIns="0" anchor="t">
            <a:normAutofit fontScale="95000"/>
          </a:bodyPr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3850" b="1" spc="0">
                <a:solidFill>
                  <a:srgbClr val="F1602A"/>
                </a:solidFill>
                <a:latin typeface="Calibri" panose="02020603050405020304" pitchFamily="2"/>
              </a:rPr>
              <a:t>’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2142490" y="6209030"/>
            <a:ext cx="2667000" cy="438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0" marR="0" indent="0" algn="l">
              <a:lnSpc>
                <a:spcPts val="3100"/>
              </a:lnSpc>
              <a:spcAft>
                <a:spcPts val="20"/>
              </a:spcAft>
            </a:pPr>
            <a:r>
              <a:rPr lang="en-US" sz="3150" u="sng" spc="-50">
                <a:solidFill>
                  <a:srgbClr val="0000FF"/>
                </a:solidFill>
                <a:latin typeface="Calibri" panose="02020603050405020304" pitchFamily="2"/>
              </a:rPr>
              <a:t>ox.ac.uk/careers</a:t>
            </a:r>
            <a:r>
              <a:rPr lang="en-US" sz="100" spc="-50">
                <a:solidFill>
                  <a:srgbClr val="FFFFFF"/>
                </a:solidFill>
                <a:latin typeface="Calibri" panose="02020603050405020304" pitchFamily="2"/>
              </a:rPr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1359535" y="105410"/>
            <a:ext cx="3855720" cy="6858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51130" rIns="0" bIns="0" anchor="t">
            <a:normAutofit fontScale="95000"/>
          </a:bodyPr>
          <a:lstStyle/>
          <a:p>
            <a:pPr marL="0" marR="0" indent="0" algn="l">
              <a:lnSpc>
                <a:spcPts val="4200"/>
              </a:lnSpc>
              <a:spcAft>
                <a:spcPts val="0"/>
              </a:spcAft>
            </a:pPr>
            <a:r>
              <a:rPr lang="en-US" sz="2100" spc="15">
                <a:solidFill>
                  <a:srgbClr val="021243"/>
                </a:solidFill>
                <a:latin typeface="Calibri" panose="02020603050405020304" pitchFamily="2"/>
              </a:rPr>
              <a:t>.</a:t>
            </a:r>
            <a:r>
              <a:rPr lang="en-US" sz="3800" spc="15">
                <a:solidFill>
                  <a:srgbClr val="021243"/>
                </a:solidFill>
                <a:latin typeface="Calibri Light" panose="02020603050405020304" pitchFamily="2"/>
              </a:rPr>
              <a:t>Not all about Work!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6035040" y="3444240"/>
            <a:ext cx="2115185" cy="25603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2900"/>
              </a:lnSpc>
              <a:spcAft>
                <a:spcPts val="0"/>
              </a:spcAft>
            </a:pPr>
            <a:r>
              <a:rPr lang="en-US" sz="2300" spc="-80">
                <a:solidFill>
                  <a:srgbClr val="FFFFFF"/>
                </a:solidFill>
                <a:latin typeface="Verdana" panose="02020603050405020304" pitchFamily="2"/>
              </a:rPr>
              <a:t>There are far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5">
                <a:solidFill>
                  <a:srgbClr val="FFFFFF"/>
                </a:solidFill>
                <a:latin typeface="Verdana" panose="02020603050405020304" pitchFamily="2"/>
              </a:rPr>
              <a:t>more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60">
                <a:solidFill>
                  <a:srgbClr val="FFFFFF"/>
                </a:solidFill>
                <a:latin typeface="Verdana" panose="02020603050405020304" pitchFamily="2"/>
              </a:rPr>
              <a:t>opportunities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110">
                <a:solidFill>
                  <a:srgbClr val="FFFFFF"/>
                </a:solidFill>
                <a:latin typeface="Verdana" panose="02020603050405020304" pitchFamily="2"/>
              </a:rPr>
              <a:t>to get involved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75">
                <a:solidFill>
                  <a:srgbClr val="FFFFFF"/>
                </a:solidFill>
                <a:latin typeface="Verdana" panose="02020603050405020304" pitchFamily="2"/>
              </a:rPr>
              <a:t>in all sorts of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5">
                <a:solidFill>
                  <a:srgbClr val="FFFFFF"/>
                </a:solidFill>
                <a:latin typeface="Verdana" panose="02020603050405020304" pitchFamily="2"/>
              </a:rPr>
              <a:t>things than I </a:t>
            </a:r>
          </a:p>
          <a:p>
            <a:pPr marL="0" marR="0" indent="0" algn="ctr">
              <a:lnSpc>
                <a:spcPts val="29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300" spc="-80">
                <a:solidFill>
                  <a:srgbClr val="FFFFFF"/>
                </a:solidFill>
                <a:latin typeface="Verdana" panose="02020603050405020304" pitchFamily="2"/>
              </a:rPr>
              <a:t>had expected!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7056120" y="6333490"/>
            <a:ext cx="1012190" cy="44196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00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850" spc="-70">
                <a:solidFill>
                  <a:srgbClr val="F1602A"/>
                </a:solidFill>
                <a:latin typeface="Calibri" panose="02020603050405020304" pitchFamily="2"/>
              </a:rPr>
              <a:t>Alistair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4380230" y="2277110"/>
            <a:ext cx="3355340" cy="3429000"/>
          </a:xfrm>
          <a:prstGeom prst="rect">
            <a:avLst/>
          </a:prstGeom>
        </p:spPr>
      </p:pic>
      <p:pic>
        <p:nvPicPr>
          <p:cNvPr id="6" name="Picture 5"/>
          <p:cNvPicPr/>
          <p:nvPr/>
        </p:nvPicPr>
        <p:blipFill>
          <a:blip r:embed="rId3"/>
          <a:stretch>
            <a:fillRect/>
          </a:stretch>
        </p:blipFill>
        <p:spPr>
          <a:xfrm>
            <a:off x="9326880" y="152400"/>
            <a:ext cx="2612390" cy="86868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/>
          <a:stretch>
            <a:fillRect/>
          </a:stretch>
        </p:blipFill>
        <p:spPr>
          <a:xfrm>
            <a:off x="0" y="5981382"/>
            <a:ext cx="6550025" cy="917575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0" y="152400"/>
          <a:ext cx="11950700" cy="1504950"/>
        </p:xfrm>
        <a:graphic>
          <a:graphicData uri="http://schemas.openxmlformats.org/drawingml/2006/table">
            <a:tbl>
              <a:tblPr/>
              <a:tblGrid>
                <a:gridCol w="5026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00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38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04950">
                <a:tc>
                  <a:txBody>
                    <a:bodyPr/>
                    <a:lstStyle/>
                    <a:p>
                      <a:pPr marL="0" marR="100330" indent="0" algn="r">
                        <a:lnSpc>
                          <a:spcPts val="4900"/>
                        </a:lnSpc>
                        <a:spcBef>
                          <a:spcPts val="1970"/>
                        </a:spcBef>
                        <a:spcAft>
                          <a:spcPts val="5010"/>
                        </a:spcAft>
                      </a:pPr>
                      <a:r>
                        <a:rPr lang="en-US" sz="4400" spc="-25">
                          <a:solidFill>
                            <a:srgbClr val="000000"/>
                          </a:solidFill>
                          <a:latin typeface="Calibri Light" panose="02020603050405020304" pitchFamily="2"/>
                        </a:rPr>
                        <a:t>How We Choose...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marR="2557145" indent="0" algn="r">
                        <a:lnSpc>
                          <a:spcPts val="3100"/>
                        </a:lnSpc>
                        <a:spcBef>
                          <a:spcPts val="6355"/>
                        </a:spcBef>
                        <a:spcAft>
                          <a:spcPts val="0"/>
                        </a:spcAft>
                      </a:pPr>
                      <a:r>
                        <a:rPr lang="en-US" sz="2750" spc="0">
                          <a:solidFill>
                            <a:srgbClr val="011142"/>
                          </a:solidFill>
                          <a:latin typeface="Calibri" panose="02020603050405020304" pitchFamily="2"/>
                        </a:rPr>
                        <a:t>Academic </a:t>
                      </a:r>
                    </a:p>
                    <a:p>
                      <a:pPr marL="0" marR="2328545" indent="0" algn="r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750" spc="0">
                          <a:solidFill>
                            <a:srgbClr val="011142"/>
                          </a:solidFill>
                          <a:latin typeface="Calibri" panose="02020603050405020304" pitchFamily="2"/>
                        </a:rPr>
                        <a:t>Achievement </a:t>
                      </a:r>
                    </a:p>
                  </a:txBody>
                  <a:tcPr marL="0" marR="0" marT="0" marB="0" anchor="b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2505710" y="2310130"/>
            <a:ext cx="1456690" cy="4267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85">
                <a:solidFill>
                  <a:srgbClr val="92BE44"/>
                </a:solidFill>
                <a:latin typeface="Calibri" panose="02020603050405020304" pitchFamily="2"/>
              </a:rPr>
              <a:t>Interviews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8162290" y="2114550"/>
            <a:ext cx="3788410" cy="8172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13716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35">
                <a:solidFill>
                  <a:srgbClr val="F1602A"/>
                </a:solidFill>
                <a:latin typeface="Calibri" panose="02020603050405020304" pitchFamily="2"/>
              </a:rPr>
              <a:t>Personal </a:t>
            </a:r>
          </a:p>
          <a:p>
            <a:pPr marL="0" marR="0"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5">
                <a:solidFill>
                  <a:srgbClr val="F1602A"/>
                </a:solidFill>
                <a:latin typeface="Calibri" panose="02020603050405020304" pitchFamily="2"/>
              </a:rPr>
              <a:t>Statement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2209800" y="3544570"/>
            <a:ext cx="1517650" cy="813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75">
                <a:solidFill>
                  <a:srgbClr val="5852A2"/>
                </a:solidFill>
                <a:latin typeface="Calibri" panose="02020603050405020304" pitchFamily="2"/>
              </a:rPr>
              <a:t>Contextual </a:t>
            </a:r>
          </a:p>
          <a:p>
            <a:pPr marL="0" marR="0" indent="0" algn="ctr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80">
                <a:solidFill>
                  <a:srgbClr val="5852A2"/>
                </a:solidFill>
                <a:latin typeface="Calibri" panose="02020603050405020304" pitchFamily="2"/>
              </a:rPr>
              <a:t>Data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8390890" y="3827780"/>
            <a:ext cx="3559810" cy="816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20">
                <a:solidFill>
                  <a:srgbClr val="34BAEC"/>
                </a:solidFill>
                <a:latin typeface="Calibri" panose="02020603050405020304" pitchFamily="2"/>
              </a:rPr>
              <a:t>Teacher’s </a:t>
            </a:r>
          </a:p>
          <a:p>
            <a:pPr marL="0" marR="0" indent="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35">
                <a:solidFill>
                  <a:srgbClr val="34BAEC"/>
                </a:solidFill>
                <a:latin typeface="Calibri" panose="02020603050405020304" pitchFamily="2"/>
              </a:rPr>
              <a:t>Reference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2758440" y="4992370"/>
            <a:ext cx="1606550" cy="8134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6195" rIns="0" bIns="0" anchor="t"/>
          <a:lstStyle/>
          <a:p>
            <a:pPr marL="0" marR="0" indent="0" algn="l">
              <a:lnSpc>
                <a:spcPts val="3100"/>
              </a:lnSpc>
              <a:spcAft>
                <a:spcPts val="0"/>
              </a:spcAft>
            </a:pPr>
            <a:r>
              <a:rPr lang="en-US" sz="2750" spc="-50">
                <a:solidFill>
                  <a:srgbClr val="F1602A"/>
                </a:solidFill>
                <a:latin typeface="Calibri" panose="02020603050405020304" pitchFamily="2"/>
              </a:rPr>
              <a:t>Admissions </a:t>
            </a:r>
          </a:p>
          <a:p>
            <a:pPr marL="0" marR="0" indent="0" algn="ctr">
              <a:lnSpc>
                <a:spcPts val="3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750" spc="-50">
                <a:solidFill>
                  <a:srgbClr val="F1602A"/>
                </a:solidFill>
                <a:latin typeface="Calibri" panose="02020603050405020304" pitchFamily="2"/>
              </a:rPr>
              <a:t>Tests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7674610" y="5294630"/>
            <a:ext cx="4276090" cy="10287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7625" rIns="0" bIns="0" anchor="t"/>
          <a:lstStyle/>
          <a:p>
            <a:pPr marL="0" marR="0" indent="0" algn="l">
              <a:lnSpc>
                <a:spcPts val="3700"/>
              </a:lnSpc>
              <a:spcAft>
                <a:spcPts val="0"/>
              </a:spcAft>
            </a:pPr>
            <a:r>
              <a:rPr lang="en-US" sz="3350" spc="-55">
                <a:solidFill>
                  <a:srgbClr val="FF0066"/>
                </a:solidFill>
                <a:latin typeface="Calibri" panose="02020603050405020304" pitchFamily="2"/>
              </a:rPr>
              <a:t>Written </a:t>
            </a:r>
          </a:p>
          <a:p>
            <a:pPr marL="182880" marR="0" indent="0" algn="l">
              <a:lnSpc>
                <a:spcPts val="3700"/>
              </a:lnSpc>
              <a:spcBef>
                <a:spcPts val="295"/>
              </a:spcBef>
              <a:spcAft>
                <a:spcPts val="0"/>
              </a:spcAft>
            </a:pPr>
            <a:r>
              <a:rPr lang="en-US" sz="3350" spc="-50">
                <a:solidFill>
                  <a:srgbClr val="FF0066"/>
                </a:solidFill>
                <a:latin typeface="Calibri" panose="02020603050405020304" pitchFamily="2"/>
              </a:rPr>
              <a:t>Work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2828290" y="6156960"/>
            <a:ext cx="2377440" cy="4540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0640" rIns="0" bIns="0" anchor="t"/>
          <a:lstStyle/>
          <a:p>
            <a:pPr marL="0" marR="0" indent="0" algn="l">
              <a:lnSpc>
                <a:spcPts val="3200"/>
              </a:lnSpc>
              <a:spcAft>
                <a:spcPts val="0"/>
              </a:spcAft>
            </a:pPr>
            <a:r>
              <a:rPr lang="en-US" sz="3150" u="sng" spc="-45">
                <a:solidFill>
                  <a:srgbClr val="0000FF"/>
                </a:solidFill>
                <a:latin typeface="Calibri" panose="02020603050405020304" pitchFamily="2"/>
              </a:rPr>
              <a:t>ox.ac.uk/apply</a:t>
            </a:r>
            <a:r>
              <a:rPr lang="en-US" sz="100" spc="-45">
                <a:solidFill>
                  <a:srgbClr val="FFFFFF"/>
                </a:solidFill>
                <a:latin typeface="Calibri" panose="02020603050405020304" pitchFamily="2"/>
              </a:rPr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0"/>
          </p:nvPr>
        </p:nvSpPr>
        <p:spPr>
          <a:xfrm>
            <a:off x="996950" y="162560"/>
            <a:ext cx="7774940" cy="6362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6040" rIns="0" bIns="0" anchor="t"/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en-US" sz="4400" spc="-45">
                <a:solidFill>
                  <a:srgbClr val="000000"/>
                </a:solidFill>
                <a:latin typeface="Calibri Light" panose="02020603050405020304" pitchFamily="2"/>
              </a:rPr>
              <a:t>Follow the Application Timeline......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0"/>
          </p:nvPr>
        </p:nvSpPr>
        <p:spPr>
          <a:xfrm>
            <a:off x="1069975" y="889635"/>
            <a:ext cx="10280650" cy="3111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/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  <a:tabLst>
                <a:tab pos="1280160" algn="l"/>
                <a:tab pos="2331720" algn="l"/>
                <a:tab pos="3566160" algn="l"/>
                <a:tab pos="10287000" algn="r"/>
              </a:tabLst>
            </a:pPr>
            <a:r>
              <a:rPr lang="en-US" sz="2150" b="1" spc="0">
                <a:solidFill>
                  <a:srgbClr val="5852A2"/>
                </a:solidFill>
                <a:latin typeface="Calibri" panose="02020603050405020304" pitchFamily="2"/>
              </a:rPr>
              <a:t>June	July	August	September October	November December January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0"/>
          </p:nvPr>
        </p:nvSpPr>
        <p:spPr>
          <a:xfrm>
            <a:off x="9491345" y="1428750"/>
            <a:ext cx="1676400" cy="311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/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150" b="1" u="sng" spc="-45">
                <a:solidFill>
                  <a:srgbClr val="0000FF"/>
                </a:solidFill>
                <a:latin typeface="Calibri" panose="02020603050405020304" pitchFamily="2"/>
              </a:rPr>
              <a:t>ox.ac.uk/apply</a:t>
            </a:r>
            <a:r>
              <a:rPr lang="en-US" sz="100" b="1" spc="-45">
                <a:solidFill>
                  <a:srgbClr val="000000"/>
                </a:solidFill>
                <a:latin typeface="Calibri" panose="02020603050405020304" pitchFamily="2"/>
              </a:rPr>
              <a:t>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0"/>
          </p:nvPr>
        </p:nvSpPr>
        <p:spPr>
          <a:xfrm>
            <a:off x="1228090" y="2129790"/>
            <a:ext cx="1231900" cy="3117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200"/>
              </a:lnSpc>
              <a:spcAft>
                <a:spcPts val="20"/>
              </a:spcAft>
            </a:pPr>
            <a:r>
              <a:rPr lang="en-US" sz="2150" spc="-20">
                <a:solidFill>
                  <a:srgbClr val="FFFFFF"/>
                </a:solidFill>
                <a:latin typeface="Calibri" panose="02020603050405020304" pitchFamily="2"/>
              </a:rPr>
              <a:t>Application 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0"/>
          </p:nvPr>
        </p:nvSpPr>
        <p:spPr>
          <a:xfrm>
            <a:off x="6647815" y="1535430"/>
            <a:ext cx="1386840" cy="9912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5880" rIns="0" bIns="0" anchor="t">
            <a:normAutofit fontScale="80000" lnSpcReduction="10000"/>
          </a:bodyPr>
          <a:lstStyle/>
          <a:p>
            <a:pPr marL="0" marR="0" indent="0" algn="ctr">
              <a:lnSpc>
                <a:spcPts val="2200"/>
              </a:lnSpc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Deadline </a:t>
            </a:r>
          </a:p>
          <a:p>
            <a:pPr marL="0" marR="0" indent="0" algn="l">
              <a:lnSpc>
                <a:spcPts val="22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150" spc="-70">
                <a:solidFill>
                  <a:srgbClr val="FFFFFF"/>
                </a:solidFill>
                <a:latin typeface="Calibri" panose="02020603050405020304" pitchFamily="2"/>
              </a:rPr>
              <a:t>15</a:t>
            </a:r>
            <a:r>
              <a:rPr lang="en-US" sz="2150" spc="-70" baseline="30000">
                <a:solidFill>
                  <a:srgbClr val="FFFFFF"/>
                </a:solidFill>
                <a:latin typeface="Calibri" panose="02020603050405020304" pitchFamily="2"/>
              </a:rPr>
              <a:t>th</a:t>
            </a:r>
            <a:r>
              <a:rPr lang="en-US" sz="2150" spc="-70">
                <a:solidFill>
                  <a:srgbClr val="FFFFFF"/>
                </a:solidFill>
                <a:latin typeface="Calibri" panose="02020603050405020304" pitchFamily="2"/>
              </a:rPr>
              <a:t> October </a:t>
            </a:r>
          </a:p>
          <a:p>
            <a:pPr marL="0" marR="0" indent="0" algn="ctr">
              <a:lnSpc>
                <a:spcPts val="22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150" spc="0">
                <a:solidFill>
                  <a:srgbClr val="FFFFFF"/>
                </a:solidFill>
                <a:latin typeface="Calibri" panose="02020603050405020304" pitchFamily="2"/>
              </a:rPr>
              <a:t>UCAS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0"/>
          </p:nvPr>
        </p:nvSpPr>
        <p:spPr>
          <a:xfrm>
            <a:off x="692150" y="2802255"/>
            <a:ext cx="2139315" cy="32905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72500" lnSpcReduction="20000"/>
          </a:bodyPr>
          <a:lstStyle/>
          <a:p>
            <a:pPr marL="285750" marR="0" indent="-285750" algn="l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Verdana" panose="02020603050405020304" pitchFamily="2"/>
              </a:rPr>
              <a:t> </a:t>
            </a:r>
            <a:r>
              <a:rPr lang="en-US" sz="1800" spc="-1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your course </a:t>
            </a:r>
          </a:p>
          <a:p>
            <a:pPr marL="285750" marR="0" indent="-285750" algn="l">
              <a:lnSpc>
                <a:spcPts val="2200"/>
              </a:lnSpc>
              <a:spcBef>
                <a:spcPts val="1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Decide - college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preference or open </a:t>
            </a:r>
          </a:p>
          <a:p>
            <a:pPr marL="32004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application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Personal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Statement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Organise Academic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8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from early September </a:t>
            </a:r>
          </a:p>
          <a:p>
            <a:pPr marL="285750" marR="0" indent="-285750" algn="l">
              <a:lnSpc>
                <a:spcPts val="2000"/>
              </a:lnSpc>
              <a:spcBef>
                <a:spcPts val="105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00" b="1" spc="-5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Deadline is </a:t>
            </a:r>
            <a:r>
              <a:rPr lang="en-US" sz="1700" b="1" spc="-5" dirty="0" err="1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6.00p.m</a:t>
            </a:r>
            <a:r>
              <a:rPr lang="en-US" sz="1700" b="1" spc="-5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marR="0" indent="0" algn="ctr">
              <a:lnSpc>
                <a:spcPts val="1900"/>
              </a:lnSpc>
              <a:spcBef>
                <a:spcPts val="250"/>
              </a:spcBef>
              <a:spcAft>
                <a:spcPts val="0"/>
              </a:spcAft>
            </a:pPr>
            <a:r>
              <a:rPr lang="en-US" sz="1700" b="1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15th </a:t>
            </a:r>
            <a:r>
              <a:rPr lang="en-US" sz="1950" b="1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idx="10"/>
          </p:nvPr>
        </p:nvSpPr>
        <p:spPr>
          <a:xfrm>
            <a:off x="4230370" y="2654300"/>
            <a:ext cx="539750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80000" lnSpcReduction="10000"/>
          </a:bodyPr>
          <a:lstStyle/>
          <a:p>
            <a:pPr marL="0" marR="0" indent="0" algn="l">
              <a:lnSpc>
                <a:spcPts val="2200"/>
              </a:lnSpc>
              <a:spcAft>
                <a:spcPts val="0"/>
              </a:spcAft>
            </a:pPr>
            <a:r>
              <a:rPr lang="en-US" sz="2150" spc="-80">
                <a:solidFill>
                  <a:srgbClr val="FFFFFF"/>
                </a:solidFill>
                <a:latin typeface="Calibri" panose="02020603050405020304" pitchFamily="2"/>
              </a:rPr>
              <a:t>Tests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idx="10"/>
          </p:nvPr>
        </p:nvSpPr>
        <p:spPr>
          <a:xfrm>
            <a:off x="6422390" y="3832860"/>
            <a:ext cx="1297940" cy="2946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6035" rIns="0" bIns="0" anchor="t"/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1900" spc="-50">
                <a:solidFill>
                  <a:srgbClr val="FFFFFF"/>
                </a:solidFill>
                <a:latin typeface="Calibri" panose="02020603050405020304" pitchFamily="2"/>
              </a:rPr>
              <a:t>Written work 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idx="10"/>
          </p:nvPr>
        </p:nvSpPr>
        <p:spPr>
          <a:xfrm>
            <a:off x="8555990" y="5193030"/>
            <a:ext cx="1124585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2150" spc="-45">
                <a:solidFill>
                  <a:srgbClr val="FFFFFF"/>
                </a:solidFill>
                <a:latin typeface="Calibri" panose="02020603050405020304" pitchFamily="2"/>
              </a:rPr>
              <a:t>Interviews 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0"/>
          </p:nvPr>
        </p:nvSpPr>
        <p:spPr>
          <a:xfrm>
            <a:off x="10271760" y="5768975"/>
            <a:ext cx="1021080" cy="30861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115" rIns="0" bIns="0" anchor="t">
            <a:normAutofit fontScale="95000"/>
          </a:bodyPr>
          <a:lstStyle/>
          <a:p>
            <a:pPr marL="0" marR="0" indent="0" algn="l">
              <a:lnSpc>
                <a:spcPts val="2100"/>
              </a:lnSpc>
              <a:spcAft>
                <a:spcPts val="0"/>
              </a:spcAft>
            </a:pPr>
            <a:r>
              <a:rPr lang="en-US" sz="2150" spc="-45">
                <a:solidFill>
                  <a:srgbClr val="FFFFFF"/>
                </a:solidFill>
                <a:latin typeface="Calibri" panose="02020603050405020304" pitchFamily="2"/>
              </a:rPr>
              <a:t>Decisions 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idx="10"/>
          </p:nvPr>
        </p:nvSpPr>
        <p:spPr>
          <a:xfrm>
            <a:off x="880745" y="6210300"/>
            <a:ext cx="1938655" cy="4648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800"/>
              </a:lnSpc>
              <a:spcAft>
                <a:spcPts val="25"/>
              </a:spcAft>
            </a:pPr>
            <a:r>
              <a:rPr lang="en-US" sz="1550" spc="-20">
                <a:solidFill>
                  <a:srgbClr val="FFFFFF"/>
                </a:solidFill>
                <a:latin typeface="Calibri" panose="02020603050405020304" pitchFamily="2"/>
              </a:rPr>
              <a:t>If deferring, check this is possible for your course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idx="10"/>
          </p:nvPr>
        </p:nvSpPr>
        <p:spPr>
          <a:xfrm>
            <a:off x="3276600" y="3067050"/>
            <a:ext cx="2438400" cy="33458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0160" rIns="0" bIns="0" anchor="t">
            <a:normAutofit fontScale="65000" lnSpcReduction="20000"/>
          </a:bodyPr>
          <a:lstStyle/>
          <a:p>
            <a:pPr marL="285750" marR="0" indent="-285750" algn="l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Verdana" panose="02020603050405020304" pitchFamily="2"/>
              </a:rPr>
              <a:t> </a:t>
            </a: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 which tests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need to take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your test centre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(usually your school) </a:t>
            </a:r>
          </a:p>
          <a:p>
            <a:pPr marL="285750" marR="0" indent="-285750" algn="l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for tests-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20040" marR="0" indent="0" algn="l">
              <a:lnSpc>
                <a:spcPts val="2000"/>
              </a:lnSpc>
              <a:spcBef>
                <a:spcPts val="325"/>
              </a:spcBef>
              <a:spcAft>
                <a:spcPts val="0"/>
              </a:spcAft>
            </a:pPr>
            <a:r>
              <a:rPr lang="en-US" sz="2000" b="1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dates on </a:t>
            </a:r>
          </a:p>
          <a:p>
            <a:pPr marL="320040" marR="0" indent="0" algn="l">
              <a:lnSpc>
                <a:spcPts val="20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2000" b="1" spc="0" dirty="0">
                <a:solidFill>
                  <a:srgbClr val="01114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 </a:t>
            </a:r>
          </a:p>
          <a:p>
            <a:pPr marL="285750" marR="0" indent="-285750" algn="l">
              <a:lnSpc>
                <a:spcPts val="2200"/>
              </a:lnSpc>
              <a:spcBef>
                <a:spcPts val="65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spc="-1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test on given date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are earlier than </a:t>
            </a:r>
          </a:p>
          <a:p>
            <a:pPr marL="32004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others!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Check dates at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2000" u="sng" spc="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ox.ac.uk</a:t>
            </a:r>
            <a:r>
              <a:rPr lang="en-US" sz="2000" u="sng" spc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/tests</a:t>
            </a:r>
            <a:r>
              <a:rPr lang="en-US" sz="2000" spc="0" dirty="0">
                <a:solidFill>
                  <a:srgbClr val="5852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0"/>
          </p:nvPr>
        </p:nvSpPr>
        <p:spPr>
          <a:xfrm>
            <a:off x="5946775" y="4217035"/>
            <a:ext cx="2066290" cy="25190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525" rIns="0" bIns="0" anchor="t">
            <a:normAutofit fontScale="95000"/>
          </a:bodyPr>
          <a:lstStyle/>
          <a:p>
            <a:pPr marL="285750" marR="0" indent="-285750" algn="l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Verdana" panose="02020603050405020304" pitchFamily="2"/>
              </a:rPr>
              <a:t> </a:t>
            </a: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Check if written </a:t>
            </a:r>
          </a:p>
          <a:p>
            <a:pPr marL="320040" marR="0" indent="0" algn="l">
              <a:lnSpc>
                <a:spcPts val="1800"/>
              </a:lnSpc>
              <a:spcBef>
                <a:spcPts val="280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work required for </a:t>
            </a:r>
          </a:p>
          <a:p>
            <a:pPr marL="320040" marR="0" indent="0" algn="l">
              <a:lnSpc>
                <a:spcPts val="1800"/>
              </a:lnSpc>
              <a:spcBef>
                <a:spcPts val="335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your subject </a:t>
            </a:r>
          </a:p>
          <a:p>
            <a:pPr marL="285750" marR="0" indent="-285750" algn="l">
              <a:lnSpc>
                <a:spcPts val="2200"/>
              </a:lnSpc>
              <a:spcBef>
                <a:spcPts val="4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Verdana" panose="02020603050405020304" pitchFamily="2"/>
              </a:rPr>
              <a:t> </a:t>
            </a: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Use advice from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faculty and your </a:t>
            </a:r>
          </a:p>
          <a:p>
            <a:pPr marL="320040" marR="0" indent="0" algn="l">
              <a:lnSpc>
                <a:spcPts val="1800"/>
              </a:lnSpc>
              <a:spcBef>
                <a:spcPts val="310"/>
              </a:spcBef>
              <a:spcAft>
                <a:spcPts val="0"/>
              </a:spcAft>
            </a:pP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teachers to choose </a:t>
            </a:r>
          </a:p>
          <a:p>
            <a:pPr marL="285750" marR="0" indent="-285750" algn="l">
              <a:lnSpc>
                <a:spcPts val="2300"/>
              </a:lnSpc>
              <a:spcBef>
                <a:spcPts val="5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011142"/>
                </a:solidFill>
                <a:latin typeface="Verdana" panose="02020603050405020304" pitchFamily="2"/>
              </a:rPr>
              <a:t> </a:t>
            </a:r>
            <a:r>
              <a:rPr lang="en-US" sz="1950" b="1" spc="0" dirty="0">
                <a:solidFill>
                  <a:srgbClr val="011142"/>
                </a:solidFill>
                <a:latin typeface="Calibri" panose="02020603050405020304" pitchFamily="2"/>
              </a:rPr>
              <a:t>Submit to your </a:t>
            </a:r>
          </a:p>
          <a:p>
            <a:pPr marL="320040" marR="0" indent="0" algn="l">
              <a:lnSpc>
                <a:spcPts val="2000"/>
              </a:lnSpc>
              <a:spcBef>
                <a:spcPts val="325"/>
              </a:spcBef>
              <a:spcAft>
                <a:spcPts val="0"/>
              </a:spcAft>
            </a:pPr>
            <a:r>
              <a:rPr lang="en-US" sz="1950" b="1" spc="0" dirty="0">
                <a:solidFill>
                  <a:srgbClr val="011142"/>
                </a:solidFill>
                <a:latin typeface="Calibri" panose="02020603050405020304" pitchFamily="2"/>
              </a:rPr>
              <a:t>college by 10 </a:t>
            </a:r>
          </a:p>
          <a:p>
            <a:pPr marL="320040" marR="0" indent="0" algn="l">
              <a:lnSpc>
                <a:spcPts val="19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1950" b="1" spc="0" dirty="0">
                <a:solidFill>
                  <a:srgbClr val="011142"/>
                </a:solidFill>
                <a:latin typeface="Calibri" panose="02020603050405020304" pitchFamily="2"/>
              </a:rPr>
              <a:t>November 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10"/>
          </p:nvPr>
        </p:nvSpPr>
        <p:spPr>
          <a:xfrm>
            <a:off x="8351520" y="5615940"/>
            <a:ext cx="1362710" cy="113220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525" rIns="0" bIns="0" anchor="t">
            <a:normAutofit fontScale="72500" lnSpcReduction="20000"/>
          </a:bodyPr>
          <a:lstStyle/>
          <a:p>
            <a:pPr marL="285750" marR="0" indent="-285750" algn="l">
              <a:lnSpc>
                <a:spcPts val="2200"/>
              </a:lnSpc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n-US" sz="1750" spc="0" dirty="0">
                <a:solidFill>
                  <a:srgbClr val="5852A2"/>
                </a:solidFill>
                <a:latin typeface="Verdana" panose="02020603050405020304" pitchFamily="2"/>
              </a:rPr>
              <a:t> </a:t>
            </a:r>
            <a:r>
              <a:rPr lang="en-US" sz="1800" spc="0" dirty="0">
                <a:solidFill>
                  <a:srgbClr val="5852A2"/>
                </a:solidFill>
                <a:latin typeface="Calibri" panose="02020603050405020304" pitchFamily="2"/>
              </a:rPr>
              <a:t>If you are </a:t>
            </a:r>
          </a:p>
          <a:p>
            <a:pPr marL="320040" marR="0" indent="0" algn="l">
              <a:lnSpc>
                <a:spcPts val="18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800" spc="-15" dirty="0">
                <a:solidFill>
                  <a:srgbClr val="5852A2"/>
                </a:solidFill>
                <a:latin typeface="Calibri" panose="02020603050405020304" pitchFamily="2"/>
              </a:rPr>
              <a:t>shortlisted, </a:t>
            </a:r>
          </a:p>
          <a:p>
            <a:pPr marL="320040" marR="0" indent="0" algn="l">
              <a:lnSpc>
                <a:spcPts val="2000"/>
              </a:lnSpc>
              <a:spcBef>
                <a:spcPts val="305"/>
              </a:spcBef>
              <a:spcAft>
                <a:spcPts val="0"/>
              </a:spcAft>
            </a:pPr>
            <a:r>
              <a:rPr lang="en-US" sz="1950" b="1" spc="0" dirty="0">
                <a:solidFill>
                  <a:srgbClr val="011142"/>
                </a:solidFill>
                <a:latin typeface="Calibri" panose="02020603050405020304" pitchFamily="2"/>
              </a:rPr>
              <a:t>1 – 20 </a:t>
            </a:r>
          </a:p>
          <a:p>
            <a:pPr marL="320040" marR="0" indent="0" algn="l">
              <a:lnSpc>
                <a:spcPts val="1900"/>
              </a:lnSpc>
              <a:spcBef>
                <a:spcPts val="355"/>
              </a:spcBef>
              <a:spcAft>
                <a:spcPts val="0"/>
              </a:spcAft>
            </a:pPr>
            <a:r>
              <a:rPr lang="en-US" sz="1950" b="1" spc="-35" dirty="0">
                <a:solidFill>
                  <a:srgbClr val="011142"/>
                </a:solidFill>
                <a:latin typeface="Calibri" panose="02020603050405020304" pitchFamily="2"/>
              </a:rPr>
              <a:t>December 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idx="10"/>
          </p:nvPr>
        </p:nvSpPr>
        <p:spPr>
          <a:xfrm>
            <a:off x="10341610" y="6190615"/>
            <a:ext cx="859790" cy="58483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4450" rIns="0" bIns="0" anchor="t">
            <a:normAutofit fontScale="72500" lnSpcReduction="20000"/>
          </a:bodyPr>
          <a:lstStyle/>
          <a:p>
            <a:pPr marL="0" marR="0" indent="0" algn="l">
              <a:lnSpc>
                <a:spcPts val="2000"/>
              </a:lnSpc>
              <a:spcAft>
                <a:spcPts val="0"/>
              </a:spcAft>
            </a:pPr>
            <a:r>
              <a:rPr lang="en-US" sz="1950" b="1" spc="-65" dirty="0">
                <a:solidFill>
                  <a:srgbClr val="011142"/>
                </a:solidFill>
                <a:latin typeface="Calibri" panose="02020603050405020304" pitchFamily="2"/>
              </a:rPr>
              <a:t>Early Jan </a:t>
            </a:r>
          </a:p>
          <a:p>
            <a:pPr marL="0" marR="0" indent="0" algn="ctr">
              <a:lnSpc>
                <a:spcPts val="1900"/>
              </a:lnSpc>
              <a:spcBef>
                <a:spcPts val="350"/>
              </a:spcBef>
              <a:spcAft>
                <a:spcPts val="0"/>
              </a:spcAft>
            </a:pPr>
            <a:r>
              <a:rPr lang="en-US" sz="1950" b="1" spc="0" dirty="0">
                <a:solidFill>
                  <a:srgbClr val="011142"/>
                </a:solidFill>
                <a:latin typeface="Calibri" panose="02020603050405020304" pitchFamily="2"/>
              </a:rPr>
              <a:t>2027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20EA235F1ED584A9BBDFF44C5FF9563" ma:contentTypeVersion="15" ma:contentTypeDescription="Create a new document." ma:contentTypeScope="" ma:versionID="d09cf7af15c1d9bbff0027ba5b75f9f6">
  <xsd:schema xmlns:xsd="http://www.w3.org/2001/XMLSchema" xmlns:xs="http://www.w3.org/2001/XMLSchema" xmlns:p="http://schemas.microsoft.com/office/2006/metadata/properties" xmlns:ns2="de34f42a-ba00-4f84-b882-9879c88c96cb" xmlns:ns3="55ffe7b5-b0c8-4001-9952-041385a6f987" targetNamespace="http://schemas.microsoft.com/office/2006/metadata/properties" ma:root="true" ma:fieldsID="cdcd88a262b45f9cf265c47ace38a0f9" ns2:_="" ns3:_="">
    <xsd:import namespace="de34f42a-ba00-4f84-b882-9879c88c96cb"/>
    <xsd:import namespace="55ffe7b5-b0c8-4001-9952-041385a6f9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34f42a-ba00-4f84-b882-9879c88c96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f71bbcc-0e19-47a0-832f-6df17fefd2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ffe7b5-b0c8-4001-9952-041385a6f98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fa8050-2b2e-4427-a28f-9511a3110797}" ma:internalName="TaxCatchAll" ma:showField="CatchAllData" ma:web="55ffe7b5-b0c8-4001-9952-041385a6f9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ffe7b5-b0c8-4001-9952-041385a6f987" xsi:nil="true"/>
    <lcf76f155ced4ddcb4097134ff3c332f xmlns="de34f42a-ba00-4f84-b882-9879c88c96c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5ACD50-7F76-4A40-8877-822D6E67ED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34f42a-ba00-4f84-b882-9879c88c96cb"/>
    <ds:schemaRef ds:uri="55ffe7b5-b0c8-4001-9952-041385a6f9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902B93-8BA5-4AA1-BFB2-BA783A53D3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5F1878-2946-4DB5-9492-310339D94FE2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5ffe7b5-b0c8-4001-9952-041385a6f987"/>
    <ds:schemaRef ds:uri="de34f42a-ba00-4f84-b882-9879c88c96c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710</Words>
  <Application>Microsoft Office PowerPoint</Application>
  <PresentationFormat>Widescreen</PresentationFormat>
  <Paragraphs>221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Cambria</vt:lpstr>
      <vt:lpstr>Symbol</vt:lpstr>
      <vt:lpstr>Tahoma</vt:lpstr>
      <vt:lpstr>Verdana</vt:lpstr>
      <vt:lpstr>Wingdings</vt:lpstr>
      <vt:lpstr>default layout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Oxbridge Admissions  Jack Robinson Balliol College outreach@balliol.ox.ac.uk</dc:title>
  <dc:creator>Pravahi Osman</dc:creator>
  <cp:lastModifiedBy>Phyllis O'Grady</cp:lastModifiedBy>
  <cp:revision>3</cp:revision>
  <dcterms:created xsi:type="dcterms:W3CDTF">2025-10-06T14:34:37Z</dcterms:created>
  <dcterms:modified xsi:type="dcterms:W3CDTF">2025-10-09T07:39:22Z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0x010100E20EA235F1ED584A9BBDFF44C5FF9563</vt:lpwstr>
  </property>
  <property fmtid="{D5CDD505-2E9C-101B-9397-08002B2CF9AE}" pid="3" name="MediaServiceImageTags">
    <vt:lpwstr/>
  </property>
</Properties>
</file>