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36" d="100"/>
          <a:sy n="36" d="100"/>
        </p:scale>
        <p:origin x="66" y="8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9645B-03AF-4046-8660-C40B2B9E8E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3CE35B2-30FA-424B-8A43-96BE01BDE9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75A00CE-99F1-44A2-AB47-2EDBAE8F0314}"/>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BEFADFBD-A151-45DD-9D68-E41B1118DA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75382-22BB-4C68-B8CD-357BA85B0960}"/>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75568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ACFBA-91D1-4420-B8F3-460C9230225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B978B-C632-4C4C-82E4-49F0BB7EF8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C53D4-2837-4840-B072-008D92BEC1EF}"/>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60EEA04F-D286-4860-9E5E-8549572FFC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1BFBFA-E6C3-4937-BA7F-C54B3037602A}"/>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333961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BB28C8-4416-489A-BC77-8F28EC37E97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DCBCE0F-79BF-46F0-860F-DB2A8D4FDA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B8312E-7B93-4DD2-8990-9038E6E3535E}"/>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2C95A5C0-FE59-4795-AEEC-B0719E3590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2A5232-8D71-494B-9226-80B781C6CCDB}"/>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1918388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F3D48-08A3-4AA2-A68E-9B97FB1C6B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7494A8-DA3E-4532-8D12-A2032B5A86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632D33-F90E-414D-8D93-CC73FE479B40}"/>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98A6C9B4-89AC-4AA9-B09E-AEEC7EDB6D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D11169-F032-4681-8656-E55E549F6E41}"/>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264683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4D47F-E371-4B70-A608-B1F0C6F441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65B5FC8-8BF7-42CA-A2E3-0F01A562E7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4EBF9B-45D6-4A6F-A9F3-33977A6E3349}"/>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B4F0B902-A0DD-4298-A640-945DFEC676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BDE895-79DB-4ECA-A9EB-77FA85283807}"/>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351595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092CC-15A2-45AD-A324-2FD22E6719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345A16-5B0E-423D-AAA2-A1A61096B5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F54F053-E4BB-4DBA-BCB1-902B6E5E44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500B68A-4211-452B-B4FD-02F6360C38F1}"/>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6" name="Footer Placeholder 5">
            <a:extLst>
              <a:ext uri="{FF2B5EF4-FFF2-40B4-BE49-F238E27FC236}">
                <a16:creationId xmlns:a16="http://schemas.microsoft.com/office/drawing/2014/main" id="{1C8C34CB-3217-4AC7-96AE-7BE8941A2C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523DA2-0576-4DE7-BEFC-404C1D60C29E}"/>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495734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AC4F6-04EC-4325-B3C1-AD20AA981C8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4E7B44-9792-4103-B366-21F05DF5B5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A36E5F-AF98-4307-90FA-BDBCE3FA99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C46C5B-23C2-434C-B172-D5D35A94E0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78D7FB-2842-4590-BE14-6ADB97127D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E2ADE6-5248-46B8-B7ED-91157C9C1D02}"/>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8" name="Footer Placeholder 7">
            <a:extLst>
              <a:ext uri="{FF2B5EF4-FFF2-40B4-BE49-F238E27FC236}">
                <a16:creationId xmlns:a16="http://schemas.microsoft.com/office/drawing/2014/main" id="{7E815C10-E2DE-406E-885C-F3D940E861D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83BE153-067D-4BC0-9BD9-149CEB4F102D}"/>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19346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CAEBE-1318-4E25-9E05-32218511EE8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77D4F4-C363-4EF9-9C65-4B82BCD3A74C}"/>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4" name="Footer Placeholder 3">
            <a:extLst>
              <a:ext uri="{FF2B5EF4-FFF2-40B4-BE49-F238E27FC236}">
                <a16:creationId xmlns:a16="http://schemas.microsoft.com/office/drawing/2014/main" id="{FBBA3685-EF07-417B-8985-E7A0070639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2E07E51-F5E3-4CB1-816B-6597FC34C0F2}"/>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347405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A50D5F-9243-483C-ADA3-929998268FAC}"/>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3" name="Footer Placeholder 2">
            <a:extLst>
              <a:ext uri="{FF2B5EF4-FFF2-40B4-BE49-F238E27FC236}">
                <a16:creationId xmlns:a16="http://schemas.microsoft.com/office/drawing/2014/main" id="{D3D6CD1E-7F11-4CCA-96A4-7C7F07F45D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A12739-34EC-45D5-B82C-81BF98770A0D}"/>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243039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7C60-9BA4-4209-B82C-3C440882CB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275E58-C26F-4B4C-B9C6-9506C4746A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5629DFA-63C1-4291-8245-7C06BF1A26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D51836-20C6-4147-8CEC-3674C900A891}"/>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6" name="Footer Placeholder 5">
            <a:extLst>
              <a:ext uri="{FF2B5EF4-FFF2-40B4-BE49-F238E27FC236}">
                <a16:creationId xmlns:a16="http://schemas.microsoft.com/office/drawing/2014/main" id="{1DB5E491-C8A1-4A70-B3BA-F1190A859F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B745E7-EE0D-4E1E-A45B-B63BC3B7F172}"/>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83549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D8B7B-B5D5-4E4B-9E9F-9C3638B6DA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4622E1B-8AF4-4505-9A9B-8AC13734E7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3CC776-0A60-4BCE-BE30-6278D5B32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82162A-9C5D-40B4-96D2-FF29084944DC}"/>
              </a:ext>
            </a:extLst>
          </p:cNvPr>
          <p:cNvSpPr>
            <a:spLocks noGrp="1"/>
          </p:cNvSpPr>
          <p:nvPr>
            <p:ph type="dt" sz="half" idx="10"/>
          </p:nvPr>
        </p:nvSpPr>
        <p:spPr/>
        <p:txBody>
          <a:bodyPr/>
          <a:lstStyle/>
          <a:p>
            <a:fld id="{EC19D456-E605-4D8E-9D87-0C85D6649EE3}" type="datetimeFigureOut">
              <a:rPr lang="en-GB" smtClean="0"/>
              <a:t>01/07/2021</a:t>
            </a:fld>
            <a:endParaRPr lang="en-GB"/>
          </a:p>
        </p:txBody>
      </p:sp>
      <p:sp>
        <p:nvSpPr>
          <p:cNvPr id="6" name="Footer Placeholder 5">
            <a:extLst>
              <a:ext uri="{FF2B5EF4-FFF2-40B4-BE49-F238E27FC236}">
                <a16:creationId xmlns:a16="http://schemas.microsoft.com/office/drawing/2014/main" id="{4C93CAAF-0553-452D-8C11-9229D8FA4D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CA9235-4177-4B4D-9717-4D8D12D8E818}"/>
              </a:ext>
            </a:extLst>
          </p:cNvPr>
          <p:cNvSpPr>
            <a:spLocks noGrp="1"/>
          </p:cNvSpPr>
          <p:nvPr>
            <p:ph type="sldNum" sz="quarter" idx="12"/>
          </p:nvPr>
        </p:nvSpPr>
        <p:spPr/>
        <p:txBody>
          <a:bodyPr/>
          <a:lstStyle/>
          <a:p>
            <a:fld id="{6B70ED4C-B46D-4D97-93C7-AB7B9CC0718C}" type="slidenum">
              <a:rPr lang="en-GB" smtClean="0"/>
              <a:t>‹#›</a:t>
            </a:fld>
            <a:endParaRPr lang="en-GB"/>
          </a:p>
        </p:txBody>
      </p:sp>
    </p:spTree>
    <p:extLst>
      <p:ext uri="{BB962C8B-B14F-4D97-AF65-F5344CB8AC3E}">
        <p14:creationId xmlns:p14="http://schemas.microsoft.com/office/powerpoint/2010/main" val="1784227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130EA7-8153-4876-9BB1-DED49F50B6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702187-EF25-41CD-A268-DCB71248AC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FBE3C3-D63B-4E32-A7EE-8C50A8DA06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19D456-E605-4D8E-9D87-0C85D6649EE3}" type="datetimeFigureOut">
              <a:rPr lang="en-GB" smtClean="0"/>
              <a:t>01/07/2021</a:t>
            </a:fld>
            <a:endParaRPr lang="en-GB"/>
          </a:p>
        </p:txBody>
      </p:sp>
      <p:sp>
        <p:nvSpPr>
          <p:cNvPr id="5" name="Footer Placeholder 4">
            <a:extLst>
              <a:ext uri="{FF2B5EF4-FFF2-40B4-BE49-F238E27FC236}">
                <a16:creationId xmlns:a16="http://schemas.microsoft.com/office/drawing/2014/main" id="{20C33965-671D-4D45-ADE5-1A27BF1217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DF25505-4258-43C4-80BD-F32188AB29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0ED4C-B46D-4D97-93C7-AB7B9CC0718C}" type="slidenum">
              <a:rPr lang="en-GB" smtClean="0"/>
              <a:t>‹#›</a:t>
            </a:fld>
            <a:endParaRPr lang="en-GB"/>
          </a:p>
        </p:txBody>
      </p:sp>
    </p:spTree>
    <p:extLst>
      <p:ext uri="{BB962C8B-B14F-4D97-AF65-F5344CB8AC3E}">
        <p14:creationId xmlns:p14="http://schemas.microsoft.com/office/powerpoint/2010/main" val="352914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C83F1-F9DA-47E9-A480-633DFD1549E3}"/>
              </a:ext>
            </a:extLst>
          </p:cNvPr>
          <p:cNvSpPr>
            <a:spLocks noGrp="1"/>
          </p:cNvSpPr>
          <p:nvPr>
            <p:ph type="ctrTitle"/>
          </p:nvPr>
        </p:nvSpPr>
        <p:spPr>
          <a:xfrm>
            <a:off x="1258956" y="499509"/>
            <a:ext cx="9144000" cy="2387600"/>
          </a:xfrm>
        </p:spPr>
        <p:txBody>
          <a:bodyPr>
            <a:normAutofit/>
          </a:bodyPr>
          <a:lstStyle/>
          <a:p>
            <a:pPr algn="l"/>
            <a:br>
              <a:rPr lang="en-GB" sz="1800" dirty="0">
                <a:effectLst/>
                <a:latin typeface="Times New Roman" panose="02020603050405020304" pitchFamily="18" charset="0"/>
                <a:ea typeface="Calibri" panose="020F0502020204030204" pitchFamily="34" charset="0"/>
              </a:rPr>
            </a:br>
            <a:br>
              <a:rPr lang="en-GB" sz="1800" dirty="0">
                <a:effectLst/>
                <a:latin typeface="Times New Roman" panose="02020603050405020304" pitchFamily="18" charset="0"/>
                <a:ea typeface="Calibri" panose="020F0502020204030204" pitchFamily="34" charset="0"/>
              </a:rPr>
            </a:br>
            <a:endParaRPr lang="en-GB" dirty="0"/>
          </a:p>
        </p:txBody>
      </p:sp>
      <p:sp>
        <p:nvSpPr>
          <p:cNvPr id="3" name="Subtitle 2">
            <a:extLst>
              <a:ext uri="{FF2B5EF4-FFF2-40B4-BE49-F238E27FC236}">
                <a16:creationId xmlns:a16="http://schemas.microsoft.com/office/drawing/2014/main" id="{42DDB0F4-20E2-48A3-BD15-4D6BA612BC74}"/>
              </a:ext>
            </a:extLst>
          </p:cNvPr>
          <p:cNvSpPr>
            <a:spLocks noGrp="1"/>
          </p:cNvSpPr>
          <p:nvPr>
            <p:ph type="subTitle" idx="1"/>
          </p:nvPr>
        </p:nvSpPr>
        <p:spPr>
          <a:xfrm>
            <a:off x="490330" y="909568"/>
            <a:ext cx="4373218" cy="3955083"/>
          </a:xfrm>
        </p:spPr>
        <p:txBody>
          <a:bodyPr>
            <a:normAutofit fontScale="92500" lnSpcReduction="20000"/>
          </a:bodyPr>
          <a:lstStyle/>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Everything post-GCSE</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Make it about law</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Zoom in</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Engage with, scrutinise and reflect on things you’ve read / done</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Grammar</a:t>
            </a:r>
          </a:p>
          <a:p>
            <a:pPr marL="457200" indent="-457200" algn="l">
              <a:buFont typeface="+mj-lt"/>
              <a:buAutoNum type="arabicPeriod"/>
            </a:pPr>
            <a:r>
              <a:rPr lang="en-GB" sz="3200" dirty="0">
                <a:latin typeface="Times New Roman" panose="02020603050405020304" pitchFamily="18" charset="0"/>
              </a:rPr>
              <a:t>Word Count</a:t>
            </a:r>
          </a:p>
          <a:p>
            <a:pPr marL="457200" indent="-457200" algn="l">
              <a:buFont typeface="+mj-lt"/>
              <a:buAutoNum type="arabicPeriod"/>
            </a:pPr>
            <a:r>
              <a:rPr lang="en-GB" sz="3200" dirty="0">
                <a:latin typeface="Times New Roman" panose="02020603050405020304" pitchFamily="18" charset="0"/>
              </a:rPr>
              <a:t>General points</a:t>
            </a:r>
            <a:endParaRPr lang="en-GB" sz="3200" dirty="0"/>
          </a:p>
        </p:txBody>
      </p:sp>
      <p:sp>
        <p:nvSpPr>
          <p:cNvPr id="11" name="TextBox 10">
            <a:extLst>
              <a:ext uri="{FF2B5EF4-FFF2-40B4-BE49-F238E27FC236}">
                <a16:creationId xmlns:a16="http://schemas.microsoft.com/office/drawing/2014/main" id="{4918BD6D-23E6-4A9C-AA60-7BF5CB4BB06D}"/>
              </a:ext>
            </a:extLst>
          </p:cNvPr>
          <p:cNvSpPr txBox="1"/>
          <p:nvPr/>
        </p:nvSpPr>
        <p:spPr>
          <a:xfrm>
            <a:off x="5181600" y="838475"/>
            <a:ext cx="6758608" cy="4678204"/>
          </a:xfrm>
          <a:prstGeom prst="rect">
            <a:avLst/>
          </a:prstGeom>
          <a:noFill/>
        </p:spPr>
        <p:txBody>
          <a:bodyPr wrap="square" rtlCol="0">
            <a:spAutoFit/>
          </a:bodyPr>
          <a:lstStyle/>
          <a:p>
            <a:r>
              <a:rPr lang="en-GB" sz="2800" dirty="0">
                <a:effectLst/>
                <a:latin typeface="Times New Roman" panose="02020603050405020304" pitchFamily="18" charset="0"/>
                <a:ea typeface="Calibri" panose="020F0502020204030204" pitchFamily="34" charset="0"/>
              </a:rPr>
              <a:t>“At A-Level I study English, History and Politics. English has improved my ability to critique complex texts and evaluate contrasting interpretations. History has helped me learn how to analyse different sources and form judgements of them. My study of politics means I can engage with current affairs and understand how society is constantly shifting. All these skills make me ideal to study law.”</a:t>
            </a:r>
          </a:p>
          <a:p>
            <a:endParaRPr lang="en-GB" dirty="0"/>
          </a:p>
        </p:txBody>
      </p:sp>
    </p:spTree>
    <p:extLst>
      <p:ext uri="{BB962C8B-B14F-4D97-AF65-F5344CB8AC3E}">
        <p14:creationId xmlns:p14="http://schemas.microsoft.com/office/powerpoint/2010/main" val="22902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C83F1-F9DA-47E9-A480-633DFD1549E3}"/>
              </a:ext>
            </a:extLst>
          </p:cNvPr>
          <p:cNvSpPr>
            <a:spLocks noGrp="1"/>
          </p:cNvSpPr>
          <p:nvPr>
            <p:ph type="ctrTitle"/>
          </p:nvPr>
        </p:nvSpPr>
        <p:spPr>
          <a:xfrm>
            <a:off x="1258956" y="499509"/>
            <a:ext cx="9144000" cy="2387600"/>
          </a:xfrm>
        </p:spPr>
        <p:txBody>
          <a:bodyPr>
            <a:normAutofit/>
          </a:bodyPr>
          <a:lstStyle/>
          <a:p>
            <a:pPr algn="l"/>
            <a:br>
              <a:rPr lang="en-GB" sz="1800" dirty="0">
                <a:effectLst/>
                <a:latin typeface="Times New Roman" panose="02020603050405020304" pitchFamily="18" charset="0"/>
                <a:ea typeface="Calibri" panose="020F0502020204030204" pitchFamily="34" charset="0"/>
              </a:rPr>
            </a:br>
            <a:br>
              <a:rPr lang="en-GB" sz="1800" dirty="0">
                <a:effectLst/>
                <a:latin typeface="Times New Roman" panose="02020603050405020304" pitchFamily="18" charset="0"/>
                <a:ea typeface="Calibri" panose="020F0502020204030204" pitchFamily="34" charset="0"/>
              </a:rPr>
            </a:br>
            <a:endParaRPr lang="en-GB" dirty="0"/>
          </a:p>
        </p:txBody>
      </p:sp>
      <p:sp>
        <p:nvSpPr>
          <p:cNvPr id="3" name="Subtitle 2">
            <a:extLst>
              <a:ext uri="{FF2B5EF4-FFF2-40B4-BE49-F238E27FC236}">
                <a16:creationId xmlns:a16="http://schemas.microsoft.com/office/drawing/2014/main" id="{42DDB0F4-20E2-48A3-BD15-4D6BA612BC74}"/>
              </a:ext>
            </a:extLst>
          </p:cNvPr>
          <p:cNvSpPr>
            <a:spLocks noGrp="1"/>
          </p:cNvSpPr>
          <p:nvPr>
            <p:ph type="subTitle" idx="1"/>
          </p:nvPr>
        </p:nvSpPr>
        <p:spPr>
          <a:xfrm>
            <a:off x="490330" y="909568"/>
            <a:ext cx="4373218" cy="3955083"/>
          </a:xfrm>
        </p:spPr>
        <p:txBody>
          <a:bodyPr>
            <a:normAutofit fontScale="92500" lnSpcReduction="20000"/>
          </a:bodyPr>
          <a:lstStyle/>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Everything post-GCSE</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Make it about law</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Zoom in</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Engage with, scrutinise and reflect on things you’ve read / done</a:t>
            </a:r>
          </a:p>
          <a:p>
            <a:pPr marL="457200" indent="-457200" algn="l">
              <a:buFont typeface="+mj-lt"/>
              <a:buAutoNum type="arabicPeriod"/>
            </a:pPr>
            <a:r>
              <a:rPr lang="en-GB" sz="3200" dirty="0">
                <a:effectLst/>
                <a:latin typeface="Times New Roman" panose="02020603050405020304" pitchFamily="18" charset="0"/>
                <a:ea typeface="Calibri" panose="020F0502020204030204" pitchFamily="34" charset="0"/>
              </a:rPr>
              <a:t>Grammar</a:t>
            </a:r>
          </a:p>
          <a:p>
            <a:pPr marL="457200" indent="-457200" algn="l">
              <a:buFont typeface="+mj-lt"/>
              <a:buAutoNum type="arabicPeriod"/>
            </a:pPr>
            <a:r>
              <a:rPr lang="en-GB" sz="3200" dirty="0">
                <a:latin typeface="Times New Roman" panose="02020603050405020304" pitchFamily="18" charset="0"/>
              </a:rPr>
              <a:t>Word Count</a:t>
            </a:r>
          </a:p>
          <a:p>
            <a:pPr marL="457200" indent="-457200" algn="l">
              <a:buFont typeface="+mj-lt"/>
              <a:buAutoNum type="arabicPeriod"/>
            </a:pPr>
            <a:r>
              <a:rPr lang="en-GB" sz="3200" dirty="0">
                <a:latin typeface="Times New Roman" panose="02020603050405020304" pitchFamily="18" charset="0"/>
              </a:rPr>
              <a:t>General points</a:t>
            </a:r>
            <a:endParaRPr lang="en-GB" sz="3200" dirty="0"/>
          </a:p>
        </p:txBody>
      </p:sp>
      <p:pic>
        <p:nvPicPr>
          <p:cNvPr id="22" name="Picture 21">
            <a:extLst>
              <a:ext uri="{FF2B5EF4-FFF2-40B4-BE49-F238E27FC236}">
                <a16:creationId xmlns:a16="http://schemas.microsoft.com/office/drawing/2014/main" id="{11A692D0-3A28-489A-B5AA-F479196FED4C}"/>
              </a:ext>
            </a:extLst>
          </p:cNvPr>
          <p:cNvPicPr>
            <a:picLocks noChangeAspect="1"/>
          </p:cNvPicPr>
          <p:nvPr/>
        </p:nvPicPr>
        <p:blipFill rotWithShape="1">
          <a:blip r:embed="rId2"/>
          <a:srcRect l="51576" t="22370" r="2271" b="12573"/>
          <a:stretch/>
        </p:blipFill>
        <p:spPr>
          <a:xfrm>
            <a:off x="4863548" y="499509"/>
            <a:ext cx="6949394" cy="5507396"/>
          </a:xfrm>
          <a:prstGeom prst="rect">
            <a:avLst/>
          </a:prstGeom>
        </p:spPr>
      </p:pic>
    </p:spTree>
    <p:extLst>
      <p:ext uri="{BB962C8B-B14F-4D97-AF65-F5344CB8AC3E}">
        <p14:creationId xmlns:p14="http://schemas.microsoft.com/office/powerpoint/2010/main" val="3960634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124</Words>
  <Application>Microsoft Office PowerPoint</Application>
  <PresentationFormat>Widescreen</PresentationFormat>
  <Paragraphs>17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Edward Cator</dc:creator>
  <cp:lastModifiedBy>Edward Cator</cp:lastModifiedBy>
  <cp:revision>4</cp:revision>
  <dcterms:created xsi:type="dcterms:W3CDTF">2020-09-15T11:19:20Z</dcterms:created>
  <dcterms:modified xsi:type="dcterms:W3CDTF">2021-07-01T09:36:45Z</dcterms:modified>
</cp:coreProperties>
</file>