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31"/>
  </p:notesMasterIdLst>
  <p:sldIdLst>
    <p:sldId id="329" r:id="rId5"/>
    <p:sldId id="298" r:id="rId6"/>
    <p:sldId id="299" r:id="rId7"/>
    <p:sldId id="300" r:id="rId8"/>
    <p:sldId id="301" r:id="rId9"/>
    <p:sldId id="331" r:id="rId10"/>
    <p:sldId id="267" r:id="rId11"/>
    <p:sldId id="268" r:id="rId12"/>
    <p:sldId id="270" r:id="rId13"/>
    <p:sldId id="274" r:id="rId14"/>
    <p:sldId id="275" r:id="rId15"/>
    <p:sldId id="271" r:id="rId16"/>
    <p:sldId id="283" r:id="rId17"/>
    <p:sldId id="272" r:id="rId18"/>
    <p:sldId id="308" r:id="rId19"/>
    <p:sldId id="309" r:id="rId20"/>
    <p:sldId id="312" r:id="rId21"/>
    <p:sldId id="313" r:id="rId22"/>
    <p:sldId id="310" r:id="rId23"/>
    <p:sldId id="273" r:id="rId24"/>
    <p:sldId id="276" r:id="rId25"/>
    <p:sldId id="269" r:id="rId26"/>
    <p:sldId id="266" r:id="rId27"/>
    <p:sldId id="265" r:id="rId28"/>
    <p:sldId id="296" r:id="rId29"/>
    <p:sldId id="31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7.7777777777777807E-2"/>
          <c:y val="0.24940047961630701"/>
          <c:w val="0.84761904761904805"/>
          <c:h val="0.50599520383692997"/>
        </c:manualLayout>
      </c:layout>
      <c:pie3DChart>
        <c:varyColors val="1"/>
        <c:ser>
          <c:idx val="0"/>
          <c:order val="0"/>
          <c:tx>
            <c:strRef>
              <c:f>Sheet1!$A$2</c:f>
              <c:strCache>
                <c:ptCount val="1"/>
              </c:strCache>
            </c:strRef>
          </c:tx>
          <c:spPr>
            <a:solidFill>
              <a:srgbClr val="FF0000"/>
            </a:solidFill>
            <a:ln w="12700">
              <a:solidFill>
                <a:schemeClr val="tx1"/>
              </a:solidFill>
              <a:prstDash val="solid"/>
            </a:ln>
          </c:spPr>
          <c:dPt>
            <c:idx val="0"/>
            <c:bubble3D val="0"/>
            <c:spPr>
              <a:solidFill>
                <a:srgbClr val="00FF00"/>
              </a:solidFill>
              <a:ln w="12700">
                <a:solidFill>
                  <a:schemeClr val="tx1"/>
                </a:solidFill>
                <a:prstDash val="solid"/>
              </a:ln>
            </c:spPr>
            <c:extLst>
              <c:ext xmlns:c16="http://schemas.microsoft.com/office/drawing/2014/chart" uri="{C3380CC4-5D6E-409C-BE32-E72D297353CC}">
                <c16:uniqueId val="{00000000-B7A8-4BD4-A43C-14ABCE9E5C0E}"/>
              </c:ext>
            </c:extLst>
          </c:dPt>
          <c:dPt>
            <c:idx val="1"/>
            <c:bubble3D val="0"/>
            <c:spPr>
              <a:solidFill>
                <a:schemeClr val="hlink"/>
              </a:solidFill>
              <a:ln w="12700">
                <a:solidFill>
                  <a:schemeClr val="tx1"/>
                </a:solidFill>
                <a:prstDash val="solid"/>
              </a:ln>
            </c:spPr>
            <c:extLst>
              <c:ext xmlns:c16="http://schemas.microsoft.com/office/drawing/2014/chart" uri="{C3380CC4-5D6E-409C-BE32-E72D297353CC}">
                <c16:uniqueId val="{00000001-B7A8-4BD4-A43C-14ABCE9E5C0E}"/>
              </c:ext>
            </c:extLst>
          </c:dPt>
          <c:dPt>
            <c:idx val="2"/>
            <c:bubble3D val="0"/>
            <c:extLst>
              <c:ext xmlns:c16="http://schemas.microsoft.com/office/drawing/2014/chart" uri="{C3380CC4-5D6E-409C-BE32-E72D297353CC}">
                <c16:uniqueId val="{00000002-B7A8-4BD4-A43C-14ABCE9E5C0E}"/>
              </c:ext>
            </c:extLst>
          </c:dPt>
          <c:dPt>
            <c:idx val="3"/>
            <c:bubble3D val="0"/>
            <c:spPr>
              <a:solidFill>
                <a:srgbClr val="FFFF00"/>
              </a:solidFill>
              <a:ln w="12700">
                <a:solidFill>
                  <a:schemeClr val="tx1"/>
                </a:solidFill>
                <a:prstDash val="solid"/>
              </a:ln>
            </c:spPr>
            <c:extLst>
              <c:ext xmlns:c16="http://schemas.microsoft.com/office/drawing/2014/chart" uri="{C3380CC4-5D6E-409C-BE32-E72D297353CC}">
                <c16:uniqueId val="{00000003-B7A8-4BD4-A43C-14ABCE9E5C0E}"/>
              </c:ext>
            </c:extLst>
          </c:dPt>
          <c:cat>
            <c:strRef>
              <c:f>Sheet1!$B$1:$E$1</c:f>
              <c:strCache>
                <c:ptCount val="3"/>
                <c:pt idx="0">
                  <c:v>Non-medical</c:v>
                </c:pt>
                <c:pt idx="1">
                  <c:v>Doctors, Surgeons, Anaesthetists</c:v>
                </c:pt>
                <c:pt idx="2">
                  <c:v>Nurses &amp; Other Paramedicalr</c:v>
                </c:pt>
              </c:strCache>
            </c:strRef>
          </c:cat>
          <c:val>
            <c:numRef>
              <c:f>Sheet1!$B$2:$E$2</c:f>
              <c:numCache>
                <c:formatCode>0%</c:formatCode>
                <c:ptCount val="4"/>
                <c:pt idx="0">
                  <c:v>0.45</c:v>
                </c:pt>
                <c:pt idx="1">
                  <c:v>0.25</c:v>
                </c:pt>
                <c:pt idx="2">
                  <c:v>0.3</c:v>
                </c:pt>
              </c:numCache>
            </c:numRef>
          </c:val>
          <c:extLst>
            <c:ext xmlns:c16="http://schemas.microsoft.com/office/drawing/2014/chart" uri="{C3380CC4-5D6E-409C-BE32-E72D297353CC}">
              <c16:uniqueId val="{00000004-B7A8-4BD4-A43C-14ABCE9E5C0E}"/>
            </c:ext>
          </c:extLst>
        </c:ser>
        <c:ser>
          <c:idx val="1"/>
          <c:order val="1"/>
          <c:tx>
            <c:strRef>
              <c:f>Sheet1!$A$3</c:f>
              <c:strCache>
                <c:ptCount val="1"/>
              </c:strCache>
            </c:strRef>
          </c:tx>
          <c:spPr>
            <a:solidFill>
              <a:schemeClr val="accent2"/>
            </a:solidFill>
            <a:ln w="12700">
              <a:solidFill>
                <a:schemeClr val="tx1"/>
              </a:solidFill>
              <a:prstDash val="solid"/>
            </a:ln>
          </c:spPr>
          <c:dPt>
            <c:idx val="0"/>
            <c:bubble3D val="0"/>
            <c:spPr>
              <a:solidFill>
                <a:schemeClr val="accent1"/>
              </a:solidFill>
              <a:ln w="12700">
                <a:solidFill>
                  <a:schemeClr val="tx1"/>
                </a:solidFill>
                <a:prstDash val="solid"/>
              </a:ln>
            </c:spPr>
            <c:extLst>
              <c:ext xmlns:c16="http://schemas.microsoft.com/office/drawing/2014/chart" uri="{C3380CC4-5D6E-409C-BE32-E72D297353CC}">
                <c16:uniqueId val="{00000005-B7A8-4BD4-A43C-14ABCE9E5C0E}"/>
              </c:ext>
            </c:extLst>
          </c:dPt>
          <c:dPt>
            <c:idx val="1"/>
            <c:bubble3D val="0"/>
            <c:extLst>
              <c:ext xmlns:c16="http://schemas.microsoft.com/office/drawing/2014/chart" uri="{C3380CC4-5D6E-409C-BE32-E72D297353CC}">
                <c16:uniqueId val="{00000006-B7A8-4BD4-A43C-14ABCE9E5C0E}"/>
              </c:ext>
            </c:extLst>
          </c:dPt>
          <c:dPt>
            <c:idx val="2"/>
            <c:bubble3D val="0"/>
            <c:spPr>
              <a:solidFill>
                <a:schemeClr val="hlink"/>
              </a:solidFill>
              <a:ln w="12700">
                <a:solidFill>
                  <a:schemeClr val="tx1"/>
                </a:solidFill>
                <a:prstDash val="solid"/>
              </a:ln>
            </c:spPr>
            <c:extLst>
              <c:ext xmlns:c16="http://schemas.microsoft.com/office/drawing/2014/chart" uri="{C3380CC4-5D6E-409C-BE32-E72D297353CC}">
                <c16:uniqueId val="{00000007-B7A8-4BD4-A43C-14ABCE9E5C0E}"/>
              </c:ext>
            </c:extLst>
          </c:dPt>
          <c:dPt>
            <c:idx val="3"/>
            <c:bubble3D val="0"/>
            <c:spPr>
              <a:solidFill>
                <a:schemeClr val="folHlink"/>
              </a:solidFill>
              <a:ln w="12700">
                <a:solidFill>
                  <a:schemeClr val="tx1"/>
                </a:solidFill>
                <a:prstDash val="solid"/>
              </a:ln>
            </c:spPr>
            <c:extLst>
              <c:ext xmlns:c16="http://schemas.microsoft.com/office/drawing/2014/chart" uri="{C3380CC4-5D6E-409C-BE32-E72D297353CC}">
                <c16:uniqueId val="{00000008-B7A8-4BD4-A43C-14ABCE9E5C0E}"/>
              </c:ext>
            </c:extLst>
          </c:dPt>
          <c:cat>
            <c:strRef>
              <c:f>Sheet1!$B$1:$E$1</c:f>
              <c:strCache>
                <c:ptCount val="3"/>
                <c:pt idx="0">
                  <c:v>Non-medical</c:v>
                </c:pt>
                <c:pt idx="1">
                  <c:v>Doctors, Surgeons, Anaesthetists</c:v>
                </c:pt>
                <c:pt idx="2">
                  <c:v>Nurses &amp; Other Paramedicalr</c:v>
                </c:pt>
              </c:strCache>
            </c:strRef>
          </c:cat>
          <c:val>
            <c:numRef>
              <c:f>Sheet1!$B$3:$E$3</c:f>
              <c:numCache>
                <c:formatCode>General</c:formatCode>
                <c:ptCount val="4"/>
              </c:numCache>
            </c:numRef>
          </c:val>
          <c:extLst>
            <c:ext xmlns:c16="http://schemas.microsoft.com/office/drawing/2014/chart" uri="{C3380CC4-5D6E-409C-BE32-E72D297353CC}">
              <c16:uniqueId val="{00000009-B7A8-4BD4-A43C-14ABCE9E5C0E}"/>
            </c:ext>
          </c:extLst>
        </c:ser>
        <c:ser>
          <c:idx val="2"/>
          <c:order val="2"/>
          <c:tx>
            <c:strRef>
              <c:f>Sheet1!$A$4</c:f>
              <c:strCache>
                <c:ptCount val="1"/>
              </c:strCache>
            </c:strRef>
          </c:tx>
          <c:spPr>
            <a:solidFill>
              <a:schemeClr val="hlink"/>
            </a:solidFill>
            <a:ln w="12700">
              <a:solidFill>
                <a:schemeClr val="tx1"/>
              </a:solidFill>
              <a:prstDash val="solid"/>
            </a:ln>
          </c:spPr>
          <c:dPt>
            <c:idx val="0"/>
            <c:bubble3D val="0"/>
            <c:spPr>
              <a:solidFill>
                <a:schemeClr val="accent1"/>
              </a:solidFill>
              <a:ln w="12700">
                <a:solidFill>
                  <a:schemeClr val="tx1"/>
                </a:solidFill>
                <a:prstDash val="solid"/>
              </a:ln>
            </c:spPr>
            <c:extLst>
              <c:ext xmlns:c16="http://schemas.microsoft.com/office/drawing/2014/chart" uri="{C3380CC4-5D6E-409C-BE32-E72D297353CC}">
                <c16:uniqueId val="{0000000A-B7A8-4BD4-A43C-14ABCE9E5C0E}"/>
              </c:ext>
            </c:extLst>
          </c:dPt>
          <c:dPt>
            <c:idx val="1"/>
            <c:bubble3D val="0"/>
            <c:spPr>
              <a:solidFill>
                <a:schemeClr val="accent2"/>
              </a:solidFill>
              <a:ln w="12700">
                <a:solidFill>
                  <a:schemeClr val="tx1"/>
                </a:solidFill>
                <a:prstDash val="solid"/>
              </a:ln>
            </c:spPr>
            <c:extLst>
              <c:ext xmlns:c16="http://schemas.microsoft.com/office/drawing/2014/chart" uri="{C3380CC4-5D6E-409C-BE32-E72D297353CC}">
                <c16:uniqueId val="{0000000B-B7A8-4BD4-A43C-14ABCE9E5C0E}"/>
              </c:ext>
            </c:extLst>
          </c:dPt>
          <c:dPt>
            <c:idx val="2"/>
            <c:bubble3D val="0"/>
            <c:extLst>
              <c:ext xmlns:c16="http://schemas.microsoft.com/office/drawing/2014/chart" uri="{C3380CC4-5D6E-409C-BE32-E72D297353CC}">
                <c16:uniqueId val="{0000000C-B7A8-4BD4-A43C-14ABCE9E5C0E}"/>
              </c:ext>
            </c:extLst>
          </c:dPt>
          <c:dPt>
            <c:idx val="3"/>
            <c:bubble3D val="0"/>
            <c:spPr>
              <a:solidFill>
                <a:schemeClr val="folHlink"/>
              </a:solidFill>
              <a:ln w="12700">
                <a:solidFill>
                  <a:schemeClr val="tx1"/>
                </a:solidFill>
                <a:prstDash val="solid"/>
              </a:ln>
            </c:spPr>
            <c:extLst>
              <c:ext xmlns:c16="http://schemas.microsoft.com/office/drawing/2014/chart" uri="{C3380CC4-5D6E-409C-BE32-E72D297353CC}">
                <c16:uniqueId val="{0000000D-B7A8-4BD4-A43C-14ABCE9E5C0E}"/>
              </c:ext>
            </c:extLst>
          </c:dPt>
          <c:cat>
            <c:strRef>
              <c:f>Sheet1!$B$1:$E$1</c:f>
              <c:strCache>
                <c:ptCount val="3"/>
                <c:pt idx="0">
                  <c:v>Non-medical</c:v>
                </c:pt>
                <c:pt idx="1">
                  <c:v>Doctors, Surgeons, Anaesthetists</c:v>
                </c:pt>
                <c:pt idx="2">
                  <c:v>Nurses &amp; Other Paramedicalr</c:v>
                </c:pt>
              </c:strCache>
            </c:strRef>
          </c:cat>
          <c:val>
            <c:numRef>
              <c:f>Sheet1!$B$4:$E$4</c:f>
              <c:numCache>
                <c:formatCode>General</c:formatCode>
                <c:ptCount val="4"/>
              </c:numCache>
            </c:numRef>
          </c:val>
          <c:extLst>
            <c:ext xmlns:c16="http://schemas.microsoft.com/office/drawing/2014/chart" uri="{C3380CC4-5D6E-409C-BE32-E72D297353CC}">
              <c16:uniqueId val="{0000000E-B7A8-4BD4-A43C-14ABCE9E5C0E}"/>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gradFill rotWithShape="0">
      <a:gsLst>
        <a:gs pos="0">
          <a:srgbClr xmlns:mc="http://schemas.openxmlformats.org/markup-compatibility/2006" xmlns:a14="http://schemas.microsoft.com/office/drawing/2010/main" val="FFFFFF" mc:Ignorable="a14" a14:legacySpreadsheetColorIndex="30">
            <a:gamma/>
            <a:tint val="20000"/>
            <a:invGamma/>
          </a:srgbClr>
        </a:gs>
        <a:gs pos="100000">
          <a:srgbClr xmlns:mc="http://schemas.openxmlformats.org/markup-compatibility/2006" xmlns:a14="http://schemas.microsoft.com/office/drawing/2010/main" val="0066CC" mc:Ignorable="a14" a14:legacySpreadsheetColorIndex="30"/>
        </a:gs>
      </a:gsLst>
      <a:path path="rect">
        <a:fillToRect l="50000" t="50000" r="50000" b="50000"/>
      </a:path>
    </a:gradFill>
    <a:ln>
      <a:noFill/>
    </a:ln>
  </c:spPr>
  <c:txPr>
    <a:bodyPr/>
    <a:lstStyle/>
    <a:p>
      <a:pPr>
        <a:defRPr sz="875"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0.55</cdr:x>
      <cdr:y>0.072</cdr:y>
    </cdr:from>
    <cdr:to>
      <cdr:x>0.99925</cdr:x>
      <cdr:y>0.19425</cdr:y>
    </cdr:to>
    <cdr:sp macro="" textlink="">
      <cdr:nvSpPr>
        <cdr:cNvPr id="1025" name="Text Box 1"/>
        <cdr:cNvSpPr txBox="1">
          <a:spLocks xmlns:a="http://schemas.openxmlformats.org/drawingml/2006/main" noChangeArrowheads="1"/>
        </cdr:cNvSpPr>
      </cdr:nvSpPr>
      <cdr:spPr bwMode="auto">
        <a:xfrm xmlns:a="http://schemas.openxmlformats.org/drawingml/2006/main">
          <a:off x="3300413" y="285979"/>
          <a:ext cx="2695836" cy="48556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FFFF00" mc:Ignorable="a14" a14:legacySpreadsheetColorIndex="33"/>
              </a:solidFill>
              <a:miter lim="800000"/>
              <a:headEnd/>
              <a:tailEnd/>
            </a14:hiddenLine>
          </a:ext>
        </a:extLst>
      </cdr:spPr>
      <cdr:txBody>
        <a:bodyPr xmlns:a="http://schemas.openxmlformats.org/drawingml/2006/main" vertOverflow="clip" wrap="square" lIns="45720" tIns="32004" rIns="0" bIns="0" anchor="t" upright="1"/>
        <a:lstStyle xmlns:a="http://schemas.openxmlformats.org/drawingml/2006/main"/>
        <a:p xmlns:a="http://schemas.openxmlformats.org/drawingml/2006/main">
          <a:pPr algn="l" rtl="0">
            <a:defRPr sz="1000"/>
          </a:pPr>
          <a:r>
            <a:rPr lang="en-GB" sz="1800" b="1" i="0" u="none" strike="noStrike" baseline="0">
              <a:solidFill>
                <a:srgbClr val="FFFF00"/>
              </a:solidFill>
              <a:latin typeface="Tahoma"/>
              <a:ea typeface="Tahoma"/>
              <a:cs typeface="Tahoma"/>
            </a:rPr>
            <a:t>Non-medical 45%</a:t>
          </a:r>
        </a:p>
      </cdr:txBody>
    </cdr:sp>
  </cdr:relSizeAnchor>
  <cdr:relSizeAnchor xmlns:cdr="http://schemas.openxmlformats.org/drawingml/2006/chartDrawing">
    <cdr:from>
      <cdr:x>0.01675</cdr:x>
      <cdr:y>0.0125</cdr:y>
    </cdr:from>
    <cdr:to>
      <cdr:x>0.42775</cdr:x>
      <cdr:y>0.238</cdr:y>
    </cdr:to>
    <cdr:sp macro="" textlink="">
      <cdr:nvSpPr>
        <cdr:cNvPr id="1026" name="Text Box 2"/>
        <cdr:cNvSpPr txBox="1">
          <a:spLocks xmlns:a="http://schemas.openxmlformats.org/drawingml/2006/main" noChangeArrowheads="1"/>
        </cdr:cNvSpPr>
      </cdr:nvSpPr>
      <cdr:spPr bwMode="auto">
        <a:xfrm xmlns:a="http://schemas.openxmlformats.org/drawingml/2006/main">
          <a:off x="100513" y="49649"/>
          <a:ext cx="2466308" cy="89566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45720" tIns="32004" rIns="0" bIns="0" anchor="t" upright="1"/>
        <a:lstStyle xmlns:a="http://schemas.openxmlformats.org/drawingml/2006/main"/>
        <a:p xmlns:a="http://schemas.openxmlformats.org/drawingml/2006/main">
          <a:pPr algn="l" rtl="0">
            <a:defRPr sz="1000"/>
          </a:pPr>
          <a:r>
            <a:rPr lang="en-GB" sz="1800" b="1" i="0" u="none" strike="noStrike" baseline="0">
              <a:solidFill>
                <a:srgbClr val="FFFF00"/>
              </a:solidFill>
              <a:latin typeface="Tahoma"/>
              <a:ea typeface="Tahoma"/>
              <a:cs typeface="Tahoma"/>
            </a:rPr>
            <a:t>Nurses &amp; Paramedical Staff 30%</a:t>
          </a:r>
        </a:p>
      </cdr:txBody>
    </cdr:sp>
  </cdr:relSizeAnchor>
  <cdr:relSizeAnchor xmlns:cdr="http://schemas.openxmlformats.org/drawingml/2006/chartDrawing">
    <cdr:from>
      <cdr:x>0</cdr:x>
      <cdr:y>0.68625</cdr:y>
    </cdr:from>
    <cdr:to>
      <cdr:x>0.4715</cdr:x>
      <cdr:y>0.9045</cdr:y>
    </cdr:to>
    <cdr:sp macro="" textlink="">
      <cdr:nvSpPr>
        <cdr:cNvPr id="1027" name="Text Box 3"/>
        <cdr:cNvSpPr txBox="1">
          <a:spLocks xmlns:a="http://schemas.openxmlformats.org/drawingml/2006/main" noChangeArrowheads="1"/>
        </cdr:cNvSpPr>
      </cdr:nvSpPr>
      <cdr:spPr bwMode="auto">
        <a:xfrm xmlns:a="http://schemas.openxmlformats.org/drawingml/2006/main">
          <a:off x="0" y="2725734"/>
          <a:ext cx="2829354" cy="8668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45720" tIns="32004" rIns="0" bIns="0" anchor="t" upright="1"/>
        <a:lstStyle xmlns:a="http://schemas.openxmlformats.org/drawingml/2006/main"/>
        <a:p xmlns:a="http://schemas.openxmlformats.org/drawingml/2006/main">
          <a:pPr algn="l" rtl="0">
            <a:defRPr sz="1000"/>
          </a:pPr>
          <a:r>
            <a:rPr lang="en-GB" sz="1800" b="1" i="0" u="none" strike="noStrike" baseline="0">
              <a:solidFill>
                <a:srgbClr val="FFFF00"/>
              </a:solidFill>
              <a:latin typeface="Tahoma"/>
              <a:ea typeface="Tahoma"/>
              <a:cs typeface="Tahoma"/>
            </a:rPr>
            <a:t>Doctors, Surgeons, Anaesthetists 25%</a:t>
          </a:r>
        </a:p>
      </cdr:txBody>
    </cdr:sp>
  </cdr:relSizeAnchor>
  <cdr:relSizeAnchor xmlns:cdr="http://schemas.openxmlformats.org/drawingml/2006/chartDrawing">
    <cdr:from>
      <cdr:x>0.14825</cdr:x>
      <cdr:y>0.1605</cdr:y>
    </cdr:from>
    <cdr:to>
      <cdr:x>0.2635</cdr:x>
      <cdr:y>0.322</cdr:y>
    </cdr:to>
    <cdr:sp macro="" textlink="">
      <cdr:nvSpPr>
        <cdr:cNvPr id="1028" name="Line 4"/>
        <cdr:cNvSpPr>
          <a:spLocks xmlns:a="http://schemas.openxmlformats.org/drawingml/2006/main" noChangeShapeType="1"/>
        </cdr:cNvSpPr>
      </cdr:nvSpPr>
      <cdr:spPr bwMode="auto">
        <a:xfrm xmlns:a="http://schemas.openxmlformats.org/drawingml/2006/main">
          <a:off x="889611" y="637494"/>
          <a:ext cx="691587" cy="641466"/>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FF00" mc:Ignorable="a14" a14:legacySpreadsheetColorIndex="33"/>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0.67025</cdr:x>
      <cdr:y>0.1605</cdr:y>
    </cdr:from>
    <cdr:to>
      <cdr:x>0.73975</cdr:x>
      <cdr:y>0.36075</cdr:y>
    </cdr:to>
    <cdr:sp macro="" textlink="">
      <cdr:nvSpPr>
        <cdr:cNvPr id="1029" name="Line 5"/>
        <cdr:cNvSpPr>
          <a:spLocks xmlns:a="http://schemas.openxmlformats.org/drawingml/2006/main" noChangeShapeType="1"/>
        </cdr:cNvSpPr>
      </cdr:nvSpPr>
      <cdr:spPr bwMode="auto">
        <a:xfrm xmlns:a="http://schemas.openxmlformats.org/drawingml/2006/main" flipH="1">
          <a:off x="4022003" y="637494"/>
          <a:ext cx="417052" cy="795378"/>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FF00" mc:Ignorable="a14" a14:legacySpreadsheetColorIndex="33"/>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0.16025</cdr:x>
      <cdr:y>0.5495</cdr:y>
    </cdr:from>
    <cdr:to>
      <cdr:x>0.37625</cdr:x>
      <cdr:y>0.701</cdr:y>
    </cdr:to>
    <cdr:sp macro="" textlink="">
      <cdr:nvSpPr>
        <cdr:cNvPr id="1030" name="Line 6"/>
        <cdr:cNvSpPr>
          <a:spLocks xmlns:a="http://schemas.openxmlformats.org/drawingml/2006/main" noChangeShapeType="1"/>
        </cdr:cNvSpPr>
      </cdr:nvSpPr>
      <cdr:spPr bwMode="auto">
        <a:xfrm xmlns:a="http://schemas.openxmlformats.org/drawingml/2006/main" flipV="1">
          <a:off x="961620" y="2182573"/>
          <a:ext cx="1296162" cy="601746"/>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FF00" mc:Ignorable="a14" a14:legacySpreadsheetColorIndex="33"/>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81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81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0B3F9A4-D32F-4D38-ACBA-BD8140AD6217}" type="slidenum">
              <a:rPr lang="en-US" altLang="en-US"/>
              <a:pPr/>
              <a:t>‹#›</a:t>
            </a:fld>
            <a:endParaRPr lang="en-US" altLang="en-US"/>
          </a:p>
        </p:txBody>
      </p:sp>
    </p:spTree>
    <p:extLst>
      <p:ext uri="{BB962C8B-B14F-4D97-AF65-F5344CB8AC3E}">
        <p14:creationId xmlns:p14="http://schemas.microsoft.com/office/powerpoint/2010/main" val="11464883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3605F-2012-4B47-BF81-DCD01C7C44DC}" type="slidenum">
              <a:rPr lang="en-US" altLang="en-US"/>
              <a:pPr/>
              <a:t>2</a:t>
            </a:fld>
            <a:endParaRPr lang="en-US" altLang="en-US"/>
          </a:p>
        </p:txBody>
      </p:sp>
      <p:sp>
        <p:nvSpPr>
          <p:cNvPr id="94210" name="Rectangle 2"/>
          <p:cNvSpPr>
            <a:spLocks noGrp="1" noRot="1" noChangeAspect="1" noChangeArrowheads="1" noTextEdit="1"/>
          </p:cNvSpPr>
          <p:nvPr>
            <p:ph type="sldImg"/>
          </p:nvPr>
        </p:nvSpPr>
        <p:spPr>
          <a:xfrm>
            <a:off x="1146175" y="687388"/>
            <a:ext cx="4567238" cy="3425825"/>
          </a:xfrm>
          <a:ln/>
        </p:spPr>
      </p:sp>
      <p:sp>
        <p:nvSpPr>
          <p:cNvPr id="94211" name="Rectangle 3"/>
          <p:cNvSpPr>
            <a:spLocks noGrp="1" noChangeArrowheads="1"/>
          </p:cNvSpPr>
          <p:nvPr>
            <p:ph type="body" idx="1"/>
          </p:nvPr>
        </p:nvSpPr>
        <p:spPr>
          <a:xfrm>
            <a:off x="914400" y="4343400"/>
            <a:ext cx="5029200" cy="4114800"/>
          </a:xfrm>
        </p:spPr>
        <p:txBody>
          <a:bodyPr/>
          <a:lstStyle/>
          <a:p>
            <a:r>
              <a:rPr lang="en-GB" altLang="en-US">
                <a:latin typeface="MetaNormal-Roman" pitchFamily="34" charset="0"/>
              </a:rPr>
              <a:t>MSF is an international, voluntary movement for emergency medical aid. We provide independent medical relief to victims of war, disasters and epidemics in more than 80 countries around the world. We strive to get that assistance to those who need it most, regardless of ethnic origin, religion or political affiliation.</a:t>
            </a:r>
          </a:p>
          <a:p>
            <a:endParaRPr lang="en-GB" altLang="en-US">
              <a:latin typeface="MetaNormal-Roman"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89BE3-2A75-4BB4-B4A5-9A61962D2E6D}" type="slidenum">
              <a:rPr lang="en-US" altLang="en-US"/>
              <a:pPr/>
              <a:t>12</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GB" altLang="en-US"/>
              <a:t>PHCU – local staff</a:t>
            </a:r>
          </a:p>
          <a:p>
            <a:r>
              <a:rPr lang="en-US" altLang="en-US"/>
              <a:t>TASK ORIENTATED + VERY MINIMALISTIC</a:t>
            </a:r>
          </a:p>
          <a:p>
            <a:r>
              <a:rPr lang="en-US" altLang="en-US"/>
              <a:t>WHEN STARTED THEY COULDN’T USE A THERMOMEMETRE, READ ANY LANGUAGE,TELL THE TIME PLAN + ORGANISE TEACHING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B2667-9AC0-4B35-88D2-A24E4EA1D1E3}" type="slidenum">
              <a:rPr lang="en-US" altLang="en-US"/>
              <a:pPr/>
              <a:t>13</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altLang="en-US"/>
              <a:t>PHARMACY</a:t>
            </a:r>
          </a:p>
          <a:p>
            <a:r>
              <a:rPr lang="en-US" altLang="en-US"/>
              <a:t>PHARMACY</a:t>
            </a:r>
          </a:p>
          <a:p>
            <a:r>
              <a:rPr lang="en-US" altLang="en-US"/>
              <a:t>ABC…. NOT DRUG GROUPS</a:t>
            </a:r>
          </a:p>
          <a:p>
            <a:r>
              <a:rPr lang="en-US" altLang="en-US"/>
              <a:t>IVS LOCKED SEPARATELY</a:t>
            </a:r>
          </a:p>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714FB-D9EE-455B-A906-9B80845C6D37}" type="slidenum">
              <a:rPr lang="en-US" altLang="en-US"/>
              <a:pPr/>
              <a:t>14</a:t>
            </a:fld>
            <a:endParaRPr lang="en-US" alt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altLang="en-US"/>
              <a:t>Kala azar clinic – open air</a:t>
            </a:r>
          </a:p>
          <a:p>
            <a:r>
              <a:rPr lang="en-GB" altLang="en-US"/>
              <a:t>DAT TESTING – WHETFIELDS PAPER – TREAT CLINICALLY [EXPAT ONLY]</a:t>
            </a: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643999-FF2A-45B8-B30E-C897D7C0185B}" type="slidenum">
              <a:rPr lang="en-US" altLang="en-US"/>
              <a:pPr/>
              <a:t>15</a:t>
            </a:fld>
            <a:endParaRPr lang="en-US" alt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GB" altLang="en-US"/>
              <a:t>HACKERT SCALE – DIFFICULT TO DIFFERENTIATE FROM TROPICAL SPLENOMEGALI</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6736F-CFFD-4305-A01B-8D3CBE76C05D}" type="slidenum">
              <a:rPr lang="en-US" altLang="en-US"/>
              <a:pPr/>
              <a:t>16</a:t>
            </a:fld>
            <a:endParaRPr lang="en-US" alt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GB" altLang="en-US"/>
              <a:t>PANCYTOPENIA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EF64D-F5AC-40B1-AA24-8E48B5CBC309}" type="slidenum">
              <a:rPr lang="en-US" altLang="en-US"/>
              <a:pPr/>
              <a:t>17</a:t>
            </a:fld>
            <a:endParaRPr lang="en-US" alt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GB" altLang="en-US"/>
              <a:t>This however is one of my pts. Spla soldier – ka [did v well] treatment was ssg + high calorie food – anti malarial treatment [routine], iron tablets [post malarial treatment – fansidar, chloroquine], treat all concurrent infections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EACA0-5FBE-4E62-8DBC-877F491B89D9}" type="slidenum">
              <a:rPr lang="en-US" altLang="en-US"/>
              <a:pPr/>
              <a:t>18</a:t>
            </a:fld>
            <a:endParaRPr lang="en-US" alt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GB" altLang="en-US"/>
              <a:t>This pt didn’t – chw gave ors because of  diarrhoea – gross heart failure and died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15E40-563B-44F4-BD01-74A6F6F204E1}" type="slidenum">
              <a:rPr lang="en-US" altLang="en-US"/>
              <a:pPr/>
              <a:t>19</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GB" altLang="en-US"/>
              <a:t>POST TREATMENT – PARACITE SEQUESTERING TOWARDS SURFACE – SURVIVAL MECHANISM</a:t>
            </a:r>
          </a:p>
          <a:p>
            <a:r>
              <a:rPr lang="en-GB" altLang="en-US"/>
              <a:t>REMEMBER PKMDL……. Both ka and phcu provided patients for the 3 component of the programme….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10103-3EF3-45E2-AFD7-50622EAAD504}" type="slidenum">
              <a:rPr lang="en-US" altLang="en-US"/>
              <a:pPr/>
              <a:t>20</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GB" altLang="en-US"/>
              <a:t>In patient facility – </a:t>
            </a: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E291A-74EE-49F3-91AE-F89B56DC2485}" type="slidenum">
              <a:rPr lang="en-US" altLang="en-US"/>
              <a:pPr/>
              <a:t>21</a:t>
            </a:fld>
            <a:endParaRPr lang="en-US" alt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GB" altLang="en-US"/>
              <a:t>INPATIENTS – GOT REFUGE BLANKET – PLASTIC SHEETING – WATER BOTTLE – CUP. F100 +FAMILY RATION</a:t>
            </a:r>
          </a:p>
          <a:p>
            <a:r>
              <a:rPr lang="en-GB" altLang="en-US"/>
              <a:t>Nanjo mabil – 58% wt/ ht 2ndary to kala azar</a:t>
            </a:r>
          </a:p>
          <a:p>
            <a:r>
              <a:rPr lang="en-GB" altLang="en-US"/>
              <a:t>PROBABLE TB</a:t>
            </a:r>
          </a:p>
          <a:p>
            <a:r>
              <a:rPr lang="en-GB" altLang="en-US"/>
              <a:t>SENT TO LANKIEN</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204D0F-EE77-4D8F-9E6C-802AE98D8F78}" type="slidenum">
              <a:rPr lang="en-US" altLang="en-US"/>
              <a:pPr/>
              <a:t>3</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4114800"/>
          </a:xfrm>
        </p:spPr>
        <p:txBody>
          <a:bodyPr/>
          <a:lstStyle/>
          <a:p>
            <a:pPr marL="228600" indent="-228600"/>
            <a:r>
              <a:rPr lang="en-GB" altLang="en-US" b="1">
                <a:latin typeface="MetaNormal-Roman" pitchFamily="34" charset="0"/>
              </a:rPr>
              <a:t>THE CHARTER OF MSF</a:t>
            </a:r>
          </a:p>
          <a:p>
            <a:pPr marL="228600" indent="-228600"/>
            <a:r>
              <a:rPr lang="en-GB" altLang="en-US">
                <a:latin typeface="MetaNormal-Roman" pitchFamily="34" charset="0"/>
              </a:rPr>
              <a:t>1.	MSF offers assistance to populations in distress, to victims of natural or man-made disasters and to victims of armed conflict, without discrimination and irrespective of race, religion, creed or political affiliation.</a:t>
            </a:r>
          </a:p>
          <a:p>
            <a:pPr marL="228600" indent="-228600"/>
            <a:r>
              <a:rPr lang="en-GB" altLang="en-US">
                <a:latin typeface="MetaNormal-Roman" pitchFamily="34" charset="0"/>
              </a:rPr>
              <a:t>2.	MSF observes strict neutrality and impartiality in the name of universal medical ethics and the right to humanitarian assistance and demands full and unhindered freedom in the exercise of its functions.</a:t>
            </a:r>
          </a:p>
          <a:p>
            <a:pPr marL="228600" indent="-228600"/>
            <a:r>
              <a:rPr lang="en-GB" altLang="en-US">
                <a:latin typeface="MetaNormal-Roman" pitchFamily="34" charset="0"/>
              </a:rPr>
              <a:t>3.	MSF volunteers undertake to respect their professional code of ethics and to maintain complete independence from all political, economic and religious powers.</a:t>
            </a:r>
          </a:p>
          <a:p>
            <a:pPr marL="228600" indent="-228600"/>
            <a:r>
              <a:rPr lang="en-GB" altLang="en-US">
                <a:latin typeface="MetaNormal-Roman" pitchFamily="34" charset="0"/>
              </a:rPr>
              <a:t>	</a:t>
            </a:r>
            <a:r>
              <a:rPr lang="en-GB" altLang="en-US" b="1">
                <a:latin typeface="MetaNormal-Roman" pitchFamily="34" charset="0"/>
              </a:rPr>
              <a:t>WHAT THIS MEANS</a:t>
            </a:r>
            <a:endParaRPr lang="en-GB" altLang="en-US">
              <a:latin typeface="MetaNormal-Roman" pitchFamily="34" charset="0"/>
            </a:endParaRPr>
          </a:p>
          <a:p>
            <a:pPr marL="228600" indent="-228600"/>
            <a:r>
              <a:rPr lang="en-GB" altLang="en-US">
                <a:latin typeface="MetaNormal-Roman" pitchFamily="34" charset="0"/>
              </a:rPr>
              <a:t>	To get to and care for the most vulnerable, MSF must remain scrupulously independent of governments, as well as religious and economic powers. We rely on private individuals for most funding. In the field, we conduct our own assessments, manage projects directly and monitor the impact of our aid. MSF insists on exercising its responsibility to speak out when it sees that those we are trying to help are being abused. We campaign locally and internationally for greater respect for humanitarian law and the right of civilians to impartial humanitarian assistance. We also campaign for fairer access to medicines and health care for the world’s poorest people.</a:t>
            </a:r>
          </a:p>
          <a:p>
            <a:pPr marL="228600" indent="-228600"/>
            <a:endParaRPr lang="en-GB" altLang="en-US">
              <a:latin typeface="MetaNormal-Roman"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BDFD9-E7FC-4D36-A655-1A2C78165E39}" type="slidenum">
              <a:rPr lang="en-US" altLang="en-US"/>
              <a:pPr/>
              <a:t>22</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GB" altLang="en-US"/>
              <a:t>Relevance of this picture is the leaves –hunger gap – eat leaves  little nutrition – sign of desperation</a:t>
            </a: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14894D-199E-4FD1-84D5-43171D7DECFD}" type="slidenum">
              <a:rPr lang="en-US" altLang="en-US"/>
              <a:pPr/>
              <a:t>23</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MARASMUS – MENTALLY NORMAL – GROSS MUSCLE WASTAGE – HEART ATROPHY</a:t>
            </a:r>
          </a:p>
          <a:p>
            <a:r>
              <a:rPr lang="en-US" altLang="en-US"/>
              <a:t>NOTE THE LITTLE BAG ON LEG – WITCH DOCTOR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E79F2-78DC-482F-82CA-BD99B81DD57F}" type="slidenum">
              <a:rPr lang="en-US" altLang="en-US"/>
              <a:pPr/>
              <a:t>24</a:t>
            </a:fld>
            <a:endParaRPr lang="en-US" alt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ltLang="en-US"/>
              <a:t>QUAHIKOR [PROTEIN ENERGY MALNUTRITION</a:t>
            </a:r>
          </a:p>
          <a:p>
            <a:r>
              <a:rPr lang="en-US" altLang="en-US"/>
              <a:t>MENTALLY BLUNTED</a:t>
            </a:r>
          </a:p>
          <a:p>
            <a:r>
              <a:rPr lang="en-US" altLang="en-US"/>
              <a:t>ASCITES + SOLW TO TREAT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D2EC3-95E8-43B8-BCE8-546A2A02E74C}" type="slidenum">
              <a:rPr lang="en-US" altLang="en-US"/>
              <a:pPr/>
              <a:t>25</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GB" altLang="en-US"/>
              <a:t>Ascaris lumbricoides</a:t>
            </a: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82535A-09D3-42D4-878A-AC53EADEA648}" type="slidenum">
              <a:rPr lang="en-US" altLang="en-US"/>
              <a:pPr/>
              <a:t>26</a:t>
            </a:fld>
            <a:endParaRPr lang="en-US" alt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GB" altLang="en-US"/>
              <a:t>So bore hole</a:t>
            </a:r>
          </a:p>
          <a:p>
            <a:r>
              <a:rPr lang="en-GB" altLang="en-US"/>
              <a:t>Was in magang for 5 months. Then…..+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1FFEE-1597-4865-A540-132585D13DE8}" type="slidenum">
              <a:rPr lang="en-US" altLang="en-US"/>
              <a:pPr/>
              <a:t>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GB" altLang="en-US"/>
              <a:t>A LOT OF NON MEDICAL – LOGISTICIANS ETC…</a:t>
            </a:r>
          </a:p>
          <a:p>
            <a:r>
              <a:rPr lang="en-GB" altLang="en-US"/>
              <a:t>LOT OF NON MEDICAL – LOGISTICIANS TEC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7289E-AFE4-449D-A7BF-AA3D09AE93BD}" type="slidenum">
              <a:rPr lang="en-US" altLang="en-US"/>
              <a:pPr/>
              <a:t>5</a:t>
            </a:fld>
            <a:endParaRPr lang="en-US" alt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4114800"/>
          </a:xfrm>
          <a:ln/>
        </p:spPr>
        <p:txBody>
          <a:bodyPr/>
          <a:lstStyle/>
          <a:p>
            <a:pPr marL="228600" indent="-228600"/>
            <a:r>
              <a:rPr lang="en-GB" altLang="en-US">
                <a:latin typeface="MetaNormal-Roman" pitchFamily="34" charset="0"/>
              </a:rPr>
              <a:t>TEMOOGNAGE – BEING THERE AND INVOLVED SO THAT YOU CAN COMMENT</a:t>
            </a:r>
          </a:p>
          <a:p>
            <a:pPr marL="228600" indent="-228600"/>
            <a:endParaRPr lang="en-GB" altLang="en-US">
              <a:latin typeface="MetaNormal-Roman" pitchFamily="34" charset="0"/>
            </a:endParaRPr>
          </a:p>
          <a:p>
            <a:pPr marL="2057400" lvl="4" indent="-228600"/>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65732F-0B58-4F34-8A90-A49EE0AC163A}"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GB" altLang="en-US"/>
              <a:t>NOTHING BUT ME FOR 200 KM</a:t>
            </a:r>
          </a:p>
          <a:p>
            <a:r>
              <a:rPr lang="en-GB" altLang="en-US"/>
              <a:t>General landscape of southern sudan: savanna / brush land. </a:t>
            </a:r>
          </a:p>
          <a:p>
            <a:r>
              <a:rPr lang="en-GB" altLang="en-US"/>
              <a:t>Sude means swamp – wet season access issue. Either way clean water becomes an issue….</a:t>
            </a:r>
            <a:endParaRPr lang="en-US" altLang="en-US"/>
          </a:p>
        </p:txBody>
      </p:sp>
    </p:spTree>
    <p:extLst>
      <p:ext uri="{BB962C8B-B14F-4D97-AF65-F5344CB8AC3E}">
        <p14:creationId xmlns:p14="http://schemas.microsoft.com/office/powerpoint/2010/main" val="25295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80F29-B9A4-408E-9ECD-C6529B6D5EFB}" type="slidenum">
              <a:rPr lang="en-US" altLang="en-US"/>
              <a:pPr/>
              <a:t>8</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GB" altLang="en-US"/>
              <a:t>THIS IS WHERE I ENDED UP [BACK TO MAP</a:t>
            </a:r>
          </a:p>
          <a:p>
            <a:r>
              <a:rPr lang="en-GB" altLang="en-US"/>
              <a:t>Local huts: tukels      people are dinka trees are acacia [sandflies are around]</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476EE8-19BE-4B2C-8531-A1A8F20B6ECE}" type="slidenum">
              <a:rPr lang="en-US" altLang="en-US"/>
              <a:pPr/>
              <a:t>9</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GB" altLang="en-US"/>
              <a:t>These are the people I ended up with:Dinka people – nylotic tribesman – james 210</a:t>
            </a:r>
            <a:endParaRPr lang="en-US" altLang="en-US"/>
          </a:p>
          <a:p>
            <a:r>
              <a:rPr lang="en-GB" altLang="en-US"/>
              <a:t>COMPLETELY DIFFERENT COMPOSITION TOWARDS BMI – WE USED WT/ HT [A MEASURE DEVISED USING BLACK AFRO AMERICAN POPULATION – THIS DIDN’T REALLY FIT</a:t>
            </a:r>
          </a:p>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516BB3-772A-4A74-9AE6-4EA78F12392F}" type="slidenum">
              <a:rPr lang="en-US" altLang="en-US"/>
              <a:pPr/>
              <a:t>10</a:t>
            </a:fld>
            <a:endParaRPr lang="en-US"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GB" altLang="en-US"/>
              <a:t>If youre having a day at the office well this is the Office – acacia tree- HF radio</a:t>
            </a: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2A499-71AF-44D4-9D5C-E938727B6805}" type="slidenum">
              <a:rPr lang="en-US" altLang="en-US"/>
              <a:pPr/>
              <a:t>11</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GB" altLang="en-US"/>
              <a:t>Ex pat facilities: the KITCHEN</a:t>
            </a:r>
          </a:p>
          <a:p>
            <a:r>
              <a:rPr lang="en-GB" altLang="en-US"/>
              <a:t>GIARIASIS FOR 7 MONTHS</a:t>
            </a:r>
          </a:p>
          <a:p>
            <a:endParaRPr lang="en-GB" altLang="en-US"/>
          </a:p>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5F9B743D-4065-4C2F-9CCF-046D684EFBE7}" type="slidenum">
              <a:rPr lang="en-GB" altLang="en-US" smtClean="0"/>
              <a:pPr/>
              <a:t>‹#›</a:t>
            </a:fld>
            <a:endParaRPr lang="en-GB" altLang="en-US"/>
          </a:p>
        </p:txBody>
      </p:sp>
    </p:spTree>
    <p:extLst>
      <p:ext uri="{BB962C8B-B14F-4D97-AF65-F5344CB8AC3E}">
        <p14:creationId xmlns:p14="http://schemas.microsoft.com/office/powerpoint/2010/main" val="317990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EE7B1A68-B311-400E-8465-B8B0FAB754DB}" type="slidenum">
              <a:rPr lang="en-GB" altLang="en-US" smtClean="0"/>
              <a:pPr/>
              <a:t>‹#›</a:t>
            </a:fld>
            <a:endParaRPr lang="en-GB" altLang="en-US"/>
          </a:p>
        </p:txBody>
      </p:sp>
    </p:spTree>
    <p:extLst>
      <p:ext uri="{BB962C8B-B14F-4D97-AF65-F5344CB8AC3E}">
        <p14:creationId xmlns:p14="http://schemas.microsoft.com/office/powerpoint/2010/main" val="1054362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EE7B1A68-B311-400E-8465-B8B0FAB754DB}" type="slidenum">
              <a:rPr lang="en-GB" altLang="en-US" smtClean="0"/>
              <a:pPr/>
              <a:t>‹#›</a:t>
            </a:fld>
            <a:endParaRPr lang="en-GB" altLang="en-US"/>
          </a:p>
        </p:txBody>
      </p:sp>
    </p:spTree>
    <p:extLst>
      <p:ext uri="{BB962C8B-B14F-4D97-AF65-F5344CB8AC3E}">
        <p14:creationId xmlns:p14="http://schemas.microsoft.com/office/powerpoint/2010/main" val="1430828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EE7B1A68-B311-400E-8465-B8B0FAB754DB}" type="slidenum">
              <a:rPr lang="en-GB" altLang="en-US" smtClean="0"/>
              <a:pPr/>
              <a:t>‹#›</a:t>
            </a:fld>
            <a:endParaRPr lang="en-GB"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28135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EE7B1A68-B311-400E-8465-B8B0FAB754DB}" type="slidenum">
              <a:rPr lang="en-GB" altLang="en-US" smtClean="0"/>
              <a:pPr/>
              <a:t>‹#›</a:t>
            </a:fld>
            <a:endParaRPr lang="en-GB" altLang="en-US"/>
          </a:p>
        </p:txBody>
      </p:sp>
    </p:spTree>
    <p:extLst>
      <p:ext uri="{BB962C8B-B14F-4D97-AF65-F5344CB8AC3E}">
        <p14:creationId xmlns:p14="http://schemas.microsoft.com/office/powerpoint/2010/main" val="1177398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ltLang="en-US"/>
          </a:p>
        </p:txBody>
      </p:sp>
      <p:sp>
        <p:nvSpPr>
          <p:cNvPr id="4"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EE7B1A68-B311-400E-8465-B8B0FAB754DB}" type="slidenum">
              <a:rPr lang="en-GB" altLang="en-US" smtClean="0"/>
              <a:pPr/>
              <a:t>‹#›</a:t>
            </a:fld>
            <a:endParaRPr lang="en-GB" altLang="en-US"/>
          </a:p>
        </p:txBody>
      </p:sp>
    </p:spTree>
    <p:extLst>
      <p:ext uri="{BB962C8B-B14F-4D97-AF65-F5344CB8AC3E}">
        <p14:creationId xmlns:p14="http://schemas.microsoft.com/office/powerpoint/2010/main" val="402313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ltLang="en-US"/>
          </a:p>
        </p:txBody>
      </p:sp>
      <p:sp>
        <p:nvSpPr>
          <p:cNvPr id="4"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EE7B1A68-B311-400E-8465-B8B0FAB754DB}" type="slidenum">
              <a:rPr lang="en-GB" altLang="en-US" smtClean="0"/>
              <a:pPr/>
              <a:t>‹#›</a:t>
            </a:fld>
            <a:endParaRPr lang="en-GB" altLang="en-US"/>
          </a:p>
        </p:txBody>
      </p:sp>
    </p:spTree>
    <p:extLst>
      <p:ext uri="{BB962C8B-B14F-4D97-AF65-F5344CB8AC3E}">
        <p14:creationId xmlns:p14="http://schemas.microsoft.com/office/powerpoint/2010/main" val="333838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2A30AC0D-1D54-433D-9B1A-36AC10A14A37}" type="slidenum">
              <a:rPr lang="en-GB" altLang="en-US" smtClean="0"/>
              <a:pPr/>
              <a:t>‹#›</a:t>
            </a:fld>
            <a:endParaRPr lang="en-GB" altLang="en-US"/>
          </a:p>
        </p:txBody>
      </p:sp>
    </p:spTree>
    <p:extLst>
      <p:ext uri="{BB962C8B-B14F-4D97-AF65-F5344CB8AC3E}">
        <p14:creationId xmlns:p14="http://schemas.microsoft.com/office/powerpoint/2010/main" val="3516422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366FE6F7-E2D9-4F4E-80D7-36B44D41F3F4}" type="slidenum">
              <a:rPr lang="en-GB" altLang="en-US" smtClean="0"/>
              <a:pPr/>
              <a:t>‹#›</a:t>
            </a:fld>
            <a:endParaRPr lang="en-GB" altLang="en-US"/>
          </a:p>
        </p:txBody>
      </p:sp>
    </p:spTree>
    <p:extLst>
      <p:ext uri="{BB962C8B-B14F-4D97-AF65-F5344CB8AC3E}">
        <p14:creationId xmlns:p14="http://schemas.microsoft.com/office/powerpoint/2010/main" val="4169730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GB"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GB"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69DB9D2-0765-4F44-992E-5269B516E473}" type="slidenum">
              <a:rPr lang="en-GB" altLang="en-US"/>
              <a:pPr/>
              <a:t>‹#›</a:t>
            </a:fld>
            <a:endParaRPr lang="en-GB" altLang="en-US"/>
          </a:p>
        </p:txBody>
      </p:sp>
    </p:spTree>
    <p:extLst>
      <p:ext uri="{BB962C8B-B14F-4D97-AF65-F5344CB8AC3E}">
        <p14:creationId xmlns:p14="http://schemas.microsoft.com/office/powerpoint/2010/main" val="305432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40761280-235E-4A56-972D-0DC20018B172}" type="slidenum">
              <a:rPr lang="en-GB" altLang="en-US" smtClean="0"/>
              <a:pPr/>
              <a:t>‹#›</a:t>
            </a:fld>
            <a:endParaRPr lang="en-GB" altLang="en-US"/>
          </a:p>
        </p:txBody>
      </p:sp>
    </p:spTree>
    <p:extLst>
      <p:ext uri="{BB962C8B-B14F-4D97-AF65-F5344CB8AC3E}">
        <p14:creationId xmlns:p14="http://schemas.microsoft.com/office/powerpoint/2010/main" val="1042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21EF5DB2-AC35-4BD2-B52A-304BACC76616}" type="slidenum">
              <a:rPr lang="en-GB" altLang="en-US" smtClean="0"/>
              <a:pPr/>
              <a:t>‹#›</a:t>
            </a:fld>
            <a:endParaRPr lang="en-GB" altLang="en-US"/>
          </a:p>
        </p:txBody>
      </p:sp>
    </p:spTree>
    <p:extLst>
      <p:ext uri="{BB962C8B-B14F-4D97-AF65-F5344CB8AC3E}">
        <p14:creationId xmlns:p14="http://schemas.microsoft.com/office/powerpoint/2010/main" val="20462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0F2BB5CF-6A55-41D3-913D-B52C280A5764}" type="slidenum">
              <a:rPr lang="en-GB" altLang="en-US" smtClean="0"/>
              <a:pPr/>
              <a:t>‹#›</a:t>
            </a:fld>
            <a:endParaRPr lang="en-GB" altLang="en-US"/>
          </a:p>
        </p:txBody>
      </p:sp>
    </p:spTree>
    <p:extLst>
      <p:ext uri="{BB962C8B-B14F-4D97-AF65-F5344CB8AC3E}">
        <p14:creationId xmlns:p14="http://schemas.microsoft.com/office/powerpoint/2010/main" val="372621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ltLang="en-US"/>
          </a:p>
        </p:txBody>
      </p:sp>
      <p:sp>
        <p:nvSpPr>
          <p:cNvPr id="8" name="Footer Placeholder 7"/>
          <p:cNvSpPr>
            <a:spLocks noGrp="1"/>
          </p:cNvSpPr>
          <p:nvPr>
            <p:ph type="ftr" sz="quarter" idx="11"/>
          </p:nvPr>
        </p:nvSpPr>
        <p:spPr/>
        <p:txBody>
          <a:bodyPr/>
          <a:lstStyle/>
          <a:p>
            <a:endParaRPr lang="en-GB" altLang="en-US"/>
          </a:p>
        </p:txBody>
      </p:sp>
      <p:sp>
        <p:nvSpPr>
          <p:cNvPr id="9" name="Slide Number Placeholder 8"/>
          <p:cNvSpPr>
            <a:spLocks noGrp="1"/>
          </p:cNvSpPr>
          <p:nvPr>
            <p:ph type="sldNum" sz="quarter" idx="12"/>
          </p:nvPr>
        </p:nvSpPr>
        <p:spPr/>
        <p:txBody>
          <a:bodyPr/>
          <a:lstStyle/>
          <a:p>
            <a:fld id="{B5486FD2-8DD0-4019-AC75-BF5AD8C57E83}" type="slidenum">
              <a:rPr lang="en-GB" altLang="en-US" smtClean="0"/>
              <a:pPr/>
              <a:t>‹#›</a:t>
            </a:fld>
            <a:endParaRPr lang="en-GB" altLang="en-US"/>
          </a:p>
        </p:txBody>
      </p:sp>
    </p:spTree>
    <p:extLst>
      <p:ext uri="{BB962C8B-B14F-4D97-AF65-F5344CB8AC3E}">
        <p14:creationId xmlns:p14="http://schemas.microsoft.com/office/powerpoint/2010/main" val="40519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GB" altLang="en-US"/>
          </a:p>
        </p:txBody>
      </p:sp>
      <p:sp>
        <p:nvSpPr>
          <p:cNvPr id="5" name="Footer Placeholder 3"/>
          <p:cNvSpPr>
            <a:spLocks noGrp="1"/>
          </p:cNvSpPr>
          <p:nvPr>
            <p:ph type="ftr" sz="quarter" idx="11"/>
          </p:nvPr>
        </p:nvSpPr>
        <p:spPr/>
        <p:txBody>
          <a:bodyPr/>
          <a:lstStyle/>
          <a:p>
            <a:endParaRPr lang="en-GB" altLang="en-US"/>
          </a:p>
        </p:txBody>
      </p:sp>
      <p:sp>
        <p:nvSpPr>
          <p:cNvPr id="6" name="Slide Number Placeholder 4"/>
          <p:cNvSpPr>
            <a:spLocks noGrp="1"/>
          </p:cNvSpPr>
          <p:nvPr>
            <p:ph type="sldNum" sz="quarter" idx="12"/>
          </p:nvPr>
        </p:nvSpPr>
        <p:spPr/>
        <p:txBody>
          <a:bodyPr/>
          <a:lstStyle/>
          <a:p>
            <a:fld id="{5A41C059-62BC-44E9-9BDD-068BBCBC9B65}" type="slidenum">
              <a:rPr lang="en-GB" altLang="en-US" smtClean="0"/>
              <a:pPr/>
              <a:t>‹#›</a:t>
            </a:fld>
            <a:endParaRPr lang="en-GB" altLang="en-US"/>
          </a:p>
        </p:txBody>
      </p:sp>
    </p:spTree>
    <p:extLst>
      <p:ext uri="{BB962C8B-B14F-4D97-AF65-F5344CB8AC3E}">
        <p14:creationId xmlns:p14="http://schemas.microsoft.com/office/powerpoint/2010/main" val="4930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ltLang="en-US"/>
          </a:p>
        </p:txBody>
      </p:sp>
      <p:sp>
        <p:nvSpPr>
          <p:cNvPr id="5" name="Footer Placeholder 2"/>
          <p:cNvSpPr>
            <a:spLocks noGrp="1"/>
          </p:cNvSpPr>
          <p:nvPr>
            <p:ph type="ftr" sz="quarter" idx="11"/>
          </p:nvPr>
        </p:nvSpPr>
        <p:spPr/>
        <p:txBody>
          <a:bodyPr/>
          <a:lstStyle/>
          <a:p>
            <a:endParaRPr lang="en-GB" altLang="en-US"/>
          </a:p>
        </p:txBody>
      </p:sp>
      <p:sp>
        <p:nvSpPr>
          <p:cNvPr id="6" name="Slide Number Placeholder 3"/>
          <p:cNvSpPr>
            <a:spLocks noGrp="1"/>
          </p:cNvSpPr>
          <p:nvPr>
            <p:ph type="sldNum" sz="quarter" idx="12"/>
          </p:nvPr>
        </p:nvSpPr>
        <p:spPr/>
        <p:txBody>
          <a:bodyPr/>
          <a:lstStyle/>
          <a:p>
            <a:fld id="{2B943689-7D01-4C50-85A6-3080440F3441}" type="slidenum">
              <a:rPr lang="en-GB" altLang="en-US" smtClean="0"/>
              <a:pPr/>
              <a:t>‹#›</a:t>
            </a:fld>
            <a:endParaRPr lang="en-GB" altLang="en-US"/>
          </a:p>
        </p:txBody>
      </p:sp>
    </p:spTree>
    <p:extLst>
      <p:ext uri="{BB962C8B-B14F-4D97-AF65-F5344CB8AC3E}">
        <p14:creationId xmlns:p14="http://schemas.microsoft.com/office/powerpoint/2010/main" val="828379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endParaRPr lang="en-GB" altLang="en-US"/>
          </a:p>
        </p:txBody>
      </p:sp>
      <p:sp>
        <p:nvSpPr>
          <p:cNvPr id="5" name="Footer Placeholder 5"/>
          <p:cNvSpPr>
            <a:spLocks noGrp="1"/>
          </p:cNvSpPr>
          <p:nvPr>
            <p:ph type="ftr" sz="quarter" idx="11"/>
          </p:nvPr>
        </p:nvSpPr>
        <p:spPr/>
        <p:txBody>
          <a:bodyPr/>
          <a:lstStyle/>
          <a:p>
            <a:endParaRPr lang="en-GB" altLang="en-US"/>
          </a:p>
        </p:txBody>
      </p:sp>
      <p:sp>
        <p:nvSpPr>
          <p:cNvPr id="6" name="Slide Number Placeholder 6"/>
          <p:cNvSpPr>
            <a:spLocks noGrp="1"/>
          </p:cNvSpPr>
          <p:nvPr>
            <p:ph type="sldNum" sz="quarter" idx="12"/>
          </p:nvPr>
        </p:nvSpPr>
        <p:spPr/>
        <p:txBody>
          <a:bodyPr/>
          <a:lstStyle/>
          <a:p>
            <a:fld id="{AE522013-0142-4A68-922C-65BEE4EF4A30}" type="slidenum">
              <a:rPr lang="en-GB" altLang="en-US" smtClean="0"/>
              <a:pPr/>
              <a:t>‹#›</a:t>
            </a:fld>
            <a:endParaRPr lang="en-GB" altLang="en-US"/>
          </a:p>
        </p:txBody>
      </p:sp>
    </p:spTree>
    <p:extLst>
      <p:ext uri="{BB962C8B-B14F-4D97-AF65-F5344CB8AC3E}">
        <p14:creationId xmlns:p14="http://schemas.microsoft.com/office/powerpoint/2010/main" val="360303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B47E0B9D-2C98-4422-8EA8-0B010DB4F4B6}" type="slidenum">
              <a:rPr lang="en-GB" altLang="en-US" smtClean="0"/>
              <a:pPr/>
              <a:t>‹#›</a:t>
            </a:fld>
            <a:endParaRPr lang="en-GB" altLang="en-US"/>
          </a:p>
        </p:txBody>
      </p:sp>
    </p:spTree>
    <p:extLst>
      <p:ext uri="{BB962C8B-B14F-4D97-AF65-F5344CB8AC3E}">
        <p14:creationId xmlns:p14="http://schemas.microsoft.com/office/powerpoint/2010/main" val="382621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GB"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lt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E7B1A68-B311-400E-8465-B8B0FAB754DB}" type="slidenum">
              <a:rPr lang="en-GB" altLang="en-US" smtClean="0"/>
              <a:pPr/>
              <a:t>‹#›</a:t>
            </a:fld>
            <a:endParaRPr lang="en-GB" altLang="en-US"/>
          </a:p>
        </p:txBody>
      </p:sp>
    </p:spTree>
    <p:extLst>
      <p:ext uri="{BB962C8B-B14F-4D97-AF65-F5344CB8AC3E}">
        <p14:creationId xmlns:p14="http://schemas.microsoft.com/office/powerpoint/2010/main" val="145716432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7AEA-0F2E-4620-9DCB-1B8A6364B152}"/>
              </a:ext>
            </a:extLst>
          </p:cNvPr>
          <p:cNvSpPr>
            <a:spLocks noGrp="1"/>
          </p:cNvSpPr>
          <p:nvPr>
            <p:ph type="title"/>
          </p:nvPr>
        </p:nvSpPr>
        <p:spPr/>
        <p:txBody>
          <a:bodyPr/>
          <a:lstStyle/>
          <a:p>
            <a:r>
              <a:rPr lang="en-GB" dirty="0"/>
              <a:t>CAREER IN NURSING</a:t>
            </a:r>
          </a:p>
        </p:txBody>
      </p:sp>
    </p:spTree>
    <p:extLst>
      <p:ext uri="{BB962C8B-B14F-4D97-AF65-F5344CB8AC3E}">
        <p14:creationId xmlns:p14="http://schemas.microsoft.com/office/powerpoint/2010/main" val="344759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gerry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gerry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gerry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gerry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gerry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GB" altLang="en-US"/>
              <a:t>HEPATOSPENOMEGALI</a:t>
            </a:r>
          </a:p>
        </p:txBody>
      </p:sp>
      <p:pic>
        <p:nvPicPr>
          <p:cNvPr id="109572" name="Picture 4" descr="2505_kala%20azar%203205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8538" y="1341438"/>
            <a:ext cx="3786187" cy="478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GB" altLang="en-US"/>
              <a:t>GROSS CACHEXIA</a:t>
            </a:r>
          </a:p>
        </p:txBody>
      </p:sp>
      <p:pic>
        <p:nvPicPr>
          <p:cNvPr id="110596" name="Picture 4" descr="22101"/>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78063" y="3090069"/>
            <a:ext cx="3810000" cy="2120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gerry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988" y="404813"/>
            <a:ext cx="4011612" cy="604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gerry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908050"/>
            <a:ext cx="7704138" cy="5091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GB" altLang="en-US" sz="4000"/>
              <a:t>POST KALA AZAR DERMAL LIESHMANIA</a:t>
            </a:r>
          </a:p>
        </p:txBody>
      </p:sp>
      <p:pic>
        <p:nvPicPr>
          <p:cNvPr id="111620" name="Picture 4" descr="image03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916113"/>
            <a:ext cx="4464050"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ltLang="en-US" b="1">
                <a:solidFill>
                  <a:schemeClr val="accent2"/>
                </a:solidFill>
                <a:latin typeface="Tahoma" panose="020B0604030504040204" pitchFamily="34" charset="0"/>
              </a:rPr>
              <a:t>What is MSF?</a:t>
            </a:r>
            <a:endParaRPr lang="en-GB" altLang="en-US" sz="4000" b="1">
              <a:solidFill>
                <a:schemeClr val="accent2"/>
              </a:solidFill>
              <a:latin typeface="Tahoma" panose="020B0604030504040204" pitchFamily="34" charset="0"/>
            </a:endParaRPr>
          </a:p>
        </p:txBody>
      </p:sp>
      <p:sp>
        <p:nvSpPr>
          <p:cNvPr id="93187" name="Rectangle 3"/>
          <p:cNvSpPr>
            <a:spLocks noGrp="1" noChangeArrowheads="1"/>
          </p:cNvSpPr>
          <p:nvPr>
            <p:ph idx="1"/>
          </p:nvPr>
        </p:nvSpPr>
        <p:spPr/>
        <p:txBody>
          <a:bodyPr>
            <a:normAutofit lnSpcReduction="10000"/>
          </a:bodyPr>
          <a:lstStyle/>
          <a:p>
            <a:r>
              <a:rPr lang="en-GB" altLang="en-US" sz="2400" b="1">
                <a:solidFill>
                  <a:schemeClr val="accent2"/>
                </a:solidFill>
                <a:latin typeface="Tahoma" panose="020B0604030504040204" pitchFamily="34" charset="0"/>
              </a:rPr>
              <a:t>international humanitarian aid organisation;</a:t>
            </a:r>
          </a:p>
          <a:p>
            <a:endParaRPr lang="en-GB" altLang="en-US" sz="2400" b="1">
              <a:solidFill>
                <a:schemeClr val="accent2"/>
              </a:solidFill>
              <a:latin typeface="Tahoma" panose="020B0604030504040204" pitchFamily="34" charset="0"/>
            </a:endParaRPr>
          </a:p>
          <a:p>
            <a:r>
              <a:rPr lang="en-GB" altLang="en-US" sz="2400" b="1">
                <a:solidFill>
                  <a:schemeClr val="accent2"/>
                </a:solidFill>
                <a:latin typeface="Tahoma" panose="020B0604030504040204" pitchFamily="34" charset="0"/>
              </a:rPr>
              <a:t>providing emergency medical relief to those who need it most;</a:t>
            </a:r>
          </a:p>
          <a:p>
            <a:endParaRPr lang="en-GB" altLang="en-US" sz="2400" b="1">
              <a:solidFill>
                <a:schemeClr val="accent2"/>
              </a:solidFill>
              <a:latin typeface="Tahoma" panose="020B0604030504040204" pitchFamily="34" charset="0"/>
            </a:endParaRPr>
          </a:p>
          <a:p>
            <a:r>
              <a:rPr lang="en-GB" altLang="en-US" sz="2400" b="1">
                <a:solidFill>
                  <a:schemeClr val="accent2"/>
                </a:solidFill>
                <a:latin typeface="Tahoma" panose="020B0604030504040204" pitchFamily="34" charset="0"/>
              </a:rPr>
              <a:t>regardless of ethnic origin, religion or political affiliation;</a:t>
            </a:r>
          </a:p>
          <a:p>
            <a:endParaRPr lang="en-GB" altLang="en-US" sz="2400" b="1">
              <a:solidFill>
                <a:schemeClr val="accent2"/>
              </a:solidFill>
              <a:latin typeface="Tahoma" panose="020B0604030504040204" pitchFamily="34" charset="0"/>
            </a:endParaRPr>
          </a:p>
          <a:p>
            <a:r>
              <a:rPr lang="en-GB" altLang="en-US" sz="2400" b="1">
                <a:solidFill>
                  <a:schemeClr val="accent2"/>
                </a:solidFill>
                <a:latin typeface="Tahoma" panose="020B0604030504040204" pitchFamily="34" charset="0"/>
              </a:rPr>
              <a:t>wherever they are in the world.</a:t>
            </a:r>
          </a:p>
        </p:txBody>
      </p:sp>
      <p:pic>
        <p:nvPicPr>
          <p:cNvPr id="931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0574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3187">
                                            <p:txEl>
                                              <p:pRg st="2" end="2"/>
                                            </p:txEl>
                                          </p:spTgt>
                                        </p:tgtEl>
                                        <p:attrNameLst>
                                          <p:attrName>style.visibility</p:attrName>
                                        </p:attrNameLst>
                                      </p:cBhvr>
                                      <p:to>
                                        <p:strVal val="visible"/>
                                      </p:to>
                                    </p:set>
                                    <p:anim calcmode="lin" valueType="num">
                                      <p:cBhvr additive="base">
                                        <p:cTn id="13" dur="500" fill="hold"/>
                                        <p:tgtEl>
                                          <p:spTgt spid="9318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3187">
                                            <p:txEl>
                                              <p:pRg st="4" end="4"/>
                                            </p:txEl>
                                          </p:spTgt>
                                        </p:tgtEl>
                                        <p:attrNameLst>
                                          <p:attrName>style.visibility</p:attrName>
                                        </p:attrNameLst>
                                      </p:cBhvr>
                                      <p:to>
                                        <p:strVal val="visible"/>
                                      </p:to>
                                    </p:set>
                                    <p:anim calcmode="lin" valueType="num">
                                      <p:cBhvr additive="base">
                                        <p:cTn id="19" dur="500" fill="hold"/>
                                        <p:tgtEl>
                                          <p:spTgt spid="9318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318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93187">
                                            <p:txEl>
                                              <p:pRg st="6" end="6"/>
                                            </p:txEl>
                                          </p:spTgt>
                                        </p:tgtEl>
                                        <p:attrNameLst>
                                          <p:attrName>style.visibility</p:attrName>
                                        </p:attrNameLst>
                                      </p:cBhvr>
                                      <p:to>
                                        <p:strVal val="visible"/>
                                      </p:to>
                                    </p:set>
                                    <p:anim calcmode="lin" valueType="num">
                                      <p:cBhvr additive="base">
                                        <p:cTn id="25" dur="500" fill="hold"/>
                                        <p:tgtEl>
                                          <p:spTgt spid="9318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3187">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gerry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gerry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gerry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gerry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gerry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gerry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gerry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895350"/>
            <a:ext cx="7543800"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GB" altLang="en-US" b="1">
                <a:solidFill>
                  <a:schemeClr val="accent2"/>
                </a:solidFill>
                <a:latin typeface="Tahoma" panose="020B0604030504040204" pitchFamily="34" charset="0"/>
              </a:rPr>
              <a:t>The MSF Charter</a:t>
            </a:r>
            <a:endParaRPr lang="en-GB" altLang="en-US" sz="4000" b="1">
              <a:solidFill>
                <a:schemeClr val="accent2"/>
              </a:solidFill>
              <a:latin typeface="Tahoma" panose="020B0604030504040204" pitchFamily="34" charset="0"/>
            </a:endParaRPr>
          </a:p>
        </p:txBody>
      </p:sp>
      <p:sp>
        <p:nvSpPr>
          <p:cNvPr id="95235" name="Rectangle 3"/>
          <p:cNvSpPr>
            <a:spLocks noGrp="1" noChangeArrowheads="1"/>
          </p:cNvSpPr>
          <p:nvPr>
            <p:ph idx="1"/>
          </p:nvPr>
        </p:nvSpPr>
        <p:spPr/>
        <p:txBody>
          <a:bodyPr/>
          <a:lstStyle/>
          <a:p>
            <a:pPr marL="609600" indent="-609600">
              <a:buFontTx/>
              <a:buAutoNum type="arabicPeriod"/>
            </a:pPr>
            <a:r>
              <a:rPr lang="en-GB" altLang="en-US" b="1">
                <a:solidFill>
                  <a:schemeClr val="accent2"/>
                </a:solidFill>
                <a:latin typeface="Tahoma" panose="020B0604030504040204" pitchFamily="34" charset="0"/>
              </a:rPr>
              <a:t>Neutral</a:t>
            </a:r>
          </a:p>
          <a:p>
            <a:pPr marL="609600" indent="-609600">
              <a:buFontTx/>
              <a:buAutoNum type="arabicPeriod"/>
            </a:pPr>
            <a:endParaRPr lang="en-GB" altLang="en-US" b="1">
              <a:solidFill>
                <a:schemeClr val="accent2"/>
              </a:solidFill>
              <a:latin typeface="Tahoma" panose="020B0604030504040204" pitchFamily="34" charset="0"/>
            </a:endParaRPr>
          </a:p>
          <a:p>
            <a:pPr marL="609600" indent="-609600">
              <a:buFontTx/>
              <a:buAutoNum type="arabicPeriod"/>
            </a:pPr>
            <a:r>
              <a:rPr lang="en-GB" altLang="en-US" b="1">
                <a:solidFill>
                  <a:schemeClr val="accent2"/>
                </a:solidFill>
                <a:latin typeface="Tahoma" panose="020B0604030504040204" pitchFamily="34" charset="0"/>
              </a:rPr>
              <a:t>Impartial</a:t>
            </a:r>
          </a:p>
          <a:p>
            <a:pPr marL="609600" indent="-609600">
              <a:buFontTx/>
              <a:buAutoNum type="arabicPeriod"/>
            </a:pPr>
            <a:endParaRPr lang="en-GB" altLang="en-US" b="1">
              <a:solidFill>
                <a:schemeClr val="accent2"/>
              </a:solidFill>
              <a:latin typeface="Tahoma" panose="020B0604030504040204" pitchFamily="34" charset="0"/>
            </a:endParaRPr>
          </a:p>
          <a:p>
            <a:pPr marL="609600" indent="-609600">
              <a:buFontTx/>
              <a:buAutoNum type="arabicPeriod"/>
            </a:pPr>
            <a:r>
              <a:rPr lang="en-GB" altLang="en-US" b="1">
                <a:solidFill>
                  <a:schemeClr val="accent2"/>
                </a:solidFill>
                <a:latin typeface="Tahoma" panose="020B0604030504040204" pitchFamily="34" charset="0"/>
              </a:rPr>
              <a:t>Independent</a:t>
            </a:r>
          </a:p>
        </p:txBody>
      </p:sp>
      <p:pic>
        <p:nvPicPr>
          <p:cNvPr id="952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0574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 calcmode="lin" valueType="num">
                                      <p:cBhvr additive="base">
                                        <p:cTn id="13"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5235">
                                            <p:txEl>
                                              <p:pRg st="4" end="4"/>
                                            </p:txEl>
                                          </p:spTgt>
                                        </p:tgtEl>
                                        <p:attrNameLst>
                                          <p:attrName>style.visibility</p:attrName>
                                        </p:attrNameLst>
                                      </p:cBhvr>
                                      <p:to>
                                        <p:strVal val="visible"/>
                                      </p:to>
                                    </p:set>
                                    <p:anim calcmode="lin" valueType="num">
                                      <p:cBhvr additive="base">
                                        <p:cTn id="19" dur="500" fill="hold"/>
                                        <p:tgtEl>
                                          <p:spTgt spid="9523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523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endParaRPr lang="en-US" altLang="en-US"/>
          </a:p>
        </p:txBody>
      </p:sp>
      <p:graphicFrame>
        <p:nvGraphicFramePr>
          <p:cNvPr id="2" name="Object 3"/>
          <p:cNvGraphicFramePr>
            <a:graphicFrameLocks noGrp="1" noChangeAspect="1"/>
          </p:cNvGraphicFramePr>
          <p:nvPr>
            <p:ph type="chart" idx="1"/>
          </p:nvPr>
        </p:nvGraphicFramePr>
        <p:xfrm>
          <a:off x="1574800" y="1879600"/>
          <a:ext cx="5994400" cy="39655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GB" altLang="en-US" sz="4000" b="1">
                <a:solidFill>
                  <a:schemeClr val="accent2"/>
                </a:solidFill>
                <a:latin typeface="Tahoma" panose="020B0604030504040204" pitchFamily="34" charset="0"/>
              </a:rPr>
              <a:t>MSF Action</a:t>
            </a:r>
          </a:p>
        </p:txBody>
      </p:sp>
      <p:sp>
        <p:nvSpPr>
          <p:cNvPr id="98307" name="Rectangle 3"/>
          <p:cNvSpPr>
            <a:spLocks noGrp="1" noChangeArrowheads="1"/>
          </p:cNvSpPr>
          <p:nvPr>
            <p:ph idx="1"/>
          </p:nvPr>
        </p:nvSpPr>
        <p:spPr/>
        <p:txBody>
          <a:bodyPr/>
          <a:lstStyle/>
          <a:p>
            <a:pPr marL="609600" indent="-609600">
              <a:buFontTx/>
              <a:buAutoNum type="arabicPeriod"/>
            </a:pPr>
            <a:r>
              <a:rPr lang="en-GB" altLang="en-US" sz="2400" b="1">
                <a:solidFill>
                  <a:schemeClr val="accent2"/>
                </a:solidFill>
                <a:latin typeface="Tahoma" panose="020B0604030504040204" pitchFamily="34" charset="0"/>
              </a:rPr>
              <a:t>Medical Interventions</a:t>
            </a:r>
          </a:p>
          <a:p>
            <a:pPr marL="609600" indent="-609600">
              <a:buFontTx/>
              <a:buAutoNum type="arabicPeriod"/>
            </a:pPr>
            <a:r>
              <a:rPr lang="en-GB" altLang="en-US" sz="2400" b="1">
                <a:solidFill>
                  <a:schemeClr val="accent2"/>
                </a:solidFill>
                <a:latin typeface="Tahoma" panose="020B0604030504040204" pitchFamily="34" charset="0"/>
              </a:rPr>
              <a:t>Bearing Witness/Temoignage</a:t>
            </a:r>
          </a:p>
          <a:p>
            <a:pPr marL="609600" indent="-609600"/>
            <a:endParaRPr lang="en-GB" altLang="en-US" sz="2400" b="1">
              <a:solidFill>
                <a:schemeClr val="accent2"/>
              </a:solidFill>
              <a:latin typeface="Tahoma" panose="020B0604030504040204" pitchFamily="34" charset="0"/>
            </a:endParaRPr>
          </a:p>
          <a:p>
            <a:pPr marL="609600" indent="-609600">
              <a:buFontTx/>
              <a:buNone/>
            </a:pPr>
            <a:r>
              <a:rPr lang="en-GB" altLang="en-US" sz="2400" b="1">
                <a:solidFill>
                  <a:schemeClr val="accent2"/>
                </a:solidFill>
                <a:latin typeface="Tahoma" panose="020B0604030504040204" pitchFamily="34" charset="0"/>
              </a:rPr>
              <a:t>	To help victims of 	– </a:t>
            </a:r>
            <a:r>
              <a:rPr lang="en-GB" altLang="en-US" sz="2400" b="1" i="1">
                <a:solidFill>
                  <a:schemeClr val="accent2"/>
                </a:solidFill>
                <a:latin typeface="Tahoma" panose="020B0604030504040204" pitchFamily="34" charset="0"/>
              </a:rPr>
              <a:t>war</a:t>
            </a:r>
            <a:endParaRPr lang="en-GB" altLang="en-US" sz="2400" b="1">
              <a:solidFill>
                <a:schemeClr val="accent2"/>
              </a:solidFill>
              <a:latin typeface="Tahoma" panose="020B0604030504040204" pitchFamily="34" charset="0"/>
            </a:endParaRPr>
          </a:p>
          <a:p>
            <a:pPr marL="609600" indent="-609600">
              <a:buFontTx/>
              <a:buNone/>
            </a:pPr>
            <a:r>
              <a:rPr lang="en-GB" altLang="en-US" sz="2400" b="1">
                <a:solidFill>
                  <a:schemeClr val="accent2"/>
                </a:solidFill>
                <a:latin typeface="Tahoma" panose="020B0604030504040204" pitchFamily="34" charset="0"/>
              </a:rPr>
              <a:t>					– </a:t>
            </a:r>
            <a:r>
              <a:rPr lang="en-GB" altLang="en-US" sz="2400" b="1" i="1">
                <a:solidFill>
                  <a:schemeClr val="accent2"/>
                </a:solidFill>
                <a:latin typeface="Tahoma" panose="020B0604030504040204" pitchFamily="34" charset="0"/>
              </a:rPr>
              <a:t>famine</a:t>
            </a:r>
            <a:endParaRPr lang="en-GB" altLang="en-US" sz="2400" b="1">
              <a:solidFill>
                <a:schemeClr val="accent2"/>
              </a:solidFill>
              <a:latin typeface="Tahoma" panose="020B0604030504040204" pitchFamily="34" charset="0"/>
            </a:endParaRPr>
          </a:p>
          <a:p>
            <a:pPr marL="2209800" lvl="4" indent="-381000">
              <a:buFontTx/>
              <a:buNone/>
            </a:pPr>
            <a:r>
              <a:rPr lang="en-GB" altLang="en-US" sz="2400" b="1">
                <a:solidFill>
                  <a:schemeClr val="accent2"/>
                </a:solidFill>
                <a:latin typeface="Tahoma" panose="020B0604030504040204" pitchFamily="34" charset="0"/>
              </a:rPr>
              <a:t>			– </a:t>
            </a:r>
            <a:r>
              <a:rPr lang="en-GB" altLang="en-US" sz="2400" b="1" i="1">
                <a:solidFill>
                  <a:schemeClr val="accent2"/>
                </a:solidFill>
                <a:latin typeface="Tahoma" panose="020B0604030504040204" pitchFamily="34" charset="0"/>
              </a:rPr>
              <a:t>disease</a:t>
            </a:r>
            <a:endParaRPr lang="en-GB" altLang="en-US" sz="2400" b="1">
              <a:solidFill>
                <a:schemeClr val="accent2"/>
              </a:solidFill>
              <a:latin typeface="Tahoma" panose="020B0604030504040204" pitchFamily="34" charset="0"/>
            </a:endParaRPr>
          </a:p>
          <a:p>
            <a:pPr marL="2209800" lvl="4" indent="-381000">
              <a:buFontTx/>
              <a:buNone/>
            </a:pPr>
            <a:r>
              <a:rPr lang="en-GB" altLang="en-US" sz="2400" b="1">
                <a:solidFill>
                  <a:schemeClr val="accent2"/>
                </a:solidFill>
                <a:latin typeface="Tahoma" panose="020B0604030504040204" pitchFamily="34" charset="0"/>
              </a:rPr>
              <a:t>			– </a:t>
            </a:r>
            <a:r>
              <a:rPr lang="en-GB" altLang="en-US" sz="2400" b="1" i="1">
                <a:solidFill>
                  <a:schemeClr val="accent2"/>
                </a:solidFill>
                <a:latin typeface="Tahoma" panose="020B0604030504040204" pitchFamily="34" charset="0"/>
              </a:rPr>
              <a:t>natural disasters</a:t>
            </a:r>
            <a:endParaRPr lang="en-GB" altLang="en-US" sz="2400" b="1">
              <a:solidFill>
                <a:schemeClr val="accent2"/>
              </a:solidFill>
              <a:latin typeface="Tahoma" panose="020B0604030504040204" pitchFamily="34" charset="0"/>
            </a:endParaRPr>
          </a:p>
          <a:p>
            <a:pPr marL="2209800" lvl="4" indent="-381000">
              <a:buFontTx/>
              <a:buNone/>
            </a:pPr>
            <a:r>
              <a:rPr lang="en-GB" altLang="en-US" sz="2400" b="1">
                <a:solidFill>
                  <a:schemeClr val="accent2"/>
                </a:solidFill>
                <a:latin typeface="Tahoma" panose="020B0604030504040204" pitchFamily="34" charset="0"/>
              </a:rPr>
              <a:t>			– </a:t>
            </a:r>
            <a:r>
              <a:rPr lang="en-GB" altLang="en-US" sz="2400" b="1" i="1">
                <a:solidFill>
                  <a:schemeClr val="accent2"/>
                </a:solidFill>
                <a:latin typeface="Tahoma" panose="020B0604030504040204" pitchFamily="34" charset="0"/>
              </a:rPr>
              <a:t>displacement</a:t>
            </a:r>
            <a:endParaRPr lang="en-GB" altLang="en-US" sz="2400" b="1">
              <a:solidFill>
                <a:schemeClr val="accent2"/>
              </a:solidFill>
              <a:latin typeface="Tahoma" panose="020B0604030504040204" pitchFamily="34" charset="0"/>
            </a:endParaRPr>
          </a:p>
        </p:txBody>
      </p:sp>
      <p:pic>
        <p:nvPicPr>
          <p:cNvPr id="983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0574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8307">
                                            <p:txEl>
                                              <p:pRg st="3" end="3"/>
                                            </p:txEl>
                                          </p:spTgt>
                                        </p:tgtEl>
                                        <p:attrNameLst>
                                          <p:attrName>style.visibility</p:attrName>
                                        </p:attrNameLst>
                                      </p:cBhvr>
                                      <p:to>
                                        <p:strVal val="visible"/>
                                      </p:to>
                                    </p:set>
                                    <p:anim calcmode="lin" valueType="num">
                                      <p:cBhvr additive="base">
                                        <p:cTn id="19" dur="500" fill="hold"/>
                                        <p:tgtEl>
                                          <p:spTgt spid="9830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30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98307">
                                            <p:txEl>
                                              <p:pRg st="4" end="4"/>
                                            </p:txEl>
                                          </p:spTgt>
                                        </p:tgtEl>
                                        <p:attrNameLst>
                                          <p:attrName>style.visibility</p:attrName>
                                        </p:attrNameLst>
                                      </p:cBhvr>
                                      <p:to>
                                        <p:strVal val="visible"/>
                                      </p:to>
                                    </p:set>
                                    <p:anim calcmode="lin" valueType="num">
                                      <p:cBhvr additive="base">
                                        <p:cTn id="25" dur="500" fill="hold"/>
                                        <p:tgtEl>
                                          <p:spTgt spid="9830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8307">
                                            <p:txEl>
                                              <p:pRg st="4" end="4"/>
                                            </p:txEl>
                                          </p:spTgt>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98307">
                                            <p:txEl>
                                              <p:pRg st="5" end="5"/>
                                            </p:txEl>
                                          </p:spTgt>
                                        </p:tgtEl>
                                        <p:attrNameLst>
                                          <p:attrName>style.visibility</p:attrName>
                                        </p:attrNameLst>
                                      </p:cBhvr>
                                      <p:to>
                                        <p:strVal val="visible"/>
                                      </p:to>
                                    </p:set>
                                    <p:anim calcmode="lin" valueType="num">
                                      <p:cBhvr additive="base">
                                        <p:cTn id="29" dur="500" fill="hold"/>
                                        <p:tgtEl>
                                          <p:spTgt spid="9830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8307">
                                            <p:txEl>
                                              <p:pRg st="5" end="5"/>
                                            </p:txEl>
                                          </p:spTgt>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0"/>
                                  </p:stCondLst>
                                  <p:childTnLst>
                                    <p:set>
                                      <p:cBhvr>
                                        <p:cTn id="32" dur="1" fill="hold">
                                          <p:stCondLst>
                                            <p:cond delay="0"/>
                                          </p:stCondLst>
                                        </p:cTn>
                                        <p:tgtEl>
                                          <p:spTgt spid="98307">
                                            <p:txEl>
                                              <p:pRg st="6" end="6"/>
                                            </p:txEl>
                                          </p:spTgt>
                                        </p:tgtEl>
                                        <p:attrNameLst>
                                          <p:attrName>style.visibility</p:attrName>
                                        </p:attrNameLst>
                                      </p:cBhvr>
                                      <p:to>
                                        <p:strVal val="visible"/>
                                      </p:to>
                                    </p:set>
                                    <p:anim calcmode="lin" valueType="num">
                                      <p:cBhvr additive="base">
                                        <p:cTn id="33" dur="500" fill="hold"/>
                                        <p:tgtEl>
                                          <p:spTgt spid="9830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8307">
                                            <p:txEl>
                                              <p:pRg st="6" end="6"/>
                                            </p:txEl>
                                          </p:spTgt>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98307">
                                            <p:txEl>
                                              <p:pRg st="7" end="7"/>
                                            </p:txEl>
                                          </p:spTgt>
                                        </p:tgtEl>
                                        <p:attrNameLst>
                                          <p:attrName>style.visibility</p:attrName>
                                        </p:attrNameLst>
                                      </p:cBhvr>
                                      <p:to>
                                        <p:strVal val="visible"/>
                                      </p:to>
                                    </p:set>
                                    <p:anim calcmode="lin" valueType="num">
                                      <p:cBhvr additive="base">
                                        <p:cTn id="37" dur="500" fill="hold"/>
                                        <p:tgtEl>
                                          <p:spTgt spid="9830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830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648687-3A1D-447B-9113-75942F091A5E}"/>
              </a:ext>
            </a:extLst>
          </p:cNvPr>
          <p:cNvPicPr>
            <a:picLocks noChangeAspect="1"/>
          </p:cNvPicPr>
          <p:nvPr/>
        </p:nvPicPr>
        <p:blipFill>
          <a:blip r:embed="rId2"/>
          <a:stretch>
            <a:fillRect/>
          </a:stretch>
        </p:blipFill>
        <p:spPr>
          <a:xfrm>
            <a:off x="1907704" y="89250"/>
            <a:ext cx="5249301" cy="6580110"/>
          </a:xfrm>
          <a:prstGeom prst="rect">
            <a:avLst/>
          </a:prstGeom>
        </p:spPr>
      </p:pic>
      <p:sp>
        <p:nvSpPr>
          <p:cNvPr id="3" name="Arrow: Striped Right 2">
            <a:extLst>
              <a:ext uri="{FF2B5EF4-FFF2-40B4-BE49-F238E27FC236}">
                <a16:creationId xmlns:a16="http://schemas.microsoft.com/office/drawing/2014/main" id="{E2160DD9-AD9B-4A5D-8BF4-EC3D66BF62E1}"/>
              </a:ext>
            </a:extLst>
          </p:cNvPr>
          <p:cNvSpPr/>
          <p:nvPr/>
        </p:nvSpPr>
        <p:spPr>
          <a:xfrm>
            <a:off x="3419872" y="4293096"/>
            <a:ext cx="1656184" cy="432048"/>
          </a:xfrm>
          <a:prstGeom prst="strip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733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gerry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6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gerry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gerry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8913"/>
            <a:ext cx="4752876" cy="6408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EA235F1ED584A9BBDFF44C5FF9563" ma:contentTypeVersion="15" ma:contentTypeDescription="Create a new document." ma:contentTypeScope="" ma:versionID="65592961e4703024606a581d886f8968">
  <xsd:schema xmlns:xsd="http://www.w3.org/2001/XMLSchema" xmlns:xs="http://www.w3.org/2001/XMLSchema" xmlns:p="http://schemas.microsoft.com/office/2006/metadata/properties" xmlns:ns2="de34f42a-ba00-4f84-b882-9879c88c96cb" xmlns:ns3="55ffe7b5-b0c8-4001-9952-041385a6f987" targetNamespace="http://schemas.microsoft.com/office/2006/metadata/properties" ma:root="true" ma:fieldsID="ce61936dd8d78538eec8481829e04b8e" ns2:_="" ns3:_="">
    <xsd:import namespace="de34f42a-ba00-4f84-b882-9879c88c96cb"/>
    <xsd:import namespace="55ffe7b5-b0c8-4001-9952-041385a6f9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4f42a-ba00-4f84-b882-9879c88c9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ffe7b5-b0c8-4001-9952-041385a6f98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cfa8050-2b2e-4427-a28f-9511a3110797}" ma:internalName="TaxCatchAll" ma:showField="CatchAllData" ma:web="55ffe7b5-b0c8-4001-9952-041385a6f98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ffe7b5-b0c8-4001-9952-041385a6f987" xsi:nil="true"/>
    <lcf76f155ced4ddcb4097134ff3c332f xmlns="de34f42a-ba00-4f84-b882-9879c88c96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D8CAB0-40D8-4373-9B37-24AC078B95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4f42a-ba00-4f84-b882-9879c88c96cb"/>
    <ds:schemaRef ds:uri="55ffe7b5-b0c8-4001-9952-041385a6f9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19E7E2-C227-4A69-8788-3980DF9B398B}">
  <ds:schemaRefs>
    <ds:schemaRef ds:uri="http://schemas.microsoft.com/sharepoint/v3/contenttype/forms"/>
  </ds:schemaRefs>
</ds:datastoreItem>
</file>

<file path=customXml/itemProps3.xml><?xml version="1.0" encoding="utf-8"?>
<ds:datastoreItem xmlns:ds="http://schemas.openxmlformats.org/officeDocument/2006/customXml" ds:itemID="{51EE46D4-E95D-43EE-B241-B72919DF0837}">
  <ds:schemaRefs>
    <ds:schemaRef ds:uri="http://purl.org/dc/dcmitype/"/>
    <ds:schemaRef ds:uri="http://schemas.microsoft.com/office/infopath/2007/PartnerControls"/>
    <ds:schemaRef ds:uri="http://purl.org/dc/terms/"/>
    <ds:schemaRef ds:uri="http://schemas.microsoft.com/office/2006/documentManagement/types"/>
    <ds:schemaRef ds:uri="de34f42a-ba00-4f84-b882-9879c88c96cb"/>
    <ds:schemaRef ds:uri="http://schemas.openxmlformats.org/package/2006/metadata/core-properties"/>
    <ds:schemaRef ds:uri="http://purl.org/dc/elements/1.1/"/>
    <ds:schemaRef ds:uri="55ffe7b5-b0c8-4001-9952-041385a6f98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753</TotalTime>
  <Words>833</Words>
  <Application>Microsoft Office PowerPoint</Application>
  <PresentationFormat>On-screen Show (4:3)</PresentationFormat>
  <Paragraphs>103</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MetaNormal-Roman</vt:lpstr>
      <vt:lpstr>Tahoma</vt:lpstr>
      <vt:lpstr>Wingdings 3</vt:lpstr>
      <vt:lpstr>Ion</vt:lpstr>
      <vt:lpstr>CAREER IN NURSING</vt:lpstr>
      <vt:lpstr>What is MSF?</vt:lpstr>
      <vt:lpstr>The MSF Charter</vt:lpstr>
      <vt:lpstr>PowerPoint Presentation</vt:lpstr>
      <vt:lpstr>MSF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HEPATOSPENOMEGALI</vt:lpstr>
      <vt:lpstr>GROSS CACHEXIA</vt:lpstr>
      <vt:lpstr>PowerPoint Presentation</vt:lpstr>
      <vt:lpstr>PowerPoint Presentation</vt:lpstr>
      <vt:lpstr>POST KALA AZAR DERMAL LIESHMANIA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Keith Walters</dc:creator>
  <cp:lastModifiedBy>Phyllis O'Grady</cp:lastModifiedBy>
  <cp:revision>46</cp:revision>
  <dcterms:created xsi:type="dcterms:W3CDTF">2007-10-24T05:17:02Z</dcterms:created>
  <dcterms:modified xsi:type="dcterms:W3CDTF">2026-01-26T14:28:49Z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0x010100E20EA235F1ED584A9BBDFF44C5FF9563</vt:lpwstr>
  </property>
  <property fmtid="{D5CDD505-2E9C-101B-9397-08002B2CF9AE}" pid="3" name="MediaServiceImageTags">
    <vt:lpwstr/>
  </property>
</Properties>
</file>