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4"/>
  </p:notesMasterIdLst>
  <p:sldIdLst>
    <p:sldId id="308" r:id="rId5"/>
    <p:sldId id="297" r:id="rId6"/>
    <p:sldId id="408" r:id="rId7"/>
    <p:sldId id="262" r:id="rId8"/>
    <p:sldId id="407" r:id="rId9"/>
    <p:sldId id="310" r:id="rId10"/>
    <p:sldId id="333" r:id="rId11"/>
    <p:sldId id="301" r:id="rId12"/>
    <p:sldId id="40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7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6" autoAdjust="0"/>
    <p:restoredTop sz="77164" autoAdjust="0"/>
  </p:normalViewPr>
  <p:slideViewPr>
    <p:cSldViewPr snapToGrid="0">
      <p:cViewPr varScale="1">
        <p:scale>
          <a:sx n="64" d="100"/>
          <a:sy n="64" d="100"/>
        </p:scale>
        <p:origin x="59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yllis O'Grady" userId="6be66e89-ea87-439b-955c-5f76e5a985bb" providerId="ADAL" clId="{2C845213-D5CB-490F-9D20-B1C2DD93A7A2}"/>
    <pc:docChg chg="custSel modSld">
      <pc:chgData name="Phyllis O'Grady" userId="6be66e89-ea87-439b-955c-5f76e5a985bb" providerId="ADAL" clId="{2C845213-D5CB-490F-9D20-B1C2DD93A7A2}" dt="2025-04-16T08:04:59.215" v="0" actId="27636"/>
      <pc:docMkLst>
        <pc:docMk/>
      </pc:docMkLst>
      <pc:sldChg chg="modSp mod">
        <pc:chgData name="Phyllis O'Grady" userId="6be66e89-ea87-439b-955c-5f76e5a985bb" providerId="ADAL" clId="{2C845213-D5CB-490F-9D20-B1C2DD93A7A2}" dt="2025-04-16T08:04:59.215" v="0" actId="27636"/>
        <pc:sldMkLst>
          <pc:docMk/>
          <pc:sldMk cId="1394326235" sldId="262"/>
        </pc:sldMkLst>
        <pc:spChg chg="mod">
          <ac:chgData name="Phyllis O'Grady" userId="6be66e89-ea87-439b-955c-5f76e5a985bb" providerId="ADAL" clId="{2C845213-D5CB-490F-9D20-B1C2DD93A7A2}" dt="2025-04-16T08:04:59.215" v="0" actId="27636"/>
          <ac:spMkLst>
            <pc:docMk/>
            <pc:sldMk cId="1394326235" sldId="262"/>
            <ac:spMk id="3" creationId="{75D11523-1FCB-4C18-B422-81E846F54D3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1C4E4A-A522-455A-B13C-4B9681C28B22}" type="datetimeFigureOut">
              <a:rPr lang="en-GB" smtClean="0"/>
              <a:t>16/04/2025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A15D4A-2D97-4CB8-A0BA-6F6CA2EC92C3}" type="slidenum">
              <a:rPr lang="en-GB" smtClean="0"/>
              <a:t>‹#›</a:t>
            </a:fld>
            <a:endParaRPr lang="en-GB"/>
          </a:p>
        </p:txBody>
      </p:sp>
    </p:spTree>
    <p:extLst>
      <p:ext uri="{BB962C8B-B14F-4D97-AF65-F5344CB8AC3E}">
        <p14:creationId xmlns:p14="http://schemas.microsoft.com/office/powerpoint/2010/main" val="2464036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5A15D4A-2D97-4CB8-A0BA-6F6CA2EC92C3}" type="slidenum">
              <a:rPr lang="en-GB" smtClean="0"/>
              <a:t>2</a:t>
            </a:fld>
            <a:endParaRPr lang="en-GB"/>
          </a:p>
        </p:txBody>
      </p:sp>
    </p:spTree>
    <p:extLst>
      <p:ext uri="{BB962C8B-B14F-4D97-AF65-F5344CB8AC3E}">
        <p14:creationId xmlns:p14="http://schemas.microsoft.com/office/powerpoint/2010/main" val="3102790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EFF5014-BCAD-44B9-B4A7-EEFD9FCE06B0}" type="slidenum">
              <a:rPr lang="en-GB" smtClean="0"/>
              <a:t>4</a:t>
            </a:fld>
            <a:endParaRPr lang="en-GB"/>
          </a:p>
        </p:txBody>
      </p:sp>
    </p:spTree>
    <p:extLst>
      <p:ext uri="{BB962C8B-B14F-4D97-AF65-F5344CB8AC3E}">
        <p14:creationId xmlns:p14="http://schemas.microsoft.com/office/powerpoint/2010/main" val="2387689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kern="1200" baseline="0" dirty="0">
                <a:solidFill>
                  <a:schemeClr val="tx1"/>
                </a:solidFill>
                <a:effectLst/>
                <a:latin typeface="+mn-lt"/>
                <a:ea typeface="+mn-ea"/>
                <a:cs typeface="+mn-cs"/>
              </a:rPr>
              <a:t>Enhances Learning</a:t>
            </a:r>
          </a:p>
          <a:p>
            <a:pPr marL="0" indent="0">
              <a:buNone/>
            </a:pPr>
            <a:r>
              <a:rPr lang="en-GB" sz="1200" kern="1200" baseline="0" dirty="0">
                <a:solidFill>
                  <a:schemeClr val="tx1"/>
                </a:solidFill>
                <a:effectLst/>
                <a:latin typeface="+mn-lt"/>
                <a:ea typeface="+mn-ea"/>
                <a:cs typeface="+mn-cs"/>
              </a:rPr>
              <a:t>When students are actively engaged, they are more likely to pay attention, participate in class discussions, and retain information1. This active involvement helps deepen their understanding of the material.</a:t>
            </a:r>
          </a:p>
          <a:p>
            <a:pPr marL="0" indent="0">
              <a:buNone/>
            </a:pPr>
            <a:endParaRPr lang="en-GB" sz="1200" kern="1200" baseline="0" dirty="0">
              <a:solidFill>
                <a:schemeClr val="tx1"/>
              </a:solidFill>
              <a:effectLst/>
              <a:latin typeface="+mn-lt"/>
              <a:ea typeface="+mn-ea"/>
              <a:cs typeface="+mn-cs"/>
            </a:endParaRPr>
          </a:p>
          <a:p>
            <a:pPr marL="0" indent="0">
              <a:buNone/>
            </a:pPr>
            <a:r>
              <a:rPr lang="en-GB" sz="1200" kern="1200" baseline="0" dirty="0">
                <a:solidFill>
                  <a:schemeClr val="tx1"/>
                </a:solidFill>
                <a:effectLst/>
                <a:latin typeface="+mn-lt"/>
                <a:ea typeface="+mn-ea"/>
                <a:cs typeface="+mn-cs"/>
              </a:rPr>
              <a:t>2. Boosts Academic Performance</a:t>
            </a:r>
          </a:p>
          <a:p>
            <a:pPr marL="0" indent="0">
              <a:buNone/>
            </a:pPr>
            <a:r>
              <a:rPr lang="en-GB" sz="1200" kern="1200" baseline="0" dirty="0">
                <a:solidFill>
                  <a:schemeClr val="tx1"/>
                </a:solidFill>
                <a:effectLst/>
                <a:latin typeface="+mn-lt"/>
                <a:ea typeface="+mn-ea"/>
                <a:cs typeface="+mn-cs"/>
              </a:rPr>
              <a:t>Engaged students are more likely to take responsibility for their education, leading to better grades and higher academic achievement1. They tend to complete assignments on time and are more motivated to succeed.</a:t>
            </a:r>
          </a:p>
          <a:p>
            <a:pPr marL="0" indent="0">
              <a:buNone/>
            </a:pPr>
            <a:endParaRPr lang="en-GB" sz="1200" kern="1200" baseline="0" dirty="0">
              <a:solidFill>
                <a:schemeClr val="tx1"/>
              </a:solidFill>
              <a:effectLst/>
              <a:latin typeface="+mn-lt"/>
              <a:ea typeface="+mn-ea"/>
              <a:cs typeface="+mn-cs"/>
            </a:endParaRPr>
          </a:p>
          <a:p>
            <a:pPr marL="0" indent="0">
              <a:buNone/>
            </a:pPr>
            <a:r>
              <a:rPr lang="en-GB" sz="1200" kern="1200" baseline="0" dirty="0">
                <a:solidFill>
                  <a:schemeClr val="tx1"/>
                </a:solidFill>
                <a:effectLst/>
                <a:latin typeface="+mn-lt"/>
                <a:ea typeface="+mn-ea"/>
                <a:cs typeface="+mn-cs"/>
              </a:rPr>
              <a:t>3. Fosters Critical Thinking</a:t>
            </a:r>
          </a:p>
          <a:p>
            <a:pPr marL="0" indent="0">
              <a:buNone/>
            </a:pPr>
            <a:r>
              <a:rPr lang="en-GB" sz="1200" kern="1200" baseline="0" dirty="0">
                <a:solidFill>
                  <a:schemeClr val="tx1"/>
                </a:solidFill>
                <a:effectLst/>
                <a:latin typeface="+mn-lt"/>
                <a:ea typeface="+mn-ea"/>
                <a:cs typeface="+mn-cs"/>
              </a:rPr>
              <a:t>Engagement encourages students to think critically and ask questions. This not only helps them understand the subject matter more deeply but also develops their problem-solving skills1.</a:t>
            </a:r>
          </a:p>
          <a:p>
            <a:pPr marL="0" indent="0">
              <a:buNone/>
            </a:pPr>
            <a:endParaRPr lang="en-GB" sz="1200" kern="1200" baseline="0" dirty="0">
              <a:solidFill>
                <a:schemeClr val="tx1"/>
              </a:solidFill>
              <a:effectLst/>
              <a:latin typeface="+mn-lt"/>
              <a:ea typeface="+mn-ea"/>
              <a:cs typeface="+mn-cs"/>
            </a:endParaRPr>
          </a:p>
          <a:p>
            <a:pPr marL="0" indent="0">
              <a:buNone/>
            </a:pPr>
            <a:r>
              <a:rPr lang="en-GB" sz="1200" kern="1200" baseline="0" dirty="0">
                <a:solidFill>
                  <a:schemeClr val="tx1"/>
                </a:solidFill>
                <a:effectLst/>
                <a:latin typeface="+mn-lt"/>
                <a:ea typeface="+mn-ea"/>
                <a:cs typeface="+mn-cs"/>
              </a:rPr>
              <a:t>4. Encourages Creativity</a:t>
            </a:r>
          </a:p>
          <a:p>
            <a:pPr marL="0" indent="0">
              <a:buNone/>
            </a:pPr>
            <a:r>
              <a:rPr lang="en-GB" sz="1200" kern="1200" baseline="0" dirty="0">
                <a:solidFill>
                  <a:schemeClr val="tx1"/>
                </a:solidFill>
                <a:effectLst/>
                <a:latin typeface="+mn-lt"/>
                <a:ea typeface="+mn-ea"/>
                <a:cs typeface="+mn-cs"/>
              </a:rPr>
              <a:t>When students are engaged, they are more likely to explore new ideas and think creatively. This can lead to innovative solutions and a more dynamic learning environment1.</a:t>
            </a:r>
          </a:p>
          <a:p>
            <a:pPr marL="0" indent="0">
              <a:buNone/>
            </a:pPr>
            <a:endParaRPr lang="en-GB" sz="1200" kern="1200" baseline="0" dirty="0">
              <a:solidFill>
                <a:schemeClr val="tx1"/>
              </a:solidFill>
              <a:effectLst/>
              <a:latin typeface="+mn-lt"/>
              <a:ea typeface="+mn-ea"/>
              <a:cs typeface="+mn-cs"/>
            </a:endParaRPr>
          </a:p>
          <a:p>
            <a:pPr marL="0" indent="0">
              <a:buNone/>
            </a:pPr>
            <a:r>
              <a:rPr lang="en-GB" sz="1200" kern="1200" baseline="0" dirty="0">
                <a:solidFill>
                  <a:schemeClr val="tx1"/>
                </a:solidFill>
                <a:effectLst/>
                <a:latin typeface="+mn-lt"/>
                <a:ea typeface="+mn-ea"/>
                <a:cs typeface="+mn-cs"/>
              </a:rPr>
              <a:t>5. Promotes a Positive Classroom Environment</a:t>
            </a:r>
          </a:p>
          <a:p>
            <a:pPr marL="0" indent="0">
              <a:buNone/>
            </a:pPr>
            <a:r>
              <a:rPr lang="en-GB" sz="1200" kern="1200" baseline="0" dirty="0">
                <a:solidFill>
                  <a:schemeClr val="tx1"/>
                </a:solidFill>
                <a:effectLst/>
                <a:latin typeface="+mn-lt"/>
                <a:ea typeface="+mn-ea"/>
                <a:cs typeface="+mn-cs"/>
              </a:rPr>
              <a:t>Engaged students contribute to a positive and collaborative classroom atmosphere. This sense of community can enhance social-emotional well-being and make learning more enjoyable for everyone1.</a:t>
            </a:r>
          </a:p>
          <a:p>
            <a:pPr marL="0" indent="0">
              <a:buNone/>
            </a:pPr>
            <a:endParaRPr lang="en-GB" sz="1200" kern="1200" baseline="0" dirty="0">
              <a:solidFill>
                <a:schemeClr val="tx1"/>
              </a:solidFill>
              <a:effectLst/>
              <a:latin typeface="+mn-lt"/>
              <a:ea typeface="+mn-ea"/>
              <a:cs typeface="+mn-cs"/>
            </a:endParaRPr>
          </a:p>
          <a:p>
            <a:pPr marL="0" indent="0">
              <a:buNone/>
            </a:pPr>
            <a:r>
              <a:rPr lang="en-GB" sz="1200" kern="1200" baseline="0" dirty="0">
                <a:solidFill>
                  <a:schemeClr val="tx1"/>
                </a:solidFill>
                <a:effectLst/>
                <a:latin typeface="+mn-lt"/>
                <a:ea typeface="+mn-ea"/>
                <a:cs typeface="+mn-cs"/>
              </a:rPr>
              <a:t>6. Builds a Sense of Belonging</a:t>
            </a:r>
          </a:p>
          <a:p>
            <a:pPr marL="0" indent="0">
              <a:buNone/>
            </a:pPr>
            <a:r>
              <a:rPr lang="en-GB" sz="1200" kern="1200" baseline="0" dirty="0">
                <a:solidFill>
                  <a:schemeClr val="tx1"/>
                </a:solidFill>
                <a:effectLst/>
                <a:latin typeface="+mn-lt"/>
                <a:ea typeface="+mn-ea"/>
                <a:cs typeface="+mn-cs"/>
              </a:rPr>
              <a:t>Emotional engagement, where students feel connected to their school, teachers, and peers, fosters a sense of belonging. This can reduce feelings of isolation and increase overall satisfaction with the school experience2.</a:t>
            </a:r>
          </a:p>
          <a:p>
            <a:pPr marL="0" indent="0">
              <a:buNone/>
            </a:pPr>
            <a:endParaRPr lang="en-GB" sz="1200" kern="1200" baseline="0" dirty="0">
              <a:solidFill>
                <a:schemeClr val="tx1"/>
              </a:solidFill>
              <a:effectLst/>
              <a:latin typeface="+mn-lt"/>
              <a:ea typeface="+mn-ea"/>
              <a:cs typeface="+mn-cs"/>
            </a:endParaRPr>
          </a:p>
          <a:p>
            <a:pPr marL="0" indent="0">
              <a:buNone/>
            </a:pPr>
            <a:r>
              <a:rPr lang="en-GB" sz="1200" kern="1200" baseline="0" dirty="0">
                <a:solidFill>
                  <a:schemeClr val="tx1"/>
                </a:solidFill>
                <a:effectLst/>
                <a:latin typeface="+mn-lt"/>
                <a:ea typeface="+mn-ea"/>
                <a:cs typeface="+mn-cs"/>
              </a:rPr>
              <a:t>7. Supports Long-Term Success</a:t>
            </a:r>
          </a:p>
          <a:p>
            <a:pPr marL="0" indent="0">
              <a:buNone/>
            </a:pPr>
            <a:r>
              <a:rPr lang="en-GB" sz="1200" kern="1200" baseline="0" dirty="0">
                <a:solidFill>
                  <a:schemeClr val="tx1"/>
                </a:solidFill>
                <a:effectLst/>
                <a:latin typeface="+mn-lt"/>
                <a:ea typeface="+mn-ea"/>
                <a:cs typeface="+mn-cs"/>
              </a:rPr>
              <a:t>Students who are engaged in their learning are more likely to develop skills and habits that will benefit them throughout their lives, such as self-regulation, persistence, and a love for learning2.</a:t>
            </a:r>
          </a:p>
        </p:txBody>
      </p:sp>
      <p:sp>
        <p:nvSpPr>
          <p:cNvPr id="4" name="Slide Number Placeholder 3"/>
          <p:cNvSpPr>
            <a:spLocks noGrp="1"/>
          </p:cNvSpPr>
          <p:nvPr>
            <p:ph type="sldNum" sz="quarter" idx="10"/>
          </p:nvPr>
        </p:nvSpPr>
        <p:spPr/>
        <p:txBody>
          <a:bodyPr/>
          <a:lstStyle/>
          <a:p>
            <a:fld id="{BCF96A85-7B12-D143-8C60-4EC8075DB191}" type="slidenum">
              <a:rPr lang="en-US" smtClean="0"/>
              <a:t>6</a:t>
            </a:fld>
            <a:endParaRPr lang="en-US"/>
          </a:p>
        </p:txBody>
      </p:sp>
    </p:spTree>
    <p:extLst>
      <p:ext uri="{BB962C8B-B14F-4D97-AF65-F5344CB8AC3E}">
        <p14:creationId xmlns:p14="http://schemas.microsoft.com/office/powerpoint/2010/main" val="3629204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dirty="0"/>
              <a:t>Image: </a:t>
            </a:r>
            <a:r>
              <a:rPr lang="en-US" b="0" i="0" dirty="0">
                <a:solidFill>
                  <a:srgbClr val="1D9BF0"/>
                </a:solidFill>
                <a:effectLst/>
                <a:latin typeface="TwitterChirp"/>
              </a:rPr>
              <a:t>ARU </a:t>
            </a:r>
            <a:r>
              <a:rPr lang="en-US" b="0" i="0" dirty="0">
                <a:solidFill>
                  <a:srgbClr val="0F1419"/>
                </a:solidFill>
                <a:effectLst/>
                <a:latin typeface="TwitterChirp"/>
              </a:rPr>
              <a:t>Law Clinic students with Lady Hale at the Law Works Awards 2019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Busiest University Law Clinic, serving 3625 clients with £453,125 monetary value for legal advice</a:t>
            </a:r>
            <a:endParaRPr lang="en-GB" sz="1200" dirty="0">
              <a:latin typeface="Raleway"/>
            </a:endParaRPr>
          </a:p>
          <a:p>
            <a:pPr algn="l"/>
            <a:endParaRPr lang="en-US" b="0" i="0" dirty="0">
              <a:solidFill>
                <a:srgbClr val="0F1419"/>
              </a:solidFill>
              <a:effectLst/>
              <a:latin typeface="TwitterChirp"/>
            </a:endParaRPr>
          </a:p>
          <a:p>
            <a:r>
              <a:rPr lang="en-GB" sz="1200" dirty="0">
                <a:latin typeface="Raleway"/>
              </a:rPr>
              <a:t>- Work with experienced lawyers to give advice and provide assistance and support during the client interview process</a:t>
            </a:r>
          </a:p>
          <a:p>
            <a:r>
              <a:rPr lang="en-GB" sz="1200" dirty="0">
                <a:latin typeface="Raleway"/>
              </a:rPr>
              <a:t>- Build on your strengths and confidence within the legal profession</a:t>
            </a:r>
          </a:p>
          <a:p>
            <a:r>
              <a:rPr lang="en-GB" sz="1200" dirty="0">
                <a:latin typeface="Raleway"/>
              </a:rPr>
              <a:t>- Develop a range of transferable professional skills and enhance your employability prospects</a:t>
            </a:r>
          </a:p>
          <a:p>
            <a:r>
              <a:rPr lang="en-GB" sz="1200" dirty="0">
                <a:latin typeface="Raleway"/>
              </a:rPr>
              <a:t>- Strengthen your network of contacts and develop strong relationships with the local legal professionals and advice agencies</a:t>
            </a:r>
          </a:p>
          <a:p>
            <a:r>
              <a:rPr lang="en-GB" sz="1200" dirty="0">
                <a:latin typeface="Raleway"/>
              </a:rPr>
              <a:t>- Gain useful insight into the successes and challenges of working in a legal practice</a:t>
            </a:r>
          </a:p>
          <a:p>
            <a:endParaRPr lang="en-GB" sz="1200" dirty="0">
              <a:latin typeface="Raleway"/>
            </a:endParaRPr>
          </a:p>
          <a:p>
            <a:endParaRPr lang="en-GB" sz="1200" dirty="0">
              <a:latin typeface="Raleway"/>
            </a:endParaRPr>
          </a:p>
          <a:p>
            <a:r>
              <a:rPr lang="en-GB" sz="1200" dirty="0">
                <a:latin typeface="Raleway"/>
              </a:rPr>
              <a:t>Help make a difference in people’s lives by offering them vital access to legal advice</a:t>
            </a:r>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CF96A85-7B12-D143-8C60-4EC8075DB1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1543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45613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9788" y="1122363"/>
            <a:ext cx="9828212" cy="2387600"/>
          </a:xfrm>
        </p:spPr>
        <p:txBody>
          <a:bodyPr anchor="b"/>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839788" y="3602038"/>
            <a:ext cx="9828212"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898194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74775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37044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7B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a:extLst>
              <a:ext uri="{FF2B5EF4-FFF2-40B4-BE49-F238E27FC236}">
                <a16:creationId xmlns:a16="http://schemas.microsoft.com/office/drawing/2014/main" id="{87E6E1FC-9BD8-A747-9362-7C4B21B9DE58}"/>
              </a:ext>
            </a:extLst>
          </p:cNvPr>
          <p:cNvPicPr>
            <a:picLocks noChangeAspect="1"/>
          </p:cNvPicPr>
          <p:nvPr/>
        </p:nvPicPr>
        <p:blipFill>
          <a:blip r:embed="rId6"/>
          <a:stretch>
            <a:fillRect/>
          </a:stretch>
        </p:blipFill>
        <p:spPr>
          <a:xfrm>
            <a:off x="9824644" y="5148357"/>
            <a:ext cx="2051924" cy="1353600"/>
          </a:xfrm>
          <a:prstGeom prst="rect">
            <a:avLst/>
          </a:prstGeom>
        </p:spPr>
      </p:pic>
    </p:spTree>
    <p:extLst>
      <p:ext uri="{BB962C8B-B14F-4D97-AF65-F5344CB8AC3E}">
        <p14:creationId xmlns:p14="http://schemas.microsoft.com/office/powerpoint/2010/main" val="34368789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4400" rtl="0" eaLnBrk="1" latinLnBrk="0" hangingPunct="1">
        <a:lnSpc>
          <a:spcPct val="90000"/>
        </a:lnSpc>
        <a:spcBef>
          <a:spcPct val="0"/>
        </a:spcBef>
        <a:buNone/>
        <a:defRPr sz="4400" b="1" i="0" kern="1200">
          <a:solidFill>
            <a:schemeClr val="tx1"/>
          </a:solidFill>
          <a:latin typeface="ARU Raisonne DemiBold" panose="020B05030402020401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71D49"/>
          </a:solidFill>
          <a:latin typeface="Raleway" panose="020B05030301010600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71D49"/>
          </a:solidFill>
          <a:latin typeface="Raleway" panose="020B05030301010600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71D49"/>
          </a:solidFill>
          <a:latin typeface="Raleway" panose="020B05030301010600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71D49"/>
          </a:solidFill>
          <a:latin typeface="Raleway" panose="020B05030301010600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71D49"/>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FDEC2-CDBC-93DF-E007-6DF866383873}"/>
              </a:ext>
            </a:extLst>
          </p:cNvPr>
          <p:cNvSpPr>
            <a:spLocks noGrp="1"/>
          </p:cNvSpPr>
          <p:nvPr>
            <p:ph type="ctrTitle"/>
          </p:nvPr>
        </p:nvSpPr>
        <p:spPr/>
        <p:txBody>
          <a:bodyPr>
            <a:normAutofit/>
          </a:bodyPr>
          <a:lstStyle/>
          <a:p>
            <a:pPr algn="ctr"/>
            <a:r>
              <a:rPr lang="en-GB" sz="9600" dirty="0"/>
              <a:t>LAW AT ARU</a:t>
            </a:r>
          </a:p>
        </p:txBody>
      </p:sp>
    </p:spTree>
    <p:extLst>
      <p:ext uri="{BB962C8B-B14F-4D97-AF65-F5344CB8AC3E}">
        <p14:creationId xmlns:p14="http://schemas.microsoft.com/office/powerpoint/2010/main" val="232786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81735E-5A78-1D4C-B76D-429E62BC4AAF}"/>
              </a:ext>
            </a:extLst>
          </p:cNvPr>
          <p:cNvSpPr>
            <a:spLocks noGrp="1"/>
          </p:cNvSpPr>
          <p:nvPr>
            <p:ph type="title"/>
          </p:nvPr>
        </p:nvSpPr>
        <p:spPr>
          <a:xfrm>
            <a:off x="838200" y="365125"/>
            <a:ext cx="10515600" cy="1846447"/>
          </a:xfrm>
        </p:spPr>
        <p:txBody>
          <a:bodyPr>
            <a:normAutofit/>
          </a:bodyPr>
          <a:lstStyle/>
          <a:p>
            <a:r>
              <a:rPr lang="en-US" dirty="0">
                <a:solidFill>
                  <a:schemeClr val="bg1"/>
                </a:solidFill>
                <a:latin typeface="ARU Raisonne DemiBold" panose="020B0703040202040103" pitchFamily="34" charset="0"/>
              </a:rPr>
              <a:t>Active Collaborative Learning</a:t>
            </a:r>
          </a:p>
        </p:txBody>
      </p:sp>
      <p:sp>
        <p:nvSpPr>
          <p:cNvPr id="5" name="Content Placeholder 4">
            <a:extLst>
              <a:ext uri="{FF2B5EF4-FFF2-40B4-BE49-F238E27FC236}">
                <a16:creationId xmlns:a16="http://schemas.microsoft.com/office/drawing/2014/main" id="{FDD362B1-7106-B54C-95C8-7F58205F0D11}"/>
              </a:ext>
            </a:extLst>
          </p:cNvPr>
          <p:cNvSpPr>
            <a:spLocks noGrp="1"/>
          </p:cNvSpPr>
          <p:nvPr>
            <p:ph idx="1"/>
          </p:nvPr>
        </p:nvSpPr>
        <p:spPr>
          <a:xfrm>
            <a:off x="417576" y="2120074"/>
            <a:ext cx="10515600" cy="4351338"/>
          </a:xfrm>
        </p:spPr>
        <p:txBody>
          <a:bodyPr/>
          <a:lstStyle/>
          <a:p>
            <a:r>
              <a:rPr lang="en-US" dirty="0">
                <a:solidFill>
                  <a:schemeClr val="tx1"/>
                </a:solidFill>
                <a:latin typeface="Raleway" pitchFamily="2" charset="77"/>
              </a:rPr>
              <a:t>At ARU we recognize that people learn in lots of different ways, but the way that they are least likely to learn is just listening to someone talk,</a:t>
            </a:r>
          </a:p>
          <a:p>
            <a:r>
              <a:rPr lang="en-US" dirty="0">
                <a:solidFill>
                  <a:schemeClr val="tx1"/>
                </a:solidFill>
                <a:latin typeface="Raleway" pitchFamily="2" charset="77"/>
              </a:rPr>
              <a:t>So, from the outset, students learn by </a:t>
            </a:r>
            <a:r>
              <a:rPr lang="en-US" b="1" dirty="0">
                <a:solidFill>
                  <a:schemeClr val="tx1"/>
                </a:solidFill>
                <a:latin typeface="Raleway" pitchFamily="2" charset="77"/>
              </a:rPr>
              <a:t>doing</a:t>
            </a:r>
            <a:r>
              <a:rPr lang="en-US" dirty="0">
                <a:solidFill>
                  <a:schemeClr val="tx1"/>
                </a:solidFill>
                <a:latin typeface="Raleway" pitchFamily="2" charset="77"/>
              </a:rPr>
              <a:t> law.  </a:t>
            </a:r>
          </a:p>
          <a:p>
            <a:r>
              <a:rPr lang="en-US" dirty="0">
                <a:solidFill>
                  <a:schemeClr val="tx1"/>
                </a:solidFill>
                <a:latin typeface="Raleway" pitchFamily="2" charset="77"/>
              </a:rPr>
              <a:t>Students will learn the facts of law</a:t>
            </a:r>
          </a:p>
          <a:p>
            <a:r>
              <a:rPr lang="en-US" dirty="0">
                <a:solidFill>
                  <a:schemeClr val="tx1"/>
                </a:solidFill>
                <a:latin typeface="Raleway" pitchFamily="2" charset="77"/>
              </a:rPr>
              <a:t>But fundamental to this course is that students learn the skills to be able to apply the law</a:t>
            </a:r>
          </a:p>
        </p:txBody>
      </p:sp>
    </p:spTree>
    <p:extLst>
      <p:ext uri="{BB962C8B-B14F-4D97-AF65-F5344CB8AC3E}">
        <p14:creationId xmlns:p14="http://schemas.microsoft.com/office/powerpoint/2010/main" val="4273074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88506-D5A9-E3BA-F9E8-55490C11C151}"/>
              </a:ext>
            </a:extLst>
          </p:cNvPr>
          <p:cNvSpPr>
            <a:spLocks noGrp="1"/>
          </p:cNvSpPr>
          <p:nvPr>
            <p:ph type="title"/>
          </p:nvPr>
        </p:nvSpPr>
        <p:spPr/>
        <p:txBody>
          <a:bodyPr/>
          <a:lstStyle/>
          <a:p>
            <a:r>
              <a:rPr lang="en-GB" dirty="0"/>
              <a:t>Law degree/LLB</a:t>
            </a:r>
          </a:p>
        </p:txBody>
      </p:sp>
      <p:sp>
        <p:nvSpPr>
          <p:cNvPr id="3" name="Content Placeholder 2">
            <a:extLst>
              <a:ext uri="{FF2B5EF4-FFF2-40B4-BE49-F238E27FC236}">
                <a16:creationId xmlns:a16="http://schemas.microsoft.com/office/drawing/2014/main" id="{1DE9FC2F-BA49-129B-D322-BF011335DB80}"/>
              </a:ext>
            </a:extLst>
          </p:cNvPr>
          <p:cNvSpPr>
            <a:spLocks noGrp="1"/>
          </p:cNvSpPr>
          <p:nvPr>
            <p:ph idx="1"/>
          </p:nvPr>
        </p:nvSpPr>
        <p:spPr/>
        <p:txBody>
          <a:bodyPr/>
          <a:lstStyle/>
          <a:p>
            <a:r>
              <a:rPr lang="en-US" dirty="0">
                <a:solidFill>
                  <a:schemeClr val="tx1"/>
                </a:solidFill>
              </a:rPr>
              <a:t>3 Year course</a:t>
            </a:r>
          </a:p>
          <a:p>
            <a:pPr marL="0" indent="0">
              <a:buNone/>
            </a:pPr>
            <a:endParaRPr lang="en-US" dirty="0">
              <a:solidFill>
                <a:schemeClr val="tx1"/>
              </a:solidFill>
            </a:endParaRPr>
          </a:p>
          <a:p>
            <a:r>
              <a:rPr lang="en-US" dirty="0">
                <a:solidFill>
                  <a:schemeClr val="tx1"/>
                </a:solidFill>
              </a:rPr>
              <a:t>A qualifying law degree for the Bar</a:t>
            </a:r>
          </a:p>
          <a:p>
            <a:pPr marL="0" indent="0">
              <a:buNone/>
            </a:pPr>
            <a:endParaRPr lang="en-US" dirty="0">
              <a:solidFill>
                <a:schemeClr val="tx1"/>
              </a:solidFill>
            </a:endParaRPr>
          </a:p>
          <a:p>
            <a:r>
              <a:rPr lang="en-US" dirty="0">
                <a:solidFill>
                  <a:schemeClr val="tx1"/>
                </a:solidFill>
              </a:rPr>
              <a:t>Covers the key areas of functioning legal knowledge</a:t>
            </a:r>
          </a:p>
          <a:p>
            <a:pPr marL="0" indent="0">
              <a:buNone/>
            </a:pPr>
            <a:endParaRPr lang="en-US" dirty="0">
              <a:solidFill>
                <a:schemeClr val="tx1"/>
              </a:solidFill>
            </a:endParaRPr>
          </a:p>
          <a:p>
            <a:r>
              <a:rPr lang="en-US" dirty="0">
                <a:solidFill>
                  <a:schemeClr val="tx1"/>
                </a:solidFill>
              </a:rPr>
              <a:t>Plus a large range of optional topics</a:t>
            </a:r>
          </a:p>
          <a:p>
            <a:endParaRPr lang="en-GB" dirty="0"/>
          </a:p>
        </p:txBody>
      </p:sp>
    </p:spTree>
    <p:extLst>
      <p:ext uri="{BB962C8B-B14F-4D97-AF65-F5344CB8AC3E}">
        <p14:creationId xmlns:p14="http://schemas.microsoft.com/office/powerpoint/2010/main" val="301139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D11523-1FCB-4C18-B422-81E846F54D37}"/>
              </a:ext>
            </a:extLst>
          </p:cNvPr>
          <p:cNvSpPr>
            <a:spLocks noGrp="1"/>
          </p:cNvSpPr>
          <p:nvPr>
            <p:ph idx="1"/>
          </p:nvPr>
        </p:nvSpPr>
        <p:spPr>
          <a:xfrm>
            <a:off x="163643" y="239843"/>
            <a:ext cx="11813498" cy="5771213"/>
          </a:xfrm>
        </p:spPr>
        <p:txBody>
          <a:bodyPr>
            <a:normAutofit fontScale="92500" lnSpcReduction="20000"/>
          </a:bodyPr>
          <a:lstStyle/>
          <a:p>
            <a:pPr marL="0" indent="0">
              <a:buNone/>
            </a:pPr>
            <a:r>
              <a:rPr lang="en-GB" b="1" dirty="0">
                <a:solidFill>
                  <a:schemeClr val="bg1"/>
                </a:solidFill>
                <a:latin typeface="Raleway" pitchFamily="2" charset="77"/>
              </a:rPr>
              <a:t>Law degree/LLB</a:t>
            </a:r>
          </a:p>
          <a:p>
            <a:pPr marL="0" indent="0">
              <a:buNone/>
            </a:pPr>
            <a:r>
              <a:rPr lang="en-GB" b="1" dirty="0">
                <a:solidFill>
                  <a:schemeClr val="bg1"/>
                </a:solidFill>
                <a:latin typeface="Raleway" pitchFamily="2" charset="77"/>
              </a:rPr>
              <a:t>Year 1 </a:t>
            </a:r>
          </a:p>
          <a:p>
            <a:r>
              <a:rPr lang="en-GB" dirty="0">
                <a:solidFill>
                  <a:schemeClr val="bg1"/>
                </a:solidFill>
                <a:latin typeface="Raleway" pitchFamily="2" charset="77"/>
              </a:rPr>
              <a:t>4 Compulsory modules: English Legal Systems and Skills, Constitutional and Administrative Law, Contract Law, Criminal Law</a:t>
            </a:r>
          </a:p>
          <a:p>
            <a:pPr marL="0" indent="0">
              <a:buNone/>
            </a:pPr>
            <a:endParaRPr lang="en-GB" dirty="0">
              <a:solidFill>
                <a:schemeClr val="bg1"/>
              </a:solidFill>
              <a:latin typeface="Raleway" pitchFamily="2" charset="77"/>
            </a:endParaRPr>
          </a:p>
          <a:p>
            <a:pPr marL="0" indent="0">
              <a:buNone/>
            </a:pPr>
            <a:r>
              <a:rPr lang="en-GB" b="1" dirty="0">
                <a:solidFill>
                  <a:schemeClr val="bg1"/>
                </a:solidFill>
                <a:latin typeface="Raleway" pitchFamily="2" charset="77"/>
              </a:rPr>
              <a:t>Year 2</a:t>
            </a:r>
          </a:p>
          <a:p>
            <a:r>
              <a:rPr lang="en-GB" dirty="0">
                <a:solidFill>
                  <a:schemeClr val="bg1"/>
                </a:solidFill>
                <a:latin typeface="Raleway" pitchFamily="2" charset="77"/>
              </a:rPr>
              <a:t>Compulsory Modules: Business Law, Tort Law, Equity Trusts and Succession, Ruskin Module</a:t>
            </a:r>
          </a:p>
          <a:p>
            <a:r>
              <a:rPr lang="en-GB" dirty="0">
                <a:solidFill>
                  <a:schemeClr val="bg1"/>
                </a:solidFill>
                <a:latin typeface="Raleway" pitchFamily="2" charset="77"/>
              </a:rPr>
              <a:t>Optional Modules (including </a:t>
            </a:r>
            <a:r>
              <a:rPr lang="en-GB" i="0" u="none" strike="noStrike" dirty="0">
                <a:solidFill>
                  <a:schemeClr val="bg1"/>
                </a:solidFill>
                <a:effectLst/>
                <a:latin typeface="ARURaleway-Regular"/>
              </a:rPr>
              <a:t>The Law of Family Relationships, Commercial Law, Medical Law)</a:t>
            </a:r>
          </a:p>
          <a:p>
            <a:pPr marL="0" indent="0">
              <a:buNone/>
            </a:pPr>
            <a:endParaRPr lang="en-GB" dirty="0">
              <a:solidFill>
                <a:schemeClr val="bg1"/>
              </a:solidFill>
              <a:latin typeface="Raleway" pitchFamily="2" charset="77"/>
            </a:endParaRPr>
          </a:p>
          <a:p>
            <a:pPr marL="0" indent="0">
              <a:buNone/>
            </a:pPr>
            <a:r>
              <a:rPr lang="en-GB" b="1" dirty="0">
                <a:solidFill>
                  <a:schemeClr val="bg1"/>
                </a:solidFill>
                <a:latin typeface="Raleway" pitchFamily="2" charset="77"/>
              </a:rPr>
              <a:t>Year 3</a:t>
            </a:r>
          </a:p>
          <a:p>
            <a:pPr marL="0" indent="0">
              <a:buNone/>
            </a:pPr>
            <a:r>
              <a:rPr lang="en-GB" dirty="0">
                <a:solidFill>
                  <a:schemeClr val="bg1"/>
                </a:solidFill>
                <a:latin typeface="Raleway" pitchFamily="2" charset="77"/>
              </a:rPr>
              <a:t>Compulsory Modules: </a:t>
            </a:r>
            <a:r>
              <a:rPr lang="en-GB" i="0" u="none" strike="noStrike" dirty="0">
                <a:solidFill>
                  <a:schemeClr val="bg1"/>
                </a:solidFill>
                <a:effectLst/>
                <a:latin typeface="ARURaleway-Regular"/>
              </a:rPr>
              <a:t>Property Law, EU Law, Undergraduate Major Project</a:t>
            </a:r>
            <a:endParaRPr lang="en-GB" dirty="0">
              <a:solidFill>
                <a:schemeClr val="bg1"/>
              </a:solidFill>
              <a:latin typeface="ARURaleway-Regular"/>
            </a:endParaRPr>
          </a:p>
          <a:p>
            <a:pPr algn="l">
              <a:buFont typeface="Arial" panose="020B0604020202020204" pitchFamily="34" charset="0"/>
              <a:buChar char="•"/>
            </a:pPr>
            <a:r>
              <a:rPr lang="en-GB" sz="2800" i="0" u="none" strike="noStrike" dirty="0">
                <a:solidFill>
                  <a:schemeClr val="bg1"/>
                </a:solidFill>
                <a:effectLst/>
                <a:latin typeface="ARURaleway-Regular"/>
              </a:rPr>
              <a:t>Optional Modules (including Civil Litigation, Criminal Litigation, Employment Law, Diversity, Equality and the Law, Legal and Social Obligations of Business)</a:t>
            </a:r>
          </a:p>
          <a:p>
            <a:pPr marL="0" indent="0">
              <a:buNone/>
            </a:pPr>
            <a:endParaRPr lang="en-GB" dirty="0">
              <a:solidFill>
                <a:schemeClr val="bg1"/>
              </a:solidFill>
              <a:latin typeface="Raleway" pitchFamily="2" charset="77"/>
            </a:endParaRPr>
          </a:p>
          <a:p>
            <a:pPr marL="0" indent="0">
              <a:buNone/>
            </a:pPr>
            <a:endParaRPr lang="en-GB" dirty="0">
              <a:latin typeface="Raleway" pitchFamily="2" charset="77"/>
            </a:endParaRPr>
          </a:p>
        </p:txBody>
      </p:sp>
    </p:spTree>
    <p:extLst>
      <p:ext uri="{BB962C8B-B14F-4D97-AF65-F5344CB8AC3E}">
        <p14:creationId xmlns:p14="http://schemas.microsoft.com/office/powerpoint/2010/main" val="1394326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A775F-2A11-16F3-12A8-7B052E81B00A}"/>
              </a:ext>
            </a:extLst>
          </p:cNvPr>
          <p:cNvSpPr>
            <a:spLocks noGrp="1"/>
          </p:cNvSpPr>
          <p:nvPr>
            <p:ph type="title"/>
          </p:nvPr>
        </p:nvSpPr>
        <p:spPr/>
        <p:txBody>
          <a:bodyPr/>
          <a:lstStyle/>
          <a:p>
            <a:r>
              <a:rPr lang="en-GB" dirty="0"/>
              <a:t>Do you aspire to become a Solicitor?</a:t>
            </a:r>
          </a:p>
        </p:txBody>
      </p:sp>
      <p:sp>
        <p:nvSpPr>
          <p:cNvPr id="3" name="Content Placeholder 2">
            <a:extLst>
              <a:ext uri="{FF2B5EF4-FFF2-40B4-BE49-F238E27FC236}">
                <a16:creationId xmlns:a16="http://schemas.microsoft.com/office/drawing/2014/main" id="{8DF7AC3C-9718-A746-72CB-E1A828FB7B33}"/>
              </a:ext>
            </a:extLst>
          </p:cNvPr>
          <p:cNvSpPr>
            <a:spLocks noGrp="1"/>
          </p:cNvSpPr>
          <p:nvPr>
            <p:ph idx="1"/>
          </p:nvPr>
        </p:nvSpPr>
        <p:spPr/>
        <p:txBody>
          <a:bodyPr>
            <a:normAutofit fontScale="92500" lnSpcReduction="10000"/>
          </a:bodyPr>
          <a:lstStyle/>
          <a:p>
            <a:r>
              <a:rPr lang="en-GB" dirty="0">
                <a:solidFill>
                  <a:schemeClr val="bg1"/>
                </a:solidFill>
              </a:rPr>
              <a:t>We offer a comprehensive legal education for those interested in becoming a Solicitor.</a:t>
            </a:r>
          </a:p>
          <a:p>
            <a:r>
              <a:rPr lang="en-GB" dirty="0">
                <a:solidFill>
                  <a:schemeClr val="bg1"/>
                </a:solidFill>
              </a:rPr>
              <a:t>After studying your Law degree with us, join our Master’s programme preparing you for the Solicitors Qualification Examination (SQE).</a:t>
            </a:r>
          </a:p>
          <a:p>
            <a:r>
              <a:rPr lang="en-GB" dirty="0">
                <a:solidFill>
                  <a:schemeClr val="bg1"/>
                </a:solidFill>
              </a:rPr>
              <a:t>Just a few reasons why you should study the LLM SQE with ARU:</a:t>
            </a:r>
          </a:p>
          <a:p>
            <a:pPr>
              <a:buFontTx/>
              <a:buChar char="-"/>
            </a:pPr>
            <a:r>
              <a:rPr lang="en-GB" dirty="0">
                <a:solidFill>
                  <a:schemeClr val="bg1"/>
                </a:solidFill>
              </a:rPr>
              <a:t>Benefit from an Alumni discount if you have studied their Law degree with us</a:t>
            </a:r>
          </a:p>
          <a:p>
            <a:pPr>
              <a:buFontTx/>
              <a:buChar char="-"/>
            </a:pPr>
            <a:r>
              <a:rPr lang="en-GB" dirty="0">
                <a:solidFill>
                  <a:schemeClr val="bg1"/>
                </a:solidFill>
              </a:rPr>
              <a:t>Gain an internationally recognised LLM/Masters qualification</a:t>
            </a:r>
          </a:p>
          <a:p>
            <a:pPr>
              <a:buFontTx/>
              <a:buChar char="-"/>
            </a:pPr>
            <a:r>
              <a:rPr lang="en-GB" dirty="0">
                <a:solidFill>
                  <a:schemeClr val="bg1"/>
                </a:solidFill>
              </a:rPr>
              <a:t>Stand out by tailoring your studies through elective subjects and a Major Project</a:t>
            </a:r>
          </a:p>
          <a:p>
            <a:endParaRPr lang="en-GB" dirty="0"/>
          </a:p>
        </p:txBody>
      </p:sp>
    </p:spTree>
    <p:extLst>
      <p:ext uri="{BB962C8B-B14F-4D97-AF65-F5344CB8AC3E}">
        <p14:creationId xmlns:p14="http://schemas.microsoft.com/office/powerpoint/2010/main" val="1345059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81B68-DF37-EC45-AC19-FA0B645AFB69}"/>
              </a:ext>
            </a:extLst>
          </p:cNvPr>
          <p:cNvSpPr>
            <a:spLocks noGrp="1"/>
          </p:cNvSpPr>
          <p:nvPr>
            <p:ph type="title"/>
          </p:nvPr>
        </p:nvSpPr>
        <p:spPr>
          <a:xfrm>
            <a:off x="749300" y="228599"/>
            <a:ext cx="10515600" cy="904875"/>
          </a:xfrm>
        </p:spPr>
        <p:txBody>
          <a:bodyPr>
            <a:normAutofit fontScale="90000"/>
          </a:bodyPr>
          <a:lstStyle/>
          <a:p>
            <a:r>
              <a:rPr lang="en-GB" sz="4400" dirty="0">
                <a:latin typeface="ARU Raisonne DemiBold" panose="020B0703040202040103" pitchFamily="34" charset="0"/>
              </a:rPr>
              <a:t>LLM International Business and Commercial Law</a:t>
            </a:r>
            <a:endParaRPr lang="en-US" dirty="0">
              <a:latin typeface="ARU Raisonne DemiBold" panose="020B0703040202040103" pitchFamily="34" charset="0"/>
            </a:endParaRPr>
          </a:p>
        </p:txBody>
      </p:sp>
      <p:sp>
        <p:nvSpPr>
          <p:cNvPr id="3" name="Content Placeholder 2">
            <a:extLst>
              <a:ext uri="{FF2B5EF4-FFF2-40B4-BE49-F238E27FC236}">
                <a16:creationId xmlns:a16="http://schemas.microsoft.com/office/drawing/2014/main" id="{5200ECCA-0AC7-0240-B849-DF16C2CD13AA}"/>
              </a:ext>
            </a:extLst>
          </p:cNvPr>
          <p:cNvSpPr>
            <a:spLocks noGrp="1"/>
          </p:cNvSpPr>
          <p:nvPr>
            <p:ph idx="1"/>
          </p:nvPr>
        </p:nvSpPr>
        <p:spPr>
          <a:xfrm>
            <a:off x="529166" y="1446741"/>
            <a:ext cx="11133667" cy="4967122"/>
          </a:xfrm>
        </p:spPr>
        <p:txBody>
          <a:bodyPr vert="horz" lIns="91440" tIns="45720" rIns="91440" bIns="45720" rtlCol="0" anchor="t">
            <a:normAutofit fontScale="92500" lnSpcReduction="20000"/>
          </a:bodyPr>
          <a:lstStyle/>
          <a:p>
            <a:r>
              <a:rPr lang="en-GB" sz="2400" dirty="0">
                <a:solidFill>
                  <a:schemeClr val="bg1"/>
                </a:solidFill>
                <a:latin typeface="Raleway" panose="020B0503030101060003" pitchFamily="34" charset="0"/>
              </a:rPr>
              <a:t>For those students not wanting to qualify as Solicitors but wanting to expand their horizons through further study, we offer a Masters in International Business and Commercial </a:t>
            </a:r>
            <a:r>
              <a:rPr lang="en-GB" sz="2400">
                <a:solidFill>
                  <a:schemeClr val="bg1"/>
                </a:solidFill>
                <a:latin typeface="Raleway" panose="020B0503030101060003" pitchFamily="34" charset="0"/>
              </a:rPr>
              <a:t>Law.</a:t>
            </a:r>
          </a:p>
          <a:p>
            <a:pPr marL="0" indent="0">
              <a:buNone/>
            </a:pPr>
            <a:endParaRPr lang="en-GB" sz="2400" dirty="0">
              <a:solidFill>
                <a:schemeClr val="bg1"/>
              </a:solidFill>
              <a:latin typeface="Raleway" panose="020B0503030101060003" pitchFamily="34" charset="0"/>
            </a:endParaRPr>
          </a:p>
          <a:p>
            <a:r>
              <a:rPr lang="en-GB" sz="2400" dirty="0">
                <a:solidFill>
                  <a:schemeClr val="bg1"/>
                </a:solidFill>
                <a:latin typeface="Raleway" panose="020B0503030101060003" pitchFamily="34" charset="0"/>
              </a:rPr>
              <a:t>The programme focuses on the theoretical and practical aspects of international law within the context of regulating transnational commercial, political, and social interactions. </a:t>
            </a:r>
          </a:p>
          <a:p>
            <a:pPr marL="0" indent="0">
              <a:buNone/>
            </a:pPr>
            <a:endParaRPr lang="en-GB" sz="2400" dirty="0">
              <a:solidFill>
                <a:schemeClr val="bg1"/>
              </a:solidFill>
              <a:latin typeface="Raleway" panose="020B0503030101060003" pitchFamily="34" charset="0"/>
            </a:endParaRPr>
          </a:p>
          <a:p>
            <a:r>
              <a:rPr lang="en-GB" sz="2400" dirty="0">
                <a:solidFill>
                  <a:schemeClr val="bg1"/>
                </a:solidFill>
                <a:latin typeface="Raleway" panose="020B0503030101060003" pitchFamily="34" charset="0"/>
              </a:rPr>
              <a:t>This course is taught over one year with intakes in September and January.</a:t>
            </a:r>
          </a:p>
          <a:p>
            <a:endParaRPr lang="en-GB" sz="2400" dirty="0">
              <a:solidFill>
                <a:schemeClr val="bg1"/>
              </a:solidFill>
              <a:latin typeface="Raleway" panose="020B0503030101060003" pitchFamily="34" charset="0"/>
            </a:endParaRPr>
          </a:p>
          <a:p>
            <a:r>
              <a:rPr lang="en-GB" sz="2400" dirty="0">
                <a:solidFill>
                  <a:schemeClr val="bg1"/>
                </a:solidFill>
                <a:latin typeface="Raleway" panose="020B0503030101060003" pitchFamily="34" charset="0"/>
              </a:rPr>
              <a:t>Core modules include: International trade law, International commercial arbitration, Law Major Research Project.</a:t>
            </a:r>
          </a:p>
          <a:p>
            <a:pPr marL="0" indent="0">
              <a:buNone/>
            </a:pPr>
            <a:endParaRPr lang="en-GB" sz="2400" dirty="0">
              <a:solidFill>
                <a:schemeClr val="bg1"/>
              </a:solidFill>
              <a:latin typeface="Raleway" panose="020B0503030101060003" pitchFamily="34" charset="0"/>
            </a:endParaRPr>
          </a:p>
          <a:p>
            <a:r>
              <a:rPr lang="en-GB" sz="2400" dirty="0">
                <a:solidFill>
                  <a:schemeClr val="bg1"/>
                </a:solidFill>
                <a:latin typeface="Raleway" panose="020B0503030101060003" pitchFamily="34" charset="0"/>
              </a:rPr>
              <a:t>Optional modules include: Digital law and cybersecurity, International intellectual property, Competition law in an international context.</a:t>
            </a:r>
          </a:p>
          <a:p>
            <a:pPr marL="0" indent="0">
              <a:buNone/>
            </a:pPr>
            <a:endParaRPr lang="en-GB" sz="2000" kern="1200" baseline="0" dirty="0">
              <a:solidFill>
                <a:schemeClr val="tx1"/>
              </a:solidFill>
              <a:effectLst/>
              <a:latin typeface="+mn-lt"/>
              <a:ea typeface="+mn-ea"/>
              <a:cs typeface="+mn-cs"/>
            </a:endParaRPr>
          </a:p>
          <a:p>
            <a:pPr lvl="1"/>
            <a:endParaRPr lang="en-GB" sz="2000" kern="1200" baseline="0" dirty="0">
              <a:solidFill>
                <a:schemeClr val="tx1"/>
              </a:solidFill>
              <a:effectLst/>
              <a:latin typeface="+mn-lt"/>
              <a:ea typeface="+mn-ea"/>
              <a:cs typeface="+mn-cs"/>
            </a:endParaRPr>
          </a:p>
          <a:p>
            <a:pPr lvl="1"/>
            <a:endParaRPr lang="en-GB" sz="2000" kern="1200" baseline="0" dirty="0">
              <a:solidFill>
                <a:schemeClr val="tx1"/>
              </a:solidFill>
              <a:effectLst/>
              <a:latin typeface="+mn-lt"/>
              <a:ea typeface="+mn-ea"/>
              <a:cs typeface="+mn-cs"/>
            </a:endParaRPr>
          </a:p>
          <a:p>
            <a:pPr lvl="1"/>
            <a:endParaRPr lang="en-GB" sz="2000" kern="1200" baseline="0" dirty="0">
              <a:solidFill>
                <a:schemeClr val="tx1"/>
              </a:solidFill>
              <a:effectLst/>
              <a:latin typeface="+mn-lt"/>
              <a:ea typeface="+mn-ea"/>
              <a:cs typeface="+mn-cs"/>
            </a:endParaRPr>
          </a:p>
          <a:p>
            <a:pPr lvl="1"/>
            <a:endParaRPr lang="en-GB" sz="2000" kern="1200" baseline="0" dirty="0">
              <a:solidFill>
                <a:schemeClr val="tx1"/>
              </a:solidFill>
              <a:effectLst/>
              <a:latin typeface="+mn-lt"/>
              <a:ea typeface="+mn-ea"/>
              <a:cs typeface="+mn-cs"/>
            </a:endParaRPr>
          </a:p>
          <a:p>
            <a:pPr lvl="1"/>
            <a:endParaRPr lang="en-US" sz="2000" dirty="0">
              <a:latin typeface="+mj-lt"/>
            </a:endParaRPr>
          </a:p>
        </p:txBody>
      </p:sp>
    </p:spTree>
    <p:extLst>
      <p:ext uri="{BB962C8B-B14F-4D97-AF65-F5344CB8AC3E}">
        <p14:creationId xmlns:p14="http://schemas.microsoft.com/office/powerpoint/2010/main" val="1700453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EBD67-CA5E-0D90-01E4-FEFB1E053812}"/>
              </a:ext>
            </a:extLst>
          </p:cNvPr>
          <p:cNvSpPr>
            <a:spLocks noGrp="1"/>
          </p:cNvSpPr>
          <p:nvPr>
            <p:ph type="title"/>
          </p:nvPr>
        </p:nvSpPr>
        <p:spPr>
          <a:xfrm>
            <a:off x="557464" y="242570"/>
            <a:ext cx="10796336" cy="742315"/>
          </a:xfrm>
        </p:spPr>
        <p:txBody>
          <a:bodyPr>
            <a:normAutofit fontScale="90000"/>
          </a:bodyPr>
          <a:lstStyle/>
          <a:p>
            <a:r>
              <a:rPr lang="en-GB" sz="6000" dirty="0">
                <a:latin typeface="ARU Raisonne DemiBold" panose="020B0703040202040103" pitchFamily="34" charset="0"/>
              </a:rPr>
              <a:t>Our Law Community </a:t>
            </a:r>
          </a:p>
        </p:txBody>
      </p:sp>
      <p:sp>
        <p:nvSpPr>
          <p:cNvPr id="3" name="Content Placeholder 2">
            <a:extLst>
              <a:ext uri="{FF2B5EF4-FFF2-40B4-BE49-F238E27FC236}">
                <a16:creationId xmlns:a16="http://schemas.microsoft.com/office/drawing/2014/main" id="{44C68F8A-C646-7AEB-442F-AE6F780F1DEA}"/>
              </a:ext>
            </a:extLst>
          </p:cNvPr>
          <p:cNvSpPr>
            <a:spLocks noGrp="1"/>
          </p:cNvSpPr>
          <p:nvPr>
            <p:ph idx="1"/>
          </p:nvPr>
        </p:nvSpPr>
        <p:spPr>
          <a:xfrm>
            <a:off x="169333" y="1133905"/>
            <a:ext cx="8339667" cy="5481525"/>
          </a:xfrm>
        </p:spPr>
        <p:txBody>
          <a:bodyPr>
            <a:normAutofit lnSpcReduction="10000"/>
          </a:bodyPr>
          <a:lstStyle/>
          <a:p>
            <a:pPr>
              <a:lnSpc>
                <a:spcPct val="100000"/>
              </a:lnSpc>
              <a:spcBef>
                <a:spcPts val="0"/>
              </a:spcBef>
              <a:spcAft>
                <a:spcPts val="1200"/>
              </a:spcAft>
              <a:defRPr/>
            </a:pPr>
            <a:r>
              <a:rPr lang="en-GB" sz="2200" dirty="0">
                <a:solidFill>
                  <a:schemeClr val="bg1"/>
                </a:solidFill>
                <a:latin typeface="Raleway" panose="020B0503030101060003" pitchFamily="34" charset="0"/>
              </a:rPr>
              <a:t>Academic</a:t>
            </a:r>
            <a:r>
              <a:rPr lang="en-GB" sz="2200" kern="1200" baseline="0" dirty="0">
                <a:solidFill>
                  <a:schemeClr val="bg1"/>
                </a:solidFill>
                <a:effectLst/>
                <a:latin typeface="Raleway" panose="020B0503030101060003" pitchFamily="34" charset="0"/>
              </a:rPr>
              <a:t> </a:t>
            </a:r>
            <a:r>
              <a:rPr lang="en-GB" sz="2200" dirty="0">
                <a:solidFill>
                  <a:schemeClr val="bg1"/>
                </a:solidFill>
                <a:latin typeface="Raleway" panose="020B0503030101060003" pitchFamily="34" charset="0"/>
              </a:rPr>
              <a:t>t</a:t>
            </a:r>
            <a:r>
              <a:rPr lang="en-GB" sz="2200" kern="1200" baseline="0" dirty="0">
                <a:solidFill>
                  <a:schemeClr val="bg1"/>
                </a:solidFill>
                <a:effectLst/>
                <a:latin typeface="Raleway" panose="020B0503030101060003" pitchFamily="34" charset="0"/>
              </a:rPr>
              <a:t>eam comprised of researchers and practitioners</a:t>
            </a:r>
          </a:p>
          <a:p>
            <a:pPr>
              <a:lnSpc>
                <a:spcPct val="100000"/>
              </a:lnSpc>
              <a:spcBef>
                <a:spcPts val="0"/>
              </a:spcBef>
              <a:spcAft>
                <a:spcPts val="1200"/>
              </a:spcAft>
              <a:defRPr/>
            </a:pPr>
            <a:r>
              <a:rPr lang="en-GB" sz="2200" kern="1200" baseline="0" dirty="0">
                <a:solidFill>
                  <a:schemeClr val="bg1"/>
                </a:solidFill>
                <a:effectLst/>
                <a:latin typeface="Raleway" panose="020B0503030101060003" pitchFamily="34" charset="0"/>
              </a:rPr>
              <a:t>The Centre for Access to Justice and Inclusion (CAJI): Opportunities, events and prizes on legal research projects led by our Law Scholars </a:t>
            </a:r>
          </a:p>
          <a:p>
            <a:pPr marL="0" marR="0" lvl="0" indent="0" defTabSz="914400" rtl="0" eaLnBrk="1" fontAlgn="auto" latinLnBrk="0" hangingPunct="1">
              <a:lnSpc>
                <a:spcPct val="100000"/>
              </a:lnSpc>
              <a:spcBef>
                <a:spcPts val="0"/>
              </a:spcBef>
              <a:spcAft>
                <a:spcPts val="1200"/>
              </a:spcAft>
              <a:buClrTx/>
              <a:buSzTx/>
              <a:buNone/>
              <a:tabLst/>
              <a:defRPr/>
            </a:pPr>
            <a:r>
              <a:rPr lang="en-GB" sz="2200" kern="1200" baseline="0" dirty="0">
                <a:solidFill>
                  <a:schemeClr val="bg1"/>
                </a:solidFill>
                <a:effectLst/>
                <a:latin typeface="Raleway" panose="020B0503030101060003" pitchFamily="34" charset="0"/>
              </a:rPr>
              <a:t>“</a:t>
            </a:r>
            <a:r>
              <a:rPr lang="en-GB" sz="2200" i="1" kern="1200" baseline="0" dirty="0">
                <a:solidFill>
                  <a:schemeClr val="bg1"/>
                </a:solidFill>
                <a:effectLst/>
                <a:latin typeface="Raleway" panose="020B0503030101060003" pitchFamily="34" charset="0"/>
              </a:rPr>
              <a:t>Engages in real world research, dialogue and policy initiatives targeted at influencing public debate, achieving policy change and law reform.”</a:t>
            </a:r>
          </a:p>
          <a:p>
            <a:pPr>
              <a:lnSpc>
                <a:spcPct val="100000"/>
              </a:lnSpc>
              <a:spcBef>
                <a:spcPts val="0"/>
              </a:spcBef>
              <a:spcAft>
                <a:spcPts val="1200"/>
              </a:spcAft>
              <a:defRPr/>
            </a:pPr>
            <a:r>
              <a:rPr lang="en-GB" sz="2200" dirty="0">
                <a:solidFill>
                  <a:schemeClr val="bg1"/>
                </a:solidFill>
                <a:latin typeface="Raleway" panose="020B0503030101060003" pitchFamily="34" charset="0"/>
              </a:rPr>
              <a:t>Legal Advisory Board: Board of legal professionals (judiciary, local authorities, legal firms, local/multinational companies) that partner with the ARU Law in delivering programmes, opportunities, module content insight, course development, etc. </a:t>
            </a:r>
          </a:p>
          <a:p>
            <a:pPr marL="0" marR="0" lvl="0" indent="0" algn="r" defTabSz="914400" rtl="0" eaLnBrk="1" fontAlgn="auto" latinLnBrk="0" hangingPunct="1">
              <a:lnSpc>
                <a:spcPct val="100000"/>
              </a:lnSpc>
              <a:spcBef>
                <a:spcPts val="0"/>
              </a:spcBef>
              <a:spcAft>
                <a:spcPts val="1200"/>
              </a:spcAft>
              <a:buClrTx/>
              <a:buSzTx/>
              <a:buNone/>
              <a:tabLst/>
              <a:defRPr/>
            </a:pPr>
            <a:r>
              <a:rPr lang="en-GB" sz="2200" dirty="0">
                <a:solidFill>
                  <a:schemeClr val="bg1"/>
                </a:solidFill>
                <a:latin typeface="Raleway" panose="020B0503030101060003" pitchFamily="34" charset="0"/>
              </a:rPr>
              <a:t>“…</a:t>
            </a:r>
            <a:r>
              <a:rPr lang="en-GB" sz="2200" i="1" dirty="0">
                <a:solidFill>
                  <a:schemeClr val="bg1"/>
                </a:solidFill>
                <a:latin typeface="Raleway" panose="020B0503030101060003" pitchFamily="34" charset="0"/>
              </a:rPr>
              <a:t>which is unlocking opportunities for law students and alumni and identify potential collaborations which will benefit the region in the future</a:t>
            </a:r>
            <a:r>
              <a:rPr lang="en-GB" sz="2200" dirty="0">
                <a:solidFill>
                  <a:schemeClr val="bg1"/>
                </a:solidFill>
                <a:latin typeface="Raleway" panose="020B0503030101060003" pitchFamily="34" charset="0"/>
              </a:rPr>
              <a:t>.” </a:t>
            </a:r>
          </a:p>
          <a:p>
            <a:pPr marL="171450" marR="0" lvl="0" indent="-1714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lang="en-GB" sz="2800" kern="1200" baseline="0" dirty="0">
              <a:effectLst/>
              <a:latin typeface="ARU Raleway"/>
            </a:endParaRPr>
          </a:p>
          <a:p>
            <a:pPr marL="171450" marR="0" lvl="0" indent="-1714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lang="en-GB" sz="2800" kern="1200" baseline="0" dirty="0">
              <a:solidFill>
                <a:schemeClr val="tx1"/>
              </a:solidFill>
              <a:effectLst/>
              <a:latin typeface="ARU Raleway"/>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800" kern="1200" baseline="0" dirty="0">
              <a:solidFill>
                <a:schemeClr val="tx1"/>
              </a:solidFill>
              <a:effectLst/>
              <a:latin typeface="ARU Raleway"/>
            </a:endParaRPr>
          </a:p>
          <a:p>
            <a:pPr marL="0" indent="0">
              <a:buNone/>
            </a:pPr>
            <a:endParaRPr lang="en-GB" dirty="0">
              <a:latin typeface="ARU Raleway"/>
            </a:endParaRPr>
          </a:p>
        </p:txBody>
      </p:sp>
      <p:pic>
        <p:nvPicPr>
          <p:cNvPr id="4" name="Picture 3">
            <a:extLst>
              <a:ext uri="{FF2B5EF4-FFF2-40B4-BE49-F238E27FC236}">
                <a16:creationId xmlns:a16="http://schemas.microsoft.com/office/drawing/2014/main" id="{2E402144-8D67-EEB4-031A-E6C619DDB112}"/>
              </a:ext>
            </a:extLst>
          </p:cNvPr>
          <p:cNvPicPr>
            <a:picLocks noChangeAspect="1"/>
          </p:cNvPicPr>
          <p:nvPr/>
        </p:nvPicPr>
        <p:blipFill>
          <a:blip r:embed="rId2"/>
          <a:stretch>
            <a:fillRect/>
          </a:stretch>
        </p:blipFill>
        <p:spPr>
          <a:xfrm>
            <a:off x="8221133" y="356798"/>
            <a:ext cx="3731705" cy="3072202"/>
          </a:xfrm>
          <a:prstGeom prst="rect">
            <a:avLst/>
          </a:prstGeom>
        </p:spPr>
      </p:pic>
    </p:spTree>
    <p:extLst>
      <p:ext uri="{BB962C8B-B14F-4D97-AF65-F5344CB8AC3E}">
        <p14:creationId xmlns:p14="http://schemas.microsoft.com/office/powerpoint/2010/main" val="1014595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850" y="185084"/>
            <a:ext cx="11411432" cy="790920"/>
          </a:xfrm>
        </p:spPr>
        <p:txBody>
          <a:bodyPr vert="horz" lIns="91440" tIns="45720" rIns="91440" bIns="45720" rtlCol="0" anchor="b">
            <a:noAutofit/>
          </a:bodyPr>
          <a:lstStyle/>
          <a:p>
            <a:pPr marL="0" indent="0">
              <a:buNone/>
            </a:pPr>
            <a:r>
              <a:rPr lang="en-GB" sz="5400" b="1" dirty="0">
                <a:latin typeface="ARU Raisonne DemiBold" panose="020B0703040202040103" pitchFamily="34" charset="0"/>
              </a:rPr>
              <a:t>Award-winning Law Clinic</a:t>
            </a:r>
          </a:p>
        </p:txBody>
      </p:sp>
      <p:pic>
        <p:nvPicPr>
          <p:cNvPr id="5" name="Picture 4" descr="A group of people posing for a photo&#10;&#10;Description automatically generated">
            <a:extLst>
              <a:ext uri="{FF2B5EF4-FFF2-40B4-BE49-F238E27FC236}">
                <a16:creationId xmlns:a16="http://schemas.microsoft.com/office/drawing/2014/main" id="{BF064608-4B8E-196E-DBCF-578517FB9F6F}"/>
              </a:ext>
            </a:extLst>
          </p:cNvPr>
          <p:cNvPicPr>
            <a:picLocks noChangeAspect="1"/>
          </p:cNvPicPr>
          <p:nvPr/>
        </p:nvPicPr>
        <p:blipFill rotWithShape="1">
          <a:blip r:embed="rId3"/>
          <a:srcRect l="3102" t="-1" r="3198" b="10145"/>
          <a:stretch/>
        </p:blipFill>
        <p:spPr>
          <a:xfrm>
            <a:off x="6817360" y="1138357"/>
            <a:ext cx="5263504" cy="3271084"/>
          </a:xfrm>
          <a:prstGeom prst="rect">
            <a:avLst/>
          </a:prstGeom>
          <a:ln/>
        </p:spPr>
        <p:style>
          <a:lnRef idx="3">
            <a:schemeClr val="lt1"/>
          </a:lnRef>
          <a:fillRef idx="1">
            <a:schemeClr val="accent1"/>
          </a:fillRef>
          <a:effectRef idx="1">
            <a:schemeClr val="accent1"/>
          </a:effectRef>
          <a:fontRef idx="minor">
            <a:schemeClr val="lt1"/>
          </a:fontRef>
        </p:style>
      </p:pic>
      <p:sp>
        <p:nvSpPr>
          <p:cNvPr id="3" name="Content Placeholder 2"/>
          <p:cNvSpPr>
            <a:spLocks noGrp="1"/>
          </p:cNvSpPr>
          <p:nvPr>
            <p:ph type="body" sz="half" idx="2"/>
          </p:nvPr>
        </p:nvSpPr>
        <p:spPr>
          <a:xfrm>
            <a:off x="283850" y="976004"/>
            <a:ext cx="6289670" cy="5526396"/>
          </a:xfrm>
        </p:spPr>
        <p:txBody>
          <a:bodyPr vert="horz" lIns="91440" tIns="45720" rIns="91440" bIns="45720" rtlCol="0">
            <a:normAutofit/>
          </a:bodyPr>
          <a:lstStyle/>
          <a:p>
            <a:pPr marL="0" indent="0">
              <a:buNone/>
            </a:pPr>
            <a:endParaRPr lang="en-GB" sz="1500" dirty="0">
              <a:latin typeface="Raleway" panose="020B0503030101060003" pitchFamily="34" charset="0"/>
            </a:endParaRPr>
          </a:p>
          <a:p>
            <a:pPr marL="285750" indent="-285750">
              <a:spcAft>
                <a:spcPts val="600"/>
              </a:spcAft>
              <a:buFont typeface="Wingdings" panose="05000000000000000000" pitchFamily="2" charset="2"/>
              <a:buChar char="ü"/>
            </a:pPr>
            <a:r>
              <a:rPr lang="en-US" sz="2200" dirty="0">
                <a:solidFill>
                  <a:schemeClr val="bg1"/>
                </a:solidFill>
                <a:latin typeface="Raleway" panose="020B0503030101060003" pitchFamily="34" charset="0"/>
              </a:rPr>
              <a:t>One of the busiest university law clinics in England serving approximately 800 clients per year.</a:t>
            </a:r>
          </a:p>
          <a:p>
            <a:pPr marL="285750" indent="-285750">
              <a:spcAft>
                <a:spcPts val="600"/>
              </a:spcAft>
              <a:buFont typeface="Wingdings" panose="05000000000000000000" pitchFamily="2" charset="2"/>
              <a:buChar char="ü"/>
            </a:pPr>
            <a:r>
              <a:rPr lang="en-US" sz="2200" dirty="0">
                <a:solidFill>
                  <a:schemeClr val="bg1"/>
                </a:solidFill>
                <a:latin typeface="Raleway" panose="020B0503030101060003" pitchFamily="34" charset="0"/>
              </a:rPr>
              <a:t>Collaborate with around 100 lawyers from nearly 50 firms to provide pro bono legal advice to the local community.</a:t>
            </a:r>
          </a:p>
          <a:p>
            <a:pPr marL="285750" indent="-285750">
              <a:spcAft>
                <a:spcPts val="600"/>
              </a:spcAft>
              <a:buFont typeface="Wingdings" panose="05000000000000000000" pitchFamily="2" charset="2"/>
              <a:buChar char="ü"/>
            </a:pPr>
            <a:r>
              <a:rPr lang="en-US" sz="2200" dirty="0">
                <a:solidFill>
                  <a:schemeClr val="bg1"/>
                </a:solidFill>
                <a:latin typeface="Raleway" panose="020B0503030101060003" pitchFamily="34" charset="0"/>
              </a:rPr>
              <a:t>Provide virtual and in-person one-on-one advice, form assistance, and court support in areas like immigration, family, employment, and personal injury, etc. </a:t>
            </a:r>
          </a:p>
          <a:p>
            <a:pPr marL="285750" indent="-285750">
              <a:spcAft>
                <a:spcPts val="600"/>
              </a:spcAft>
              <a:buFont typeface="Wingdings" panose="05000000000000000000" pitchFamily="2" charset="2"/>
              <a:buChar char="ü"/>
            </a:pPr>
            <a:r>
              <a:rPr lang="en-GB" sz="2200" dirty="0">
                <a:solidFill>
                  <a:schemeClr val="bg1"/>
                </a:solidFill>
                <a:latin typeface="Raleway" panose="020B0503030101060003" pitchFamily="34" charset="0"/>
              </a:rPr>
              <a:t>Shortlisted as a finalist in the following category for the LexisNexis Legal Awards 2025: </a:t>
            </a:r>
            <a:r>
              <a:rPr lang="en-GB" sz="2200" b="1" dirty="0">
                <a:solidFill>
                  <a:schemeClr val="bg1"/>
                </a:solidFill>
                <a:latin typeface="Raleway" panose="020B0503030101060003" pitchFamily="34" charset="0"/>
              </a:rPr>
              <a:t>University Commercial Impact Award</a:t>
            </a:r>
          </a:p>
          <a:p>
            <a:pPr marL="0" indent="0">
              <a:buNone/>
            </a:pPr>
            <a:endParaRPr lang="en-US" sz="1500" dirty="0">
              <a:latin typeface="ARU Raleway"/>
            </a:endParaRPr>
          </a:p>
        </p:txBody>
      </p:sp>
      <p:sp>
        <p:nvSpPr>
          <p:cNvPr id="6" name="TextBox 5">
            <a:extLst>
              <a:ext uri="{FF2B5EF4-FFF2-40B4-BE49-F238E27FC236}">
                <a16:creationId xmlns:a16="http://schemas.microsoft.com/office/drawing/2014/main" id="{98516D45-2BC6-C877-72C0-4C5BB32E4B8C}"/>
              </a:ext>
            </a:extLst>
          </p:cNvPr>
          <p:cNvSpPr txBox="1"/>
          <p:nvPr/>
        </p:nvSpPr>
        <p:spPr>
          <a:xfrm>
            <a:off x="6654302" y="4452095"/>
            <a:ext cx="5426562"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schemeClr val="bg1"/>
                </a:solidFill>
                <a:effectLst/>
                <a:uLnTx/>
                <a:uFillTx/>
                <a:latin typeface="ARU Raleway"/>
                <a:ea typeface="+mn-ea"/>
                <a:cs typeface="+mn-cs"/>
              </a:rPr>
              <a:t>Sarah Calder (Law Clinic Director), Patron Judge Lindsay Davies, and our excellent Student Advisors</a:t>
            </a:r>
          </a:p>
        </p:txBody>
      </p:sp>
      <p:sp>
        <p:nvSpPr>
          <p:cNvPr id="7" name="TextBox 6">
            <a:extLst>
              <a:ext uri="{FF2B5EF4-FFF2-40B4-BE49-F238E27FC236}">
                <a16:creationId xmlns:a16="http://schemas.microsoft.com/office/drawing/2014/main" id="{F290AB6D-7539-343F-8576-20EA53BD582B}"/>
              </a:ext>
            </a:extLst>
          </p:cNvPr>
          <p:cNvSpPr txBox="1"/>
          <p:nvPr/>
        </p:nvSpPr>
        <p:spPr>
          <a:xfrm>
            <a:off x="6350000" y="5750907"/>
            <a:ext cx="5862320" cy="64633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schemeClr val="bg1"/>
                </a:solidFill>
                <a:effectLst/>
                <a:uLnTx/>
                <a:uFillTx/>
                <a:latin typeface="ARU Raleway"/>
                <a:ea typeface="+mn-ea"/>
                <a:cs typeface="+mn-cs"/>
              </a:rPr>
              <a:t>Volunteer, network, learn lawyering skills and help those in need!</a:t>
            </a:r>
          </a:p>
        </p:txBody>
      </p:sp>
    </p:spTree>
    <p:extLst>
      <p:ext uri="{BB962C8B-B14F-4D97-AF65-F5344CB8AC3E}">
        <p14:creationId xmlns:p14="http://schemas.microsoft.com/office/powerpoint/2010/main" val="2384482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CA34E-01D4-E9F3-EC49-C2495AC010A9}"/>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kumimoji="0" lang="en-US" b="1" i="0" u="none" strike="noStrike" kern="1200" cap="none" spc="0" normalizeH="0" baseline="0" noProof="0" dirty="0">
                <a:ln>
                  <a:noFill/>
                </a:ln>
                <a:effectLst/>
                <a:uLnTx/>
                <a:uFillTx/>
                <a:latin typeface="ARU Raisonne DemiBold" panose="020B0503040202040103" pitchFamily="34" charset="0"/>
                <a:ea typeface="+mj-ea"/>
                <a:cs typeface="+mj-cs"/>
              </a:rPr>
              <a:t>How we’ll support you</a:t>
            </a:r>
            <a:endParaRPr lang="en-US" b="1" i="0" kern="1200" dirty="0">
              <a:latin typeface="ARU Raisonne DemiBold" panose="020B0503040202040103" pitchFamily="34" charset="0"/>
              <a:ea typeface="+mj-ea"/>
              <a:cs typeface="+mj-cs"/>
            </a:endParaRPr>
          </a:p>
        </p:txBody>
      </p:sp>
      <p:sp>
        <p:nvSpPr>
          <p:cNvPr id="4" name="TextBox 3">
            <a:extLst>
              <a:ext uri="{FF2B5EF4-FFF2-40B4-BE49-F238E27FC236}">
                <a16:creationId xmlns:a16="http://schemas.microsoft.com/office/drawing/2014/main" id="{F93E845A-743E-B57D-1C6E-E3292693D09F}"/>
              </a:ext>
            </a:extLst>
          </p:cNvPr>
          <p:cNvSpPr txBox="1"/>
          <p:nvPr/>
        </p:nvSpPr>
        <p:spPr>
          <a:xfrm>
            <a:off x="838200" y="1825625"/>
            <a:ext cx="5181600" cy="4351338"/>
          </a:xfrm>
          <a:prstGeom prst="rect">
            <a:avLst/>
          </a:prstGeom>
        </p:spPr>
        <p:txBody>
          <a:bodyPr vert="horz" lIns="91440" tIns="45720" rIns="91440" bIns="45720" rtlCol="0">
            <a:normAutofit/>
          </a:bodyPr>
          <a:lstStyle/>
          <a:p>
            <a:pPr marL="228600" indent="-228600" defTabSz="914400">
              <a:lnSpc>
                <a:spcPct val="90000"/>
              </a:lnSpc>
              <a:spcBef>
                <a:spcPts val="1000"/>
              </a:spcBef>
              <a:buFont typeface="Arial" panose="020B0604020202020204" pitchFamily="34" charset="0"/>
              <a:buChar char="•"/>
            </a:pPr>
            <a:endParaRPr lang="en-US" sz="2800" dirty="0">
              <a:solidFill>
                <a:schemeClr val="bg1"/>
              </a:solidFill>
              <a:latin typeface="Raleway" panose="020B0503030101060003" pitchFamily="34" charset="77"/>
            </a:endParaRPr>
          </a:p>
          <a:p>
            <a:pPr marL="228600" marR="0" lvl="0" indent="-228600" defTabSz="914400" fontAlgn="auto">
              <a:lnSpc>
                <a:spcPct val="90000"/>
              </a:lnSpc>
              <a:spcBef>
                <a:spcPts val="1000"/>
              </a:spcBef>
              <a:spcAft>
                <a:spcPts val="0"/>
              </a:spcAft>
              <a:buClrTx/>
              <a:buSzTx/>
              <a:buFont typeface="Arial" panose="020B0604020202020204" pitchFamily="34" charset="0"/>
              <a:buChar char="•"/>
              <a:tabLst/>
              <a:defRPr/>
            </a:pPr>
            <a:r>
              <a:rPr kumimoji="0" lang="en-US" sz="2800" u="none" strike="noStrike" cap="none" spc="0" normalizeH="0" baseline="0" noProof="0" dirty="0">
                <a:ln>
                  <a:noFill/>
                </a:ln>
                <a:solidFill>
                  <a:schemeClr val="bg1"/>
                </a:solidFill>
                <a:effectLst/>
                <a:uLnTx/>
                <a:uFillTx/>
                <a:latin typeface="Raleway" panose="020B0503030101060003" pitchFamily="34" charset="77"/>
              </a:rPr>
              <a:t>Faculty and School administrative support</a:t>
            </a:r>
          </a:p>
          <a:p>
            <a:pPr marL="228600" marR="0" lvl="0" indent="-228600" defTabSz="914400" fontAlgn="auto">
              <a:lnSpc>
                <a:spcPct val="90000"/>
              </a:lnSpc>
              <a:spcBef>
                <a:spcPts val="1000"/>
              </a:spcBef>
              <a:spcAft>
                <a:spcPts val="0"/>
              </a:spcAft>
              <a:buClrTx/>
              <a:buSzTx/>
              <a:buFont typeface="Arial" panose="020B0604020202020204" pitchFamily="34" charset="0"/>
              <a:buChar char="•"/>
              <a:tabLst/>
              <a:defRPr/>
            </a:pPr>
            <a:r>
              <a:rPr lang="en-US" sz="2800" dirty="0">
                <a:solidFill>
                  <a:schemeClr val="bg1"/>
                </a:solidFill>
                <a:latin typeface="Raleway" panose="020B0503030101060003" pitchFamily="34" charset="77"/>
              </a:rPr>
              <a:t>PDT tutor</a:t>
            </a:r>
          </a:p>
          <a:p>
            <a:pPr marL="228600" marR="0" lvl="0" indent="-228600" defTabSz="914400" fontAlgn="auto">
              <a:lnSpc>
                <a:spcPct val="90000"/>
              </a:lnSpc>
              <a:spcBef>
                <a:spcPts val="1000"/>
              </a:spcBef>
              <a:spcAft>
                <a:spcPts val="0"/>
              </a:spcAft>
              <a:buClrTx/>
              <a:buSzTx/>
              <a:buFont typeface="Arial" panose="020B0604020202020204" pitchFamily="34" charset="0"/>
              <a:buChar char="•"/>
              <a:tabLst/>
              <a:defRPr/>
            </a:pPr>
            <a:r>
              <a:rPr lang="en-US" sz="2800" dirty="0">
                <a:solidFill>
                  <a:schemeClr val="bg1"/>
                </a:solidFill>
                <a:latin typeface="Raleway" panose="020B0503030101060003" pitchFamily="34" charset="77"/>
              </a:rPr>
              <a:t>Student representatives</a:t>
            </a:r>
          </a:p>
          <a:p>
            <a:pPr marL="228600" marR="0" lvl="0" indent="-228600" defTabSz="914400" fontAlgn="auto">
              <a:lnSpc>
                <a:spcPct val="90000"/>
              </a:lnSpc>
              <a:spcBef>
                <a:spcPts val="1000"/>
              </a:spcBef>
              <a:spcAft>
                <a:spcPts val="0"/>
              </a:spcAft>
              <a:buClrTx/>
              <a:buSzTx/>
              <a:buFont typeface="Arial" panose="020B0604020202020204" pitchFamily="34" charset="0"/>
              <a:buChar char="•"/>
              <a:tabLst/>
              <a:defRPr/>
            </a:pPr>
            <a:r>
              <a:rPr lang="en-US" sz="2800" dirty="0">
                <a:solidFill>
                  <a:schemeClr val="bg1"/>
                </a:solidFill>
                <a:latin typeface="Raleway" panose="020B0503030101060003" pitchFamily="34" charset="77"/>
              </a:rPr>
              <a:t>Course director</a:t>
            </a:r>
          </a:p>
          <a:p>
            <a:pPr marL="228600" marR="0" lvl="0" indent="-228600" defTabSz="914400" fontAlgn="auto">
              <a:lnSpc>
                <a:spcPct val="90000"/>
              </a:lnSpc>
              <a:spcBef>
                <a:spcPts val="1000"/>
              </a:spcBef>
              <a:spcAft>
                <a:spcPts val="0"/>
              </a:spcAft>
              <a:buClrTx/>
              <a:buSzTx/>
              <a:buFont typeface="Arial" panose="020B0604020202020204" pitchFamily="34" charset="0"/>
              <a:buChar char="•"/>
              <a:tabLst/>
              <a:defRPr/>
            </a:pPr>
            <a:r>
              <a:rPr lang="en-US" sz="2800" dirty="0">
                <a:solidFill>
                  <a:schemeClr val="bg1"/>
                </a:solidFill>
                <a:latin typeface="Raleway" panose="020B0503030101060003" pitchFamily="34" charset="77"/>
              </a:rPr>
              <a:t>Module leaders and tutors</a:t>
            </a:r>
          </a:p>
        </p:txBody>
      </p:sp>
      <p:pic>
        <p:nvPicPr>
          <p:cNvPr id="5" name="Picture 4" descr="A group of people with their hands up&#10;&#10;Description automatically generated">
            <a:extLst>
              <a:ext uri="{FF2B5EF4-FFF2-40B4-BE49-F238E27FC236}">
                <a16:creationId xmlns:a16="http://schemas.microsoft.com/office/drawing/2014/main" id="{00CB4923-CDF5-14AC-289F-A0D38EB5D9B1}"/>
              </a:ext>
            </a:extLst>
          </p:cNvPr>
          <p:cNvPicPr>
            <a:picLocks noChangeAspect="1"/>
          </p:cNvPicPr>
          <p:nvPr/>
        </p:nvPicPr>
        <p:blipFill>
          <a:blip r:embed="rId2"/>
          <a:stretch>
            <a:fillRect/>
          </a:stretch>
        </p:blipFill>
        <p:spPr>
          <a:xfrm>
            <a:off x="6180604" y="1825625"/>
            <a:ext cx="5164792" cy="4351338"/>
          </a:xfrm>
          <a:prstGeom prst="rect">
            <a:avLst/>
          </a:prstGeom>
          <a:noFill/>
        </p:spPr>
      </p:pic>
    </p:spTree>
    <p:extLst>
      <p:ext uri="{BB962C8B-B14F-4D97-AF65-F5344CB8AC3E}">
        <p14:creationId xmlns:p14="http://schemas.microsoft.com/office/powerpoint/2010/main" val="1909463868"/>
      </p:ext>
    </p:extLst>
  </p:cSld>
  <p:clrMapOvr>
    <a:masterClrMapping/>
  </p:clrMapOvr>
</p:sld>
</file>

<file path=ppt/theme/theme1.xml><?xml version="1.0" encoding="utf-8"?>
<a:theme xmlns:a="http://schemas.openxmlformats.org/drawingml/2006/main" name="KJ ARU">
  <a:themeElements>
    <a:clrScheme name="Custom 4">
      <a:dk1>
        <a:srgbClr val="000000"/>
      </a:dk1>
      <a:lt1>
        <a:srgbClr val="000000"/>
      </a:lt1>
      <a:dk2>
        <a:srgbClr val="000000"/>
      </a:dk2>
      <a:lt2>
        <a:srgbClr val="000000"/>
      </a:lt2>
      <a:accent1>
        <a:srgbClr val="FFFFFF"/>
      </a:accent1>
      <a:accent2>
        <a:srgbClr val="FFFFFF"/>
      </a:accent2>
      <a:accent3>
        <a:srgbClr val="5C068C"/>
      </a:accent3>
      <a:accent4>
        <a:srgbClr val="061D48"/>
      </a:accent4>
      <a:accent5>
        <a:srgbClr val="008578"/>
      </a:accent5>
      <a:accent6>
        <a:srgbClr val="000000"/>
      </a:accent6>
      <a:hlink>
        <a:srgbClr val="3777EE"/>
      </a:hlink>
      <a:folHlink>
        <a:srgbClr val="3777EE"/>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J ARU" id="{72479F21-738C-441B-B14A-4BDE31FE306B}" vid="{8FC3E0F6-567E-4E64-B82C-B85B41A9A4C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20EA235F1ED584A9BBDFF44C5FF9563" ma:contentTypeVersion="15" ma:contentTypeDescription="Create a new document." ma:contentTypeScope="" ma:versionID="d09cf7af15c1d9bbff0027ba5b75f9f6">
  <xsd:schema xmlns:xsd="http://www.w3.org/2001/XMLSchema" xmlns:xs="http://www.w3.org/2001/XMLSchema" xmlns:p="http://schemas.microsoft.com/office/2006/metadata/properties" xmlns:ns2="de34f42a-ba00-4f84-b882-9879c88c96cb" xmlns:ns3="55ffe7b5-b0c8-4001-9952-041385a6f987" targetNamespace="http://schemas.microsoft.com/office/2006/metadata/properties" ma:root="true" ma:fieldsID="cdcd88a262b45f9cf265c47ace38a0f9" ns2:_="" ns3:_="">
    <xsd:import namespace="de34f42a-ba00-4f84-b882-9879c88c96cb"/>
    <xsd:import namespace="55ffe7b5-b0c8-4001-9952-041385a6f98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34f42a-ba00-4f84-b882-9879c88c96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f71bbcc-0e19-47a0-832f-6df17fefd216"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5ffe7b5-b0c8-4001-9952-041385a6f98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1cfa8050-2b2e-4427-a28f-9511a3110797}" ma:internalName="TaxCatchAll" ma:showField="CatchAllData" ma:web="55ffe7b5-b0c8-4001-9952-041385a6f987">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5ffe7b5-b0c8-4001-9952-041385a6f987" xsi:nil="true"/>
    <lcf76f155ced4ddcb4097134ff3c332f xmlns="de34f42a-ba00-4f84-b882-9879c88c96c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1CBDEE9-9C9D-4F89-9725-4580530383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34f42a-ba00-4f84-b882-9879c88c96cb"/>
    <ds:schemaRef ds:uri="55ffe7b5-b0c8-4001-9952-041385a6f9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0B25BFD-990A-4EF1-826E-3CBF390E4CFD}">
  <ds:schemaRefs>
    <ds:schemaRef ds:uri="http://schemas.microsoft.com/sharepoint/v3/contenttype/forms"/>
  </ds:schemaRefs>
</ds:datastoreItem>
</file>

<file path=customXml/itemProps3.xml><?xml version="1.0" encoding="utf-8"?>
<ds:datastoreItem xmlns:ds="http://schemas.openxmlformats.org/officeDocument/2006/customXml" ds:itemID="{E42F060E-297B-4227-8B38-455DFDC33D7B}">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55ffe7b5-b0c8-4001-9952-041385a6f987"/>
    <ds:schemaRef ds:uri="de34f42a-ba00-4f84-b882-9879c88c96cb"/>
    <ds:schemaRef ds:uri="http://www.w3.org/XML/1998/namespace"/>
    <ds:schemaRef ds:uri="http://purl.org/dc/dcmitype/"/>
  </ds:schemaRefs>
</ds:datastoreItem>
</file>

<file path=docMetadata/LabelInfo.xml><?xml version="1.0" encoding="utf-8"?>
<clbl:labelList xmlns:clbl="http://schemas.microsoft.com/office/2020/mipLabelMetadata">
  <clbl:label id="{5f35c3da-39ae-4632-9ac1-afc2f25d2852}" enabled="0" method="" siteId="{5f35c3da-39ae-4632-9ac1-afc2f25d2852}" removed="1"/>
</clbl:labelList>
</file>

<file path=docProps/app.xml><?xml version="1.0" encoding="utf-8"?>
<Properties xmlns="http://schemas.openxmlformats.org/officeDocument/2006/extended-properties" xmlns:vt="http://schemas.openxmlformats.org/officeDocument/2006/docPropsVTypes">
  <Template>KJ ARU</Template>
  <TotalTime>18312</TotalTime>
  <Words>1055</Words>
  <Application>Microsoft Office PowerPoint</Application>
  <PresentationFormat>Widescreen</PresentationFormat>
  <Paragraphs>105</Paragraphs>
  <Slides>9</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Arial</vt:lpstr>
      <vt:lpstr>ARU Raisonne DemiBold</vt:lpstr>
      <vt:lpstr>ARU Raleway</vt:lpstr>
      <vt:lpstr>ARURaleway-Regular</vt:lpstr>
      <vt:lpstr>Calibri</vt:lpstr>
      <vt:lpstr>Raleway</vt:lpstr>
      <vt:lpstr>TwitterChirp</vt:lpstr>
      <vt:lpstr>Wingdings</vt:lpstr>
      <vt:lpstr>KJ ARU</vt:lpstr>
      <vt:lpstr>LAW AT ARU</vt:lpstr>
      <vt:lpstr>Active Collaborative Learning</vt:lpstr>
      <vt:lpstr>Law degree/LLB</vt:lpstr>
      <vt:lpstr>PowerPoint Presentation</vt:lpstr>
      <vt:lpstr>Do you aspire to become a Solicitor?</vt:lpstr>
      <vt:lpstr>LLM International Business and Commercial Law</vt:lpstr>
      <vt:lpstr>Our Law Community </vt:lpstr>
      <vt:lpstr>Award-winning Law Clinic</vt:lpstr>
      <vt:lpstr>How we’ll support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Kathryn Jones</dc:creator>
  <cp:lastModifiedBy>Phyllis O'Grady</cp:lastModifiedBy>
  <cp:revision>11</cp:revision>
  <dcterms:created xsi:type="dcterms:W3CDTF">2020-01-18T00:11:30Z</dcterms:created>
  <dcterms:modified xsi:type="dcterms:W3CDTF">2025-04-16T08:05:00Z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0x010100E20EA235F1ED584A9BBDFF44C5FF9563</vt:lpwstr>
  </property>
  <property fmtid="{D5CDD505-2E9C-101B-9397-08002B2CF9AE}" pid="3" name="MediaServiceImageTags">
    <vt:lpwstr/>
  </property>
</Properties>
</file>