
<file path=[Content_Types].xml><?xml version="1.0" encoding="utf-8"?>
<Types xmlns="http://schemas.openxmlformats.org/package/2006/content-types">
  <Default Extension="fntdata" ContentType="application/x-fontdata"/>
  <Default Extension="jfif" ContentType="image/jpeg"/>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24"/>
  </p:notesMasterIdLst>
  <p:sldIdLst>
    <p:sldId id="288" r:id="rId5"/>
    <p:sldId id="260" r:id="rId6"/>
    <p:sldId id="293" r:id="rId7"/>
    <p:sldId id="261" r:id="rId8"/>
    <p:sldId id="262" r:id="rId9"/>
    <p:sldId id="263" r:id="rId10"/>
    <p:sldId id="266" r:id="rId11"/>
    <p:sldId id="291" r:id="rId12"/>
    <p:sldId id="273" r:id="rId13"/>
    <p:sldId id="287" r:id="rId14"/>
    <p:sldId id="301" r:id="rId15"/>
    <p:sldId id="264" r:id="rId16"/>
    <p:sldId id="305" r:id="rId17"/>
    <p:sldId id="307" r:id="rId18"/>
    <p:sldId id="277" r:id="rId19"/>
    <p:sldId id="2371" r:id="rId20"/>
    <p:sldId id="425" r:id="rId21"/>
    <p:sldId id="292" r:id="rId22"/>
    <p:sldId id="2372" r:id="rId23"/>
  </p:sldIdLst>
  <p:sldSz cx="18288000" cy="10287000"/>
  <p:notesSz cx="6858000" cy="9144000"/>
  <p:embeddedFontLst>
    <p:embeddedFont>
      <p:font typeface="Century Gothic" panose="020B0502020202020204" pitchFamily="34" charset="0"/>
      <p:regular r:id="rId25"/>
      <p:bold r:id="rId26"/>
      <p:italic r:id="rId27"/>
      <p:boldItalic r:id="rId28"/>
    </p:embeddedFont>
    <p:embeddedFont>
      <p:font typeface="Glacial Indifference" panose="020B0604020202020204" charset="0"/>
      <p:regular r:id="rId29"/>
    </p:embeddedFont>
    <p:embeddedFont>
      <p:font typeface="Lato" panose="020F0502020204030203" pitchFamily="34" charset="0"/>
      <p:regular r:id="rId30"/>
      <p:bold r:id="rId31"/>
      <p:italic r:id="rId32"/>
      <p:boldItalic r:id="rId33"/>
    </p:embeddedFont>
    <p:embeddedFont>
      <p:font typeface="Lato 1" panose="020B0604020202020204" charset="0"/>
      <p:regular r:id="rId34"/>
    </p:embeddedFont>
    <p:embeddedFont>
      <p:font typeface="Lato 1 Bold" panose="020B0604020202020204" charset="0"/>
      <p:regular r:id="rId35"/>
    </p:embeddedFont>
    <p:embeddedFont>
      <p:font typeface="Lato 2" panose="020B0604020202020204" charset="0"/>
      <p:regular r:id="rId36"/>
    </p:embeddedFont>
    <p:embeddedFont>
      <p:font typeface="Lato Bold" panose="020B0604020202020204" charset="0"/>
      <p:regular r:id="rId37"/>
      <p:bold r:id="rId38"/>
    </p:embeddedFont>
    <p:embeddedFont>
      <p:font typeface="Poppins Bold" panose="020B0604020202020204" charset="0"/>
      <p:regular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46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B5880F-EF22-42D8-8A73-578A80C439E5}" v="21" dt="2025-10-07T15:40:35.8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188" autoAdjust="0"/>
  </p:normalViewPr>
  <p:slideViewPr>
    <p:cSldViewPr snapToGrid="0">
      <p:cViewPr varScale="1">
        <p:scale>
          <a:sx n="35" d="100"/>
          <a:sy n="35" d="100"/>
        </p:scale>
        <p:origin x="1180" y="5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2.fntdata"/><Relationship Id="rId39" Type="http://schemas.openxmlformats.org/officeDocument/2006/relationships/font" Target="fonts/font15.fntdata"/><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font" Target="fonts/font10.fntdata"/><Relationship Id="rId42"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5.fntdata"/><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7.fntdata"/><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FAA734-D350-4DBF-A390-D89F09A411CC}" type="datetimeFigureOut">
              <a:rPr lang="en-GB" smtClean="0"/>
              <a:t>09/10/2025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ACAB69-33FA-4714-99EF-9710745C9CAD}" type="slidenum">
              <a:rPr lang="en-GB" smtClean="0"/>
              <a:t>‹#›</a:t>
            </a:fld>
            <a:endParaRPr lang="en-GB"/>
          </a:p>
        </p:txBody>
      </p:sp>
    </p:spTree>
    <p:extLst>
      <p:ext uri="{BB962C8B-B14F-4D97-AF65-F5344CB8AC3E}">
        <p14:creationId xmlns:p14="http://schemas.microsoft.com/office/powerpoint/2010/main" val="10813134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1ACAB69-33FA-4714-99EF-9710745C9CAD}" type="slidenum">
              <a:rPr lang="en-GB" smtClean="0"/>
              <a:t>1</a:t>
            </a:fld>
            <a:endParaRPr lang="en-GB"/>
          </a:p>
        </p:txBody>
      </p:sp>
    </p:spTree>
    <p:extLst>
      <p:ext uri="{BB962C8B-B14F-4D97-AF65-F5344CB8AC3E}">
        <p14:creationId xmlns:p14="http://schemas.microsoft.com/office/powerpoint/2010/main" val="25297775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1ACAB69-33FA-4714-99EF-9710745C9CAD}" type="slidenum">
              <a:rPr lang="en-GB" smtClean="0"/>
              <a:t>10</a:t>
            </a:fld>
            <a:endParaRPr lang="en-GB"/>
          </a:p>
        </p:txBody>
      </p:sp>
    </p:spTree>
    <p:extLst>
      <p:ext uri="{BB962C8B-B14F-4D97-AF65-F5344CB8AC3E}">
        <p14:creationId xmlns:p14="http://schemas.microsoft.com/office/powerpoint/2010/main" val="18046636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AE92F3D-DA50-4D23-97C0-CFB7B94E681B}" type="slidenum">
              <a:rPr lang="en-GB" smtClean="0"/>
              <a:t>11</a:t>
            </a:fld>
            <a:endParaRPr lang="en-GB"/>
          </a:p>
        </p:txBody>
      </p:sp>
    </p:spTree>
    <p:extLst>
      <p:ext uri="{BB962C8B-B14F-4D97-AF65-F5344CB8AC3E}">
        <p14:creationId xmlns:p14="http://schemas.microsoft.com/office/powerpoint/2010/main" val="17618655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913" indent="-171913" defTabSz="916869">
              <a:buFont typeface="Arial" panose="020B0604020202020204" pitchFamily="34" charset="0"/>
              <a:buChar char="•"/>
              <a:defRPr/>
            </a:pPr>
            <a:endParaRPr lang="en-GB" dirty="0"/>
          </a:p>
        </p:txBody>
      </p:sp>
      <p:sp>
        <p:nvSpPr>
          <p:cNvPr id="4" name="Slide Number Placeholder 3"/>
          <p:cNvSpPr>
            <a:spLocks noGrp="1"/>
          </p:cNvSpPr>
          <p:nvPr>
            <p:ph type="sldNum" sz="quarter" idx="5"/>
          </p:nvPr>
        </p:nvSpPr>
        <p:spPr/>
        <p:txBody>
          <a:bodyPr/>
          <a:lstStyle/>
          <a:p>
            <a:fld id="{162C4BF5-BDA4-4ADA-842D-21C83E45FBC7}" type="slidenum">
              <a:rPr lang="en-GB" smtClean="0"/>
              <a:t>12</a:t>
            </a:fld>
            <a:endParaRPr lang="en-GB"/>
          </a:p>
        </p:txBody>
      </p:sp>
    </p:spTree>
    <p:extLst>
      <p:ext uri="{BB962C8B-B14F-4D97-AF65-F5344CB8AC3E}">
        <p14:creationId xmlns:p14="http://schemas.microsoft.com/office/powerpoint/2010/main" val="2899112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FDD3D9-6411-4E0E-98A3-D9D9ADC001FD}"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841782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b="1" u="sng" dirty="0"/>
          </a:p>
        </p:txBody>
      </p:sp>
      <p:sp>
        <p:nvSpPr>
          <p:cNvPr id="4" name="Slide Number Placeholder 3"/>
          <p:cNvSpPr>
            <a:spLocks noGrp="1"/>
          </p:cNvSpPr>
          <p:nvPr>
            <p:ph type="sldNum" sz="quarter" idx="5"/>
          </p:nvPr>
        </p:nvSpPr>
        <p:spPr/>
        <p:txBody>
          <a:bodyPr/>
          <a:lstStyle/>
          <a:p>
            <a:fld id="{9AE92F3D-DA50-4D23-97C0-CFB7B94E681B}" type="slidenum">
              <a:rPr lang="en-GB" smtClean="0"/>
              <a:t>14</a:t>
            </a:fld>
            <a:endParaRPr lang="en-GB"/>
          </a:p>
        </p:txBody>
      </p:sp>
    </p:spTree>
    <p:extLst>
      <p:ext uri="{BB962C8B-B14F-4D97-AF65-F5344CB8AC3E}">
        <p14:creationId xmlns:p14="http://schemas.microsoft.com/office/powerpoint/2010/main" val="20298229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1ACAB69-33FA-4714-99EF-9710745C9CAD}" type="slidenum">
              <a:rPr lang="en-GB" smtClean="0"/>
              <a:t>15</a:t>
            </a:fld>
            <a:endParaRPr lang="en-GB"/>
          </a:p>
        </p:txBody>
      </p:sp>
    </p:spTree>
    <p:extLst>
      <p:ext uri="{BB962C8B-B14F-4D97-AF65-F5344CB8AC3E}">
        <p14:creationId xmlns:p14="http://schemas.microsoft.com/office/powerpoint/2010/main" val="41345451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1ACAB69-33FA-4714-99EF-9710745C9CAD}" type="slidenum">
              <a:rPr lang="en-GB" smtClean="0"/>
              <a:t>16</a:t>
            </a:fld>
            <a:endParaRPr lang="en-GB"/>
          </a:p>
        </p:txBody>
      </p:sp>
    </p:spTree>
    <p:extLst>
      <p:ext uri="{BB962C8B-B14F-4D97-AF65-F5344CB8AC3E}">
        <p14:creationId xmlns:p14="http://schemas.microsoft.com/office/powerpoint/2010/main" val="18046636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99A325-7A6A-1F8E-7BF0-8FADE4FA01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BACC1F-4192-BAC5-77B6-FAB4B3E1D4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7033C4-4D02-2992-5524-A530FEC23D0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449EDED-5C0B-CBC0-197F-1FEE78981C9F}"/>
              </a:ext>
            </a:extLst>
          </p:cNvPr>
          <p:cNvSpPr>
            <a:spLocks noGrp="1"/>
          </p:cNvSpPr>
          <p:nvPr>
            <p:ph type="sldNum" sz="quarter" idx="5"/>
          </p:nvPr>
        </p:nvSpPr>
        <p:spPr/>
        <p:txBody>
          <a:bodyPr/>
          <a:lstStyle/>
          <a:p>
            <a:fld id="{21ACAB69-33FA-4714-99EF-9710745C9CAD}" type="slidenum">
              <a:rPr lang="en-GB" smtClean="0"/>
              <a:t>17</a:t>
            </a:fld>
            <a:endParaRPr lang="en-GB"/>
          </a:p>
        </p:txBody>
      </p:sp>
    </p:spTree>
    <p:extLst>
      <p:ext uri="{BB962C8B-B14F-4D97-AF65-F5344CB8AC3E}">
        <p14:creationId xmlns:p14="http://schemas.microsoft.com/office/powerpoint/2010/main" val="13661193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dirty="0"/>
          </a:p>
        </p:txBody>
      </p:sp>
      <p:sp>
        <p:nvSpPr>
          <p:cNvPr id="4" name="Slide Number Placeholder 3"/>
          <p:cNvSpPr>
            <a:spLocks noGrp="1"/>
          </p:cNvSpPr>
          <p:nvPr>
            <p:ph type="sldNum" sz="quarter" idx="5"/>
          </p:nvPr>
        </p:nvSpPr>
        <p:spPr/>
        <p:txBody>
          <a:bodyPr/>
          <a:lstStyle/>
          <a:p>
            <a:fld id="{DA4D5D73-5B25-467C-8025-3D3C8016FD02}" type="slidenum">
              <a:rPr lang="en-GB" smtClean="0"/>
              <a:t>18</a:t>
            </a:fld>
            <a:endParaRPr lang="en-GB"/>
          </a:p>
        </p:txBody>
      </p:sp>
    </p:spTree>
    <p:extLst>
      <p:ext uri="{BB962C8B-B14F-4D97-AF65-F5344CB8AC3E}">
        <p14:creationId xmlns:p14="http://schemas.microsoft.com/office/powerpoint/2010/main" val="16890790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14B410-8603-79E4-52AC-8C5B54E40C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185F58-6842-0763-4009-F92CDB3AC1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C2A022-3925-8A02-AEEB-ED4258D5FB1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2479BB2-C12A-23FD-77BC-0F6AB05959A4}"/>
              </a:ext>
            </a:extLst>
          </p:cNvPr>
          <p:cNvSpPr>
            <a:spLocks noGrp="1"/>
          </p:cNvSpPr>
          <p:nvPr>
            <p:ph type="sldNum" sz="quarter" idx="5"/>
          </p:nvPr>
        </p:nvSpPr>
        <p:spPr/>
        <p:txBody>
          <a:bodyPr/>
          <a:lstStyle/>
          <a:p>
            <a:fld id="{21ACAB69-33FA-4714-99EF-9710745C9CAD}" type="slidenum">
              <a:rPr lang="en-GB" smtClean="0"/>
              <a:t>19</a:t>
            </a:fld>
            <a:endParaRPr lang="en-GB"/>
          </a:p>
        </p:txBody>
      </p:sp>
    </p:spTree>
    <p:extLst>
      <p:ext uri="{BB962C8B-B14F-4D97-AF65-F5344CB8AC3E}">
        <p14:creationId xmlns:p14="http://schemas.microsoft.com/office/powerpoint/2010/main" val="10047164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1ACAB69-33FA-4714-99EF-9710745C9CAD}" type="slidenum">
              <a:rPr lang="en-GB" smtClean="0"/>
              <a:t>2</a:t>
            </a:fld>
            <a:endParaRPr lang="en-GB"/>
          </a:p>
        </p:txBody>
      </p:sp>
    </p:spTree>
    <p:extLst>
      <p:ext uri="{BB962C8B-B14F-4D97-AF65-F5344CB8AC3E}">
        <p14:creationId xmlns:p14="http://schemas.microsoft.com/office/powerpoint/2010/main" val="36925871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sz="1200" b="0" i="1" dirty="0"/>
          </a:p>
        </p:txBody>
      </p:sp>
      <p:sp>
        <p:nvSpPr>
          <p:cNvPr id="4" name="Slide Number Placeholder 3"/>
          <p:cNvSpPr>
            <a:spLocks noGrp="1"/>
          </p:cNvSpPr>
          <p:nvPr>
            <p:ph type="sldNum" sz="quarter" idx="5"/>
          </p:nvPr>
        </p:nvSpPr>
        <p:spPr/>
        <p:txBody>
          <a:bodyPr/>
          <a:lstStyle/>
          <a:p>
            <a:fld id="{21ACAB69-33FA-4714-99EF-9710745C9CAD}" type="slidenum">
              <a:rPr lang="en-GB" smtClean="0"/>
              <a:t>3</a:t>
            </a:fld>
            <a:endParaRPr lang="en-GB"/>
          </a:p>
        </p:txBody>
      </p:sp>
    </p:spTree>
    <p:extLst>
      <p:ext uri="{BB962C8B-B14F-4D97-AF65-F5344CB8AC3E}">
        <p14:creationId xmlns:p14="http://schemas.microsoft.com/office/powerpoint/2010/main" val="2813318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1ACAB69-33FA-4714-99EF-9710745C9CAD}" type="slidenum">
              <a:rPr lang="en-GB" smtClean="0"/>
              <a:t>4</a:t>
            </a:fld>
            <a:endParaRPr lang="en-GB"/>
          </a:p>
        </p:txBody>
      </p:sp>
    </p:spTree>
    <p:extLst>
      <p:ext uri="{BB962C8B-B14F-4D97-AF65-F5344CB8AC3E}">
        <p14:creationId xmlns:p14="http://schemas.microsoft.com/office/powerpoint/2010/main" val="29608986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GB" sz="14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1ACAB69-33FA-4714-99EF-9710745C9CAD}" type="slidenum">
              <a:rPr lang="en-GB" smtClean="0"/>
              <a:t>5</a:t>
            </a:fld>
            <a:endParaRPr lang="en-GB"/>
          </a:p>
        </p:txBody>
      </p:sp>
    </p:spTree>
    <p:extLst>
      <p:ext uri="{BB962C8B-B14F-4D97-AF65-F5344CB8AC3E}">
        <p14:creationId xmlns:p14="http://schemas.microsoft.com/office/powerpoint/2010/main" val="20704957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b="1" i="1" u="sng" dirty="0"/>
          </a:p>
        </p:txBody>
      </p:sp>
      <p:sp>
        <p:nvSpPr>
          <p:cNvPr id="4" name="Slide Number Placeholder 3"/>
          <p:cNvSpPr>
            <a:spLocks noGrp="1"/>
          </p:cNvSpPr>
          <p:nvPr>
            <p:ph type="sldNum" sz="quarter" idx="5"/>
          </p:nvPr>
        </p:nvSpPr>
        <p:spPr/>
        <p:txBody>
          <a:bodyPr/>
          <a:lstStyle/>
          <a:p>
            <a:fld id="{21ACAB69-33FA-4714-99EF-9710745C9CAD}" type="slidenum">
              <a:rPr lang="en-GB" smtClean="0"/>
              <a:t>6</a:t>
            </a:fld>
            <a:endParaRPr lang="en-GB"/>
          </a:p>
        </p:txBody>
      </p:sp>
    </p:spTree>
    <p:extLst>
      <p:ext uri="{BB962C8B-B14F-4D97-AF65-F5344CB8AC3E}">
        <p14:creationId xmlns:p14="http://schemas.microsoft.com/office/powerpoint/2010/main" val="40342821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i="0" u="sng" dirty="0"/>
              <a:t>Presenter note</a:t>
            </a:r>
            <a:r>
              <a:rPr lang="en-GB" sz="1200" b="1" dirty="0"/>
              <a:t>: </a:t>
            </a:r>
            <a:r>
              <a:rPr lang="en-GB" sz="1200" b="0" i="1" dirty="0"/>
              <a:t>Is this slide appropriate for your audience today? Please hide this slide if you do not intend to cover this content.</a:t>
            </a:r>
          </a:p>
          <a:p>
            <a:pPr marL="0" indent="0">
              <a:buFont typeface="Arial" panose="020B0604020202020204" pitchFamily="34" charset="0"/>
              <a:buNone/>
            </a:pP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kern="1200" dirty="0">
                <a:solidFill>
                  <a:schemeClr val="tx1"/>
                </a:solidFill>
                <a:effectLst/>
                <a:latin typeface="+mn-lt"/>
                <a:ea typeface="+mn-ea"/>
                <a:cs typeface="+mn-cs"/>
              </a:rPr>
              <a:t>Higher and degree apprenticeships are </a:t>
            </a:r>
            <a:r>
              <a:rPr lang="en-GB" sz="1200" kern="1200" baseline="0" dirty="0">
                <a:solidFill>
                  <a:schemeClr val="tx1"/>
                </a:solidFill>
                <a:effectLst/>
                <a:latin typeface="+mn-lt"/>
                <a:ea typeface="+mn-ea"/>
                <a:cs typeface="+mn-cs"/>
              </a:rPr>
              <a:t>a real alternative to following the traditional route of going to university as a full-time student. </a:t>
            </a:r>
          </a:p>
          <a:p>
            <a:pPr marL="171450" indent="-171450">
              <a:buFont typeface="Arial" panose="020B0604020202020204" pitchFamily="34" charset="0"/>
              <a:buChar char="•"/>
            </a:pPr>
            <a:endParaRPr lang="en-GB" sz="1200" kern="1200" baseline="0" dirty="0">
              <a:solidFill>
                <a:schemeClr val="tx1"/>
              </a:solidFill>
              <a:effectLst/>
              <a:latin typeface="+mn-lt"/>
              <a:ea typeface="+mn-ea"/>
              <a:cs typeface="+mn-cs"/>
            </a:endParaRPr>
          </a:p>
          <a:p>
            <a:pPr marL="171450" indent="-171450">
              <a:buFont typeface="Arial" panose="020B0604020202020204" pitchFamily="34" charset="0"/>
              <a:buChar char="•"/>
            </a:pPr>
            <a:r>
              <a:rPr lang="en-GB" sz="1200" kern="1200" baseline="0" dirty="0">
                <a:solidFill>
                  <a:schemeClr val="tx1"/>
                </a:solidFill>
                <a:effectLst/>
                <a:latin typeface="+mn-lt"/>
                <a:ea typeface="+mn-ea"/>
                <a:cs typeface="+mn-cs"/>
              </a:rPr>
              <a:t>They offer the benefits of higher education without the cost and the opportunity to work and gain experience. </a:t>
            </a:r>
          </a:p>
          <a:p>
            <a:pPr marL="171450" indent="-171450">
              <a:buFont typeface="Arial" panose="020B0604020202020204" pitchFamily="34" charset="0"/>
              <a:buChar char="•"/>
            </a:pPr>
            <a:endParaRPr lang="en-GB" sz="1200" kern="1200" baseline="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baseline="0" dirty="0">
                <a:solidFill>
                  <a:schemeClr val="tx1"/>
                </a:solidFill>
                <a:effectLst/>
                <a:latin typeface="+mn-lt"/>
                <a:ea typeface="+mn-ea"/>
                <a:cs typeface="+mn-cs"/>
              </a:rPr>
              <a:t>It important to remember that n</a:t>
            </a:r>
            <a:r>
              <a:rPr lang="en-GB" altLang="en-US" sz="1200" b="0" baseline="0" dirty="0"/>
              <a:t>o route is better than the other (H&amp;D apprenticeships or </a:t>
            </a:r>
            <a:r>
              <a:rPr lang="en-GB" altLang="en-US" sz="1200" b="0" baseline="0"/>
              <a:t>full-time University), </a:t>
            </a:r>
            <a:r>
              <a:rPr lang="en-GB" altLang="en-US" sz="1200" b="0" baseline="0" dirty="0"/>
              <a:t>it is just about which is best/right for you. Everyone has different learning styles and both routes offer a different way to learn and start your career, as well as other life experiences in different ways.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ltLang="en-US" sz="1200" b="0" baseline="0" dirty="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ltLang="en-US" sz="1200" b="0" baseline="0" dirty="0"/>
              <a:t>And so we’re going to quickly cover what higher and degree apprenticeships are and how they work so that you have an understanding of what is involved in order to make the best decision for you.</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altLang="en-US" sz="1200" b="0"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ltLang="en-US" sz="1200" b="0" baseline="0" dirty="0"/>
              <a:t>With higher and degree apprenticeships, they work in the same way as other level apprenticeships. </a:t>
            </a:r>
          </a:p>
          <a:p>
            <a:pPr marL="171450" indent="-171450">
              <a:buFont typeface="Arial" panose="020B0604020202020204" pitchFamily="34" charset="0"/>
              <a:buChar char="•"/>
            </a:pPr>
            <a:endParaRPr lang="en-GB" sz="1200" kern="1200" baseline="0" dirty="0">
              <a:solidFill>
                <a:schemeClr val="tx1"/>
              </a:solidFill>
              <a:effectLst/>
              <a:latin typeface="+mn-lt"/>
              <a:ea typeface="+mn-ea"/>
              <a:cs typeface="+mn-cs"/>
            </a:endParaRPr>
          </a:p>
          <a:p>
            <a:pPr marL="171450" indent="-171450">
              <a:buFont typeface="Arial" panose="020B0604020202020204" pitchFamily="34" charset="0"/>
              <a:buChar char="•"/>
            </a:pPr>
            <a:r>
              <a:rPr lang="en-GB" sz="1200" kern="1200" baseline="0" dirty="0">
                <a:solidFill>
                  <a:schemeClr val="tx1"/>
                </a:solidFill>
                <a:effectLst/>
                <a:latin typeface="+mn-lt"/>
                <a:ea typeface="+mn-ea"/>
                <a:cs typeface="+mn-cs"/>
              </a:rPr>
              <a:t>You will not only be learning, but earning a salary from day one, just studying at a level 4 or upwards. </a:t>
            </a:r>
          </a:p>
          <a:p>
            <a:pPr marL="171450" indent="-171450">
              <a:buFont typeface="Arial" panose="020B0604020202020204" pitchFamily="34" charset="0"/>
              <a:buChar char="•"/>
            </a:pPr>
            <a:endParaRPr lang="en-GB" sz="1200" kern="1200" baseline="0" dirty="0">
              <a:solidFill>
                <a:schemeClr val="tx1"/>
              </a:solidFill>
              <a:effectLst/>
              <a:latin typeface="+mn-lt"/>
              <a:ea typeface="+mn-ea"/>
              <a:cs typeface="+mn-cs"/>
            </a:endParaRPr>
          </a:p>
          <a:p>
            <a:pPr marL="171450" indent="-171450">
              <a:buFont typeface="Arial" panose="020B0604020202020204" pitchFamily="34" charset="0"/>
              <a:buChar char="•"/>
            </a:pPr>
            <a:r>
              <a:rPr lang="en-GB" sz="1200" kern="1200" baseline="0" dirty="0">
                <a:solidFill>
                  <a:schemeClr val="tx1"/>
                </a:solidFill>
                <a:effectLst/>
                <a:latin typeface="+mn-lt"/>
                <a:ea typeface="+mn-ea"/>
                <a:cs typeface="+mn-cs"/>
              </a:rPr>
              <a:t>With a degree apprenticeship, your tuition fees are paid for by your employer and the Government, so you will not be expected to pay the £9000 a year tuition fees – and so you will not get any debt.</a:t>
            </a:r>
          </a:p>
          <a:p>
            <a:pPr marL="171450" indent="-171450">
              <a:buFont typeface="Arial" panose="020B0604020202020204" pitchFamily="34" charset="0"/>
              <a:buChar char="•"/>
            </a:pPr>
            <a:endParaRPr lang="en-GB" sz="1200" kern="1200" baseline="0" dirty="0">
              <a:solidFill>
                <a:schemeClr val="tx1"/>
              </a:solidFill>
              <a:effectLst/>
              <a:latin typeface="+mn-lt"/>
              <a:ea typeface="+mn-ea"/>
              <a:cs typeface="+mn-cs"/>
            </a:endParaRPr>
          </a:p>
          <a:p>
            <a:pPr marL="171450" indent="-171450">
              <a:buFont typeface="Arial" panose="020B0604020202020204" pitchFamily="34" charset="0"/>
              <a:buChar char="•"/>
            </a:pPr>
            <a:r>
              <a:rPr lang="en-GB" sz="1200" kern="1200" baseline="0" dirty="0">
                <a:solidFill>
                  <a:schemeClr val="tx1"/>
                </a:solidFill>
                <a:effectLst/>
                <a:latin typeface="+mn-lt"/>
                <a:ea typeface="+mn-ea"/>
                <a:cs typeface="+mn-cs"/>
              </a:rPr>
              <a:t>There are integrated degree apprenticeships (which designs the apprenticeship assessment as a part of the degree), and non-integrated degree apprenticeships where you work towards an existing degree that meets the knowledge requirements of a job. Both mean you come out with a degree level qualification.</a:t>
            </a:r>
          </a:p>
          <a:p>
            <a:pPr marL="171450" indent="-171450">
              <a:buFont typeface="Arial" panose="020B0604020202020204" pitchFamily="34" charset="0"/>
              <a:buChar char="•"/>
            </a:pPr>
            <a:endParaRPr lang="en-GB" sz="1200" kern="1200" baseline="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baseline="0" dirty="0">
                <a:solidFill>
                  <a:schemeClr val="tx1"/>
                </a:solidFill>
                <a:effectLst/>
                <a:latin typeface="+mn-lt"/>
                <a:ea typeface="+mn-ea"/>
                <a:cs typeface="+mn-cs"/>
              </a:rPr>
              <a:t>You will study the same course content as if you were at university full time, but are able to put it into practice in the workplace straight away while also learning from colleagues. This also helps you to stay up to date on the latest trends and technology in the sector.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kern="1200" baseline="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baseline="0" dirty="0">
                <a:solidFill>
                  <a:schemeClr val="tx1"/>
                </a:solidFill>
                <a:effectLst/>
                <a:latin typeface="+mn-lt"/>
                <a:ea typeface="+mn-ea"/>
                <a:cs typeface="+mn-cs"/>
              </a:rPr>
              <a:t>With an apprenticeship, it can also be a benefit that you have gained at least 3 years’ work experience whilst completing your degree, which can give you a competitive advantage when applying for future jobs.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kern="1200" baseline="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baseline="0" dirty="0">
                <a:solidFill>
                  <a:schemeClr val="tx1"/>
                </a:solidFill>
                <a:effectLst/>
                <a:latin typeface="+mn-lt"/>
                <a:ea typeface="+mn-ea"/>
                <a:cs typeface="+mn-cs"/>
              </a:rPr>
              <a:t>But remember – it’s hard work as a degree apprentice. You’ll be working full time </a:t>
            </a:r>
            <a:r>
              <a:rPr lang="en-GB" sz="1200" b="1" kern="1200" baseline="0" dirty="0">
                <a:solidFill>
                  <a:schemeClr val="tx1"/>
                </a:solidFill>
                <a:effectLst/>
                <a:latin typeface="+mn-lt"/>
                <a:ea typeface="+mn-ea"/>
                <a:cs typeface="+mn-cs"/>
              </a:rPr>
              <a:t>and </a:t>
            </a:r>
            <a:r>
              <a:rPr lang="en-GB" sz="1200" b="0" kern="1200" baseline="0" dirty="0">
                <a:solidFill>
                  <a:schemeClr val="tx1"/>
                </a:solidFill>
                <a:effectLst/>
                <a:latin typeface="+mn-lt"/>
                <a:ea typeface="+mn-ea"/>
                <a:cs typeface="+mn-cs"/>
              </a:rPr>
              <a:t>fitting in the equivalent of a full-time degree alongside. It might take a bit longer than studying full-time – for example, 4 years instead of 3, but you’ll achieve the same degree. Some can take as long as 6 years (for example, solicitor apprenticeship). </a:t>
            </a:r>
          </a:p>
          <a:p>
            <a:pPr marL="171450" indent="-171450">
              <a:buFont typeface="Arial" panose="020B0604020202020204" pitchFamily="34" charset="0"/>
              <a:buChar char="•"/>
            </a:pPr>
            <a:endParaRPr lang="en-GB" sz="1200" kern="1200" baseline="0" dirty="0">
              <a:solidFill>
                <a:schemeClr val="tx1"/>
              </a:solidFill>
              <a:effectLst/>
              <a:latin typeface="+mn-lt"/>
              <a:ea typeface="+mn-ea"/>
              <a:cs typeface="+mn-cs"/>
            </a:endParaRPr>
          </a:p>
          <a:p>
            <a:pPr marL="171450" indent="-171450">
              <a:buFont typeface="Arial" panose="020B0604020202020204" pitchFamily="34" charset="0"/>
              <a:buChar char="•"/>
            </a:pPr>
            <a:r>
              <a:rPr lang="en-GB" sz="1200" kern="1200" baseline="0" dirty="0">
                <a:solidFill>
                  <a:schemeClr val="tx1"/>
                </a:solidFill>
                <a:effectLst/>
                <a:latin typeface="+mn-lt"/>
                <a:ea typeface="+mn-ea"/>
                <a:cs typeface="+mn-cs"/>
              </a:rPr>
              <a:t>More than 100 universities in England offer degree apprenticeships now, but there are also colleges and other training providers who will offer apprenticeships. </a:t>
            </a:r>
          </a:p>
          <a:p>
            <a:pPr marL="0" indent="0">
              <a:buFont typeface="Arial" panose="020B0604020202020204" pitchFamily="34" charset="0"/>
              <a:buNone/>
            </a:pPr>
            <a:endParaRPr lang="en-GB" sz="1200" kern="1200" baseline="0" dirty="0">
              <a:solidFill>
                <a:schemeClr val="tx1"/>
              </a:solidFill>
              <a:effectLst/>
              <a:latin typeface="+mn-lt"/>
              <a:ea typeface="+mn-ea"/>
              <a:cs typeface="+mn-cs"/>
            </a:endParaRPr>
          </a:p>
          <a:p>
            <a:pPr marL="171450" indent="-171450">
              <a:buFont typeface="Arial" panose="020B0604020202020204" pitchFamily="34" charset="0"/>
              <a:buChar char="•"/>
            </a:pPr>
            <a:r>
              <a:rPr lang="en-GB" sz="1200" kern="1200" baseline="0" dirty="0">
                <a:solidFill>
                  <a:schemeClr val="tx1"/>
                </a:solidFill>
                <a:effectLst/>
                <a:latin typeface="+mn-lt"/>
                <a:ea typeface="+mn-ea"/>
                <a:cs typeface="+mn-cs"/>
              </a:rPr>
              <a:t>The employer will select the University, college or training provider that you would study with, this would not be by selection of the apprentice. This will be based on what works best for the employer and will be selected prior to the apprenticeship starting, so it is important to keep an open mind about this and search for the best employer and role as opposed to which training provider they work with, as it will look different for apprenticeships than full-time courses. </a:t>
            </a:r>
          </a:p>
          <a:p>
            <a:pPr marL="171450" indent="-171450">
              <a:buFont typeface="Arial" panose="020B0604020202020204" pitchFamily="34" charset="0"/>
              <a:buChar char="•"/>
            </a:pPr>
            <a:endParaRPr lang="en-GB" sz="1200" kern="1200" baseline="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baseline="0" dirty="0">
                <a:solidFill>
                  <a:schemeClr val="tx1"/>
                </a:solidFill>
                <a:effectLst/>
                <a:latin typeface="+mn-lt"/>
                <a:ea typeface="+mn-ea"/>
                <a:cs typeface="+mn-cs"/>
              </a:rPr>
              <a:t>The students on degree apprenticeships are entitled to exactly the same benefits as other students, so you will still have access to the student union, sports facilities, clubs, societies and student discounts, as and when this is appropriate.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kern="1200" baseline="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baseline="0" dirty="0">
                <a:solidFill>
                  <a:schemeClr val="tx1"/>
                </a:solidFill>
                <a:effectLst/>
                <a:latin typeface="+mn-lt"/>
                <a:ea typeface="+mn-ea"/>
                <a:cs typeface="+mn-cs"/>
              </a:rPr>
              <a:t>So there are lots of benefits that come with higher and degree apprenticeships, but as we have said, what works best for you will depend on your career aspirations, the role, how you like to learn and what may be important for you around your next steps.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kern="1200" baseline="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ltLang="en-US" sz="1200" b="0" baseline="0" dirty="0"/>
              <a:t>No matter what kind of career you want to follow, you need to do your research and find out if there’s a way to get to the role you want through an apprenticeship. That way, you can decide if you would prefer to study full time at college or university, or if you would prefer to go into work as an apprentice and gain qualifications and experience on the job from day one.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altLang="en-US" sz="1200" b="0"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ltLang="en-US" sz="1200" b="0" baseline="0" dirty="0"/>
              <a:t> Remember, you can apply for apprenticeships alongside applying for university and then you can decide what is right for you later 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b="0"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baseline="0" dirty="0"/>
              <a:t>It is important to note that they can also be very competitive. Higher and degree apprenticeships are becoming more and more popular because of all of the benefits, so there is lots of interest from young people and others.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b="0"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baseline="0" dirty="0"/>
              <a:t>So school/college leavers absolutely can apply for degree apprenticeships and you’ll see many brilliant young people achieving them, but as we discussed earlier, it’s important to keep your options open and consider routes through apprenticeships also e.g. starting at a level 2 or 3 and progressing into a degree apprenticeship.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b="0"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baseline="0" dirty="0"/>
              <a:t>Data shows that the majority of school leavers going into apprenticeships start at a level 2 or level 3 (where there are more vacancies available) and then may move into higher or degree apprenticeships.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b="0"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baseline="0" dirty="0"/>
              <a:t>There is no set time for when you need to apply for a degree apprenticeship – you can apply to another level and work your way up.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b="0"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baseline="0" dirty="0"/>
              <a:t>It’s also important to check what is required for the job role you are interested in. Do they require a degree level apprenticeship or are they offering other routes. </a:t>
            </a:r>
            <a:endParaRPr lang="en-GB" dirty="0"/>
          </a:p>
          <a:p>
            <a:endParaRPr lang="en-GB" dirty="0"/>
          </a:p>
        </p:txBody>
      </p:sp>
      <p:sp>
        <p:nvSpPr>
          <p:cNvPr id="4" name="Slide Number Placeholder 3"/>
          <p:cNvSpPr>
            <a:spLocks noGrp="1"/>
          </p:cNvSpPr>
          <p:nvPr>
            <p:ph type="sldNum" sz="quarter" idx="5"/>
          </p:nvPr>
        </p:nvSpPr>
        <p:spPr/>
        <p:txBody>
          <a:bodyPr/>
          <a:lstStyle/>
          <a:p>
            <a:fld id="{21ACAB69-33FA-4714-99EF-9710745C9CAD}" type="slidenum">
              <a:rPr lang="en-GB" smtClean="0"/>
              <a:t>7</a:t>
            </a:fld>
            <a:endParaRPr lang="en-GB"/>
          </a:p>
        </p:txBody>
      </p:sp>
    </p:spTree>
    <p:extLst>
      <p:ext uri="{BB962C8B-B14F-4D97-AF65-F5344CB8AC3E}">
        <p14:creationId xmlns:p14="http://schemas.microsoft.com/office/powerpoint/2010/main" val="7877833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sz="1200" dirty="0"/>
          </a:p>
        </p:txBody>
      </p:sp>
      <p:sp>
        <p:nvSpPr>
          <p:cNvPr id="4" name="Slide Number Placeholder 3"/>
          <p:cNvSpPr>
            <a:spLocks noGrp="1"/>
          </p:cNvSpPr>
          <p:nvPr>
            <p:ph type="sldNum" sz="quarter" idx="5"/>
          </p:nvPr>
        </p:nvSpPr>
        <p:spPr/>
        <p:txBody>
          <a:bodyPr/>
          <a:lstStyle/>
          <a:p>
            <a:fld id="{21ACAB69-33FA-4714-99EF-9710745C9CAD}" type="slidenum">
              <a:rPr lang="en-GB" smtClean="0"/>
              <a:t>8</a:t>
            </a:fld>
            <a:endParaRPr lang="en-GB"/>
          </a:p>
        </p:txBody>
      </p:sp>
    </p:spTree>
    <p:extLst>
      <p:ext uri="{BB962C8B-B14F-4D97-AF65-F5344CB8AC3E}">
        <p14:creationId xmlns:p14="http://schemas.microsoft.com/office/powerpoint/2010/main" val="19885589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1ACAB69-33FA-4714-99EF-9710745C9CAD}" type="slidenum">
              <a:rPr lang="en-GB" smtClean="0"/>
              <a:t>9</a:t>
            </a:fld>
            <a:endParaRPr lang="en-GB"/>
          </a:p>
        </p:txBody>
      </p:sp>
    </p:spTree>
    <p:extLst>
      <p:ext uri="{BB962C8B-B14F-4D97-AF65-F5344CB8AC3E}">
        <p14:creationId xmlns:p14="http://schemas.microsoft.com/office/powerpoint/2010/main" val="2328565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04.png"/><Relationship Id="rId5" Type="http://schemas.openxmlformats.org/officeDocument/2006/relationships/image" Target="../media/image3.jpeg"/><Relationship Id="rId4" Type="http://schemas.openxmlformats.org/officeDocument/2006/relationships/image" Target="../media/image6.svg"/></Relationships>
</file>

<file path=ppt/slides/_rels/slide11.xml.rels><?xml version="1.0" encoding="UTF-8" standalone="yes"?>
<Relationships xmlns="http://schemas.openxmlformats.org/package/2006/relationships"><Relationship Id="rId8" Type="http://schemas.openxmlformats.org/officeDocument/2006/relationships/image" Target="../media/image107.png"/><Relationship Id="rId13" Type="http://schemas.openxmlformats.org/officeDocument/2006/relationships/image" Target="../media/image112.svg"/><Relationship Id="rId18" Type="http://schemas.openxmlformats.org/officeDocument/2006/relationships/image" Target="../media/image3.jpeg"/><Relationship Id="rId3" Type="http://schemas.openxmlformats.org/officeDocument/2006/relationships/image" Target="../media/image5.png"/><Relationship Id="rId7" Type="http://schemas.openxmlformats.org/officeDocument/2006/relationships/image" Target="../media/image106.jpeg"/><Relationship Id="rId12" Type="http://schemas.openxmlformats.org/officeDocument/2006/relationships/image" Target="../media/image111.png"/><Relationship Id="rId17" Type="http://schemas.openxmlformats.org/officeDocument/2006/relationships/image" Target="../media/image116.svg"/><Relationship Id="rId2" Type="http://schemas.openxmlformats.org/officeDocument/2006/relationships/notesSlide" Target="../notesSlides/notesSlide11.xml"/><Relationship Id="rId16" Type="http://schemas.openxmlformats.org/officeDocument/2006/relationships/image" Target="../media/image115.png"/><Relationship Id="rId1" Type="http://schemas.openxmlformats.org/officeDocument/2006/relationships/slideLayout" Target="../slideLayouts/slideLayout7.xml"/><Relationship Id="rId6" Type="http://schemas.openxmlformats.org/officeDocument/2006/relationships/image" Target="../media/image105.svg"/><Relationship Id="rId11" Type="http://schemas.openxmlformats.org/officeDocument/2006/relationships/image" Target="../media/image110.svg"/><Relationship Id="rId5" Type="http://schemas.openxmlformats.org/officeDocument/2006/relationships/image" Target="../media/image7.png"/><Relationship Id="rId15" Type="http://schemas.openxmlformats.org/officeDocument/2006/relationships/image" Target="../media/image114.svg"/><Relationship Id="rId10" Type="http://schemas.openxmlformats.org/officeDocument/2006/relationships/image" Target="../media/image109.png"/><Relationship Id="rId4" Type="http://schemas.openxmlformats.org/officeDocument/2006/relationships/image" Target="../media/image57.svg"/><Relationship Id="rId9" Type="http://schemas.openxmlformats.org/officeDocument/2006/relationships/image" Target="../media/image108.svg"/><Relationship Id="rId14" Type="http://schemas.openxmlformats.org/officeDocument/2006/relationships/image" Target="../media/image113.png"/></Relationships>
</file>

<file path=ppt/slides/_rels/slide12.xml.rels><?xml version="1.0" encoding="UTF-8" standalone="yes"?>
<Relationships xmlns="http://schemas.openxmlformats.org/package/2006/relationships"><Relationship Id="rId8" Type="http://schemas.openxmlformats.org/officeDocument/2006/relationships/image" Target="../media/image120.svg"/><Relationship Id="rId13" Type="http://schemas.openxmlformats.org/officeDocument/2006/relationships/image" Target="../media/image125.png"/><Relationship Id="rId3" Type="http://schemas.openxmlformats.org/officeDocument/2006/relationships/image" Target="../media/image5.png"/><Relationship Id="rId7" Type="http://schemas.openxmlformats.org/officeDocument/2006/relationships/image" Target="../media/image119.png"/><Relationship Id="rId12" Type="http://schemas.openxmlformats.org/officeDocument/2006/relationships/image" Target="../media/image124.svg"/><Relationship Id="rId17" Type="http://schemas.openxmlformats.org/officeDocument/2006/relationships/image" Target="../media/image3.jpeg"/><Relationship Id="rId2" Type="http://schemas.openxmlformats.org/officeDocument/2006/relationships/notesSlide" Target="../notesSlides/notesSlide12.xml"/><Relationship Id="rId16" Type="http://schemas.openxmlformats.org/officeDocument/2006/relationships/image" Target="../media/image128.svg"/><Relationship Id="rId1" Type="http://schemas.openxmlformats.org/officeDocument/2006/relationships/slideLayout" Target="../slideLayouts/slideLayout7.xml"/><Relationship Id="rId6" Type="http://schemas.openxmlformats.org/officeDocument/2006/relationships/image" Target="../media/image118.svg"/><Relationship Id="rId11" Type="http://schemas.openxmlformats.org/officeDocument/2006/relationships/image" Target="../media/image123.png"/><Relationship Id="rId5" Type="http://schemas.openxmlformats.org/officeDocument/2006/relationships/image" Target="../media/image117.png"/><Relationship Id="rId15" Type="http://schemas.openxmlformats.org/officeDocument/2006/relationships/image" Target="../media/image127.png"/><Relationship Id="rId10" Type="http://schemas.openxmlformats.org/officeDocument/2006/relationships/image" Target="../media/image122.svg"/><Relationship Id="rId4" Type="http://schemas.openxmlformats.org/officeDocument/2006/relationships/image" Target="../media/image6.svg"/><Relationship Id="rId9" Type="http://schemas.openxmlformats.org/officeDocument/2006/relationships/image" Target="../media/image121.png"/><Relationship Id="rId14" Type="http://schemas.openxmlformats.org/officeDocument/2006/relationships/image" Target="../media/image126.svg"/></Relationships>
</file>

<file path=ppt/slides/_rels/slide13.xml.rels><?xml version="1.0" encoding="UTF-8" standalone="yes"?>
<Relationships xmlns="http://schemas.openxmlformats.org/package/2006/relationships"><Relationship Id="rId8" Type="http://schemas.openxmlformats.org/officeDocument/2006/relationships/image" Target="../media/image130.svg"/><Relationship Id="rId3" Type="http://schemas.openxmlformats.org/officeDocument/2006/relationships/image" Target="../media/image5.png"/><Relationship Id="rId7" Type="http://schemas.openxmlformats.org/officeDocument/2006/relationships/image" Target="../media/image129.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05.svg"/><Relationship Id="rId11" Type="http://schemas.openxmlformats.org/officeDocument/2006/relationships/image" Target="../media/image3.jpeg"/><Relationship Id="rId5" Type="http://schemas.openxmlformats.org/officeDocument/2006/relationships/image" Target="../media/image7.png"/><Relationship Id="rId10" Type="http://schemas.openxmlformats.org/officeDocument/2006/relationships/image" Target="../media/image132.svg"/><Relationship Id="rId4" Type="http://schemas.openxmlformats.org/officeDocument/2006/relationships/image" Target="../media/image57.svg"/><Relationship Id="rId9" Type="http://schemas.openxmlformats.org/officeDocument/2006/relationships/image" Target="../media/image131.png"/></Relationships>
</file>

<file path=ppt/slides/_rels/slide14.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5.png"/><Relationship Id="rId7" Type="http://schemas.openxmlformats.org/officeDocument/2006/relationships/image" Target="../media/image135.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34.svg"/><Relationship Id="rId5" Type="http://schemas.openxmlformats.org/officeDocument/2006/relationships/image" Target="../media/image133.png"/><Relationship Id="rId4" Type="http://schemas.openxmlformats.org/officeDocument/2006/relationships/image" Target="../media/image57.svg"/></Relationships>
</file>

<file path=ppt/slides/_rels/slide15.xml.rels><?xml version="1.0" encoding="UTF-8" standalone="yes"?>
<Relationships xmlns="http://schemas.openxmlformats.org/package/2006/relationships"><Relationship Id="rId8" Type="http://schemas.openxmlformats.org/officeDocument/2006/relationships/image" Target="../media/image139.svg"/><Relationship Id="rId13" Type="http://schemas.openxmlformats.org/officeDocument/2006/relationships/image" Target="../media/image144.png"/><Relationship Id="rId3" Type="http://schemas.openxmlformats.org/officeDocument/2006/relationships/image" Target="../media/image5.png"/><Relationship Id="rId7" Type="http://schemas.openxmlformats.org/officeDocument/2006/relationships/image" Target="../media/image138.png"/><Relationship Id="rId12" Type="http://schemas.openxmlformats.org/officeDocument/2006/relationships/image" Target="../media/image143.png"/><Relationship Id="rId2" Type="http://schemas.openxmlformats.org/officeDocument/2006/relationships/notesSlide" Target="../notesSlides/notesSlide15.xml"/><Relationship Id="rId16"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137.svg"/><Relationship Id="rId11" Type="http://schemas.openxmlformats.org/officeDocument/2006/relationships/image" Target="../media/image142.svg"/><Relationship Id="rId5" Type="http://schemas.openxmlformats.org/officeDocument/2006/relationships/image" Target="../media/image136.png"/><Relationship Id="rId15" Type="http://schemas.openxmlformats.org/officeDocument/2006/relationships/image" Target="../media/image146.jfif"/><Relationship Id="rId10" Type="http://schemas.openxmlformats.org/officeDocument/2006/relationships/image" Target="../media/image141.png"/><Relationship Id="rId4" Type="http://schemas.openxmlformats.org/officeDocument/2006/relationships/image" Target="../media/image6.svg"/><Relationship Id="rId9" Type="http://schemas.openxmlformats.org/officeDocument/2006/relationships/image" Target="../media/image140.png"/><Relationship Id="rId14" Type="http://schemas.openxmlformats.org/officeDocument/2006/relationships/image" Target="../media/image145.svg"/></Relationships>
</file>

<file path=ppt/slides/_rels/slide16.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5.png"/><Relationship Id="rId7" Type="http://schemas.openxmlformats.org/officeDocument/2006/relationships/image" Target="../media/image149.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image" Target="../media/image6.svg"/></Relationships>
</file>

<file path=ppt/slides/_rels/slide17.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5.png"/><Relationship Id="rId7" Type="http://schemas.openxmlformats.org/officeDocument/2006/relationships/image" Target="../media/image152.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6.svg"/></Relationships>
</file>

<file path=ppt/slides/_rels/slide18.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5.png"/><Relationship Id="rId7" Type="http://schemas.openxmlformats.org/officeDocument/2006/relationships/image" Target="../media/image155.sv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54.png"/><Relationship Id="rId5" Type="http://schemas.openxmlformats.org/officeDocument/2006/relationships/image" Target="../media/image153.jpeg"/><Relationship Id="rId4" Type="http://schemas.openxmlformats.org/officeDocument/2006/relationships/image" Target="../media/image6.sv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56.jpeg"/><Relationship Id="rId5" Type="http://schemas.openxmlformats.org/officeDocument/2006/relationships/image" Target="../media/image3.jpeg"/><Relationship Id="rId4" Type="http://schemas.openxmlformats.org/officeDocument/2006/relationships/image" Target="../media/image6.svg"/></Relationships>
</file>

<file path=ppt/slides/_rels/slide2.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3.jpe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slideLayout" Target="../slideLayouts/slideLayout7.xml"/><Relationship Id="rId7" Type="http://schemas.openxmlformats.org/officeDocument/2006/relationships/image" Target="../media/image1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svg"/><Relationship Id="rId18" Type="http://schemas.openxmlformats.org/officeDocument/2006/relationships/image" Target="../media/image27.png"/><Relationship Id="rId3" Type="http://schemas.openxmlformats.org/officeDocument/2006/relationships/image" Target="../media/image5.png"/><Relationship Id="rId21" Type="http://schemas.openxmlformats.org/officeDocument/2006/relationships/image" Target="../media/image30.svg"/><Relationship Id="rId7" Type="http://schemas.openxmlformats.org/officeDocument/2006/relationships/image" Target="../media/image16.png"/><Relationship Id="rId12" Type="http://schemas.openxmlformats.org/officeDocument/2006/relationships/image" Target="../media/image21.png"/><Relationship Id="rId17" Type="http://schemas.openxmlformats.org/officeDocument/2006/relationships/image" Target="../media/image26.svg"/><Relationship Id="rId2" Type="http://schemas.openxmlformats.org/officeDocument/2006/relationships/notesSlide" Target="../notesSlides/notesSlide4.xml"/><Relationship Id="rId16" Type="http://schemas.openxmlformats.org/officeDocument/2006/relationships/image" Target="../media/image25.png"/><Relationship Id="rId20"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5.svg"/><Relationship Id="rId11" Type="http://schemas.openxmlformats.org/officeDocument/2006/relationships/image" Target="../media/image20.svg"/><Relationship Id="rId5" Type="http://schemas.openxmlformats.org/officeDocument/2006/relationships/image" Target="../media/image14.png"/><Relationship Id="rId15" Type="http://schemas.openxmlformats.org/officeDocument/2006/relationships/image" Target="../media/image24.svg"/><Relationship Id="rId10" Type="http://schemas.openxmlformats.org/officeDocument/2006/relationships/image" Target="../media/image19.png"/><Relationship Id="rId19" Type="http://schemas.openxmlformats.org/officeDocument/2006/relationships/image" Target="../media/image28.svg"/><Relationship Id="rId4" Type="http://schemas.openxmlformats.org/officeDocument/2006/relationships/image" Target="../media/image6.svg"/><Relationship Id="rId9" Type="http://schemas.openxmlformats.org/officeDocument/2006/relationships/image" Target="../media/image18.svg"/><Relationship Id="rId14" Type="http://schemas.openxmlformats.org/officeDocument/2006/relationships/image" Target="../media/image23.png"/><Relationship Id="rId22" Type="http://schemas.openxmlformats.org/officeDocument/2006/relationships/image" Target="../media/image3.jpeg"/></Relationships>
</file>

<file path=ppt/slides/_rels/slide5.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3.jpeg"/><Relationship Id="rId3" Type="http://schemas.openxmlformats.org/officeDocument/2006/relationships/image" Target="../media/image5.png"/><Relationship Id="rId7" Type="http://schemas.openxmlformats.org/officeDocument/2006/relationships/image" Target="../media/image33.png"/><Relationship Id="rId12" Type="http://schemas.openxmlformats.org/officeDocument/2006/relationships/image" Target="../media/image38.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2.sv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6.svg"/><Relationship Id="rId9" Type="http://schemas.openxmlformats.org/officeDocument/2006/relationships/image" Target="../media/image35.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6.svg"/></Relationships>
</file>

<file path=ppt/slides/_rels/slide7.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47.png"/><Relationship Id="rId18" Type="http://schemas.openxmlformats.org/officeDocument/2006/relationships/image" Target="../media/image52.svg"/><Relationship Id="rId3" Type="http://schemas.openxmlformats.org/officeDocument/2006/relationships/image" Target="../media/image5.png"/><Relationship Id="rId21" Type="http://schemas.openxmlformats.org/officeDocument/2006/relationships/image" Target="../media/image55.png"/><Relationship Id="rId7" Type="http://schemas.openxmlformats.org/officeDocument/2006/relationships/image" Target="../media/image41.png"/><Relationship Id="rId12" Type="http://schemas.openxmlformats.org/officeDocument/2006/relationships/image" Target="../media/image46.svg"/><Relationship Id="rId17" Type="http://schemas.openxmlformats.org/officeDocument/2006/relationships/image" Target="../media/image51.png"/><Relationship Id="rId2" Type="http://schemas.openxmlformats.org/officeDocument/2006/relationships/notesSlide" Target="../notesSlides/notesSlide7.xml"/><Relationship Id="rId16" Type="http://schemas.openxmlformats.org/officeDocument/2006/relationships/image" Target="../media/image50.svg"/><Relationship Id="rId20" Type="http://schemas.openxmlformats.org/officeDocument/2006/relationships/image" Target="../media/image54.svg"/><Relationship Id="rId1" Type="http://schemas.openxmlformats.org/officeDocument/2006/relationships/slideLayout" Target="../slideLayouts/slideLayout7.xml"/><Relationship Id="rId6" Type="http://schemas.openxmlformats.org/officeDocument/2006/relationships/image" Target="../media/image40.svg"/><Relationship Id="rId11" Type="http://schemas.openxmlformats.org/officeDocument/2006/relationships/image" Target="../media/image45.png"/><Relationship Id="rId5" Type="http://schemas.openxmlformats.org/officeDocument/2006/relationships/image" Target="../media/image39.png"/><Relationship Id="rId15" Type="http://schemas.openxmlformats.org/officeDocument/2006/relationships/image" Target="../media/image49.png"/><Relationship Id="rId23" Type="http://schemas.openxmlformats.org/officeDocument/2006/relationships/image" Target="../media/image3.jpeg"/><Relationship Id="rId10" Type="http://schemas.openxmlformats.org/officeDocument/2006/relationships/image" Target="../media/image44.svg"/><Relationship Id="rId19" Type="http://schemas.openxmlformats.org/officeDocument/2006/relationships/image" Target="../media/image53.png"/><Relationship Id="rId4" Type="http://schemas.openxmlformats.org/officeDocument/2006/relationships/image" Target="../media/image6.svg"/><Relationship Id="rId9" Type="http://schemas.openxmlformats.org/officeDocument/2006/relationships/image" Target="../media/image43.png"/><Relationship Id="rId14" Type="http://schemas.openxmlformats.org/officeDocument/2006/relationships/image" Target="../media/image48.svg"/><Relationship Id="rId22" Type="http://schemas.openxmlformats.org/officeDocument/2006/relationships/image" Target="../media/image56.svg"/></Relationships>
</file>

<file path=ppt/slides/_rels/slide8.xml.rels><?xml version="1.0" encoding="UTF-8" standalone="yes"?>
<Relationships xmlns="http://schemas.openxmlformats.org/package/2006/relationships"><Relationship Id="rId13" Type="http://schemas.openxmlformats.org/officeDocument/2006/relationships/image" Target="../media/image66.png"/><Relationship Id="rId18" Type="http://schemas.openxmlformats.org/officeDocument/2006/relationships/image" Target="../media/image71.png"/><Relationship Id="rId26" Type="http://schemas.openxmlformats.org/officeDocument/2006/relationships/image" Target="../media/image79.png"/><Relationship Id="rId39" Type="http://schemas.openxmlformats.org/officeDocument/2006/relationships/image" Target="../media/image92.png"/><Relationship Id="rId3" Type="http://schemas.openxmlformats.org/officeDocument/2006/relationships/image" Target="../media/image5.png"/><Relationship Id="rId21" Type="http://schemas.openxmlformats.org/officeDocument/2006/relationships/image" Target="../media/image74.png"/><Relationship Id="rId34" Type="http://schemas.openxmlformats.org/officeDocument/2006/relationships/image" Target="../media/image87.png"/><Relationship Id="rId42" Type="http://schemas.openxmlformats.org/officeDocument/2006/relationships/image" Target="../media/image95.png"/><Relationship Id="rId47" Type="http://schemas.openxmlformats.org/officeDocument/2006/relationships/image" Target="../media/image99.svg"/><Relationship Id="rId50" Type="http://schemas.openxmlformats.org/officeDocument/2006/relationships/image" Target="../media/image102.png"/><Relationship Id="rId7" Type="http://schemas.openxmlformats.org/officeDocument/2006/relationships/image" Target="../media/image60.png"/><Relationship Id="rId12" Type="http://schemas.openxmlformats.org/officeDocument/2006/relationships/image" Target="../media/image65.png"/><Relationship Id="rId17" Type="http://schemas.openxmlformats.org/officeDocument/2006/relationships/image" Target="../media/image70.png"/><Relationship Id="rId25" Type="http://schemas.openxmlformats.org/officeDocument/2006/relationships/image" Target="../media/image78.png"/><Relationship Id="rId33" Type="http://schemas.openxmlformats.org/officeDocument/2006/relationships/image" Target="../media/image86.png"/><Relationship Id="rId38" Type="http://schemas.openxmlformats.org/officeDocument/2006/relationships/image" Target="../media/image91.png"/><Relationship Id="rId46" Type="http://schemas.openxmlformats.org/officeDocument/2006/relationships/image" Target="../media/image98.png"/><Relationship Id="rId2" Type="http://schemas.openxmlformats.org/officeDocument/2006/relationships/notesSlide" Target="../notesSlides/notesSlide8.xml"/><Relationship Id="rId16" Type="http://schemas.openxmlformats.org/officeDocument/2006/relationships/image" Target="../media/image69.png"/><Relationship Id="rId20" Type="http://schemas.openxmlformats.org/officeDocument/2006/relationships/image" Target="../media/image73.png"/><Relationship Id="rId29" Type="http://schemas.openxmlformats.org/officeDocument/2006/relationships/image" Target="../media/image82.png"/><Relationship Id="rId41" Type="http://schemas.openxmlformats.org/officeDocument/2006/relationships/image" Target="../media/image94.png"/><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64.png"/><Relationship Id="rId24" Type="http://schemas.openxmlformats.org/officeDocument/2006/relationships/image" Target="../media/image77.png"/><Relationship Id="rId32" Type="http://schemas.openxmlformats.org/officeDocument/2006/relationships/image" Target="../media/image85.jpeg"/><Relationship Id="rId37" Type="http://schemas.openxmlformats.org/officeDocument/2006/relationships/image" Target="../media/image90.png"/><Relationship Id="rId40" Type="http://schemas.openxmlformats.org/officeDocument/2006/relationships/image" Target="../media/image93.png"/><Relationship Id="rId45" Type="http://schemas.microsoft.com/office/2007/relationships/hdphoto" Target="../media/hdphoto1.wdp"/><Relationship Id="rId5" Type="http://schemas.openxmlformats.org/officeDocument/2006/relationships/image" Target="../media/image58.png"/><Relationship Id="rId15" Type="http://schemas.openxmlformats.org/officeDocument/2006/relationships/image" Target="../media/image68.png"/><Relationship Id="rId23" Type="http://schemas.openxmlformats.org/officeDocument/2006/relationships/image" Target="../media/image76.png"/><Relationship Id="rId28" Type="http://schemas.openxmlformats.org/officeDocument/2006/relationships/image" Target="../media/image81.png"/><Relationship Id="rId36" Type="http://schemas.openxmlformats.org/officeDocument/2006/relationships/image" Target="../media/image89.svg"/><Relationship Id="rId49" Type="http://schemas.openxmlformats.org/officeDocument/2006/relationships/image" Target="../media/image101.png"/><Relationship Id="rId10" Type="http://schemas.openxmlformats.org/officeDocument/2006/relationships/image" Target="../media/image63.png"/><Relationship Id="rId19" Type="http://schemas.openxmlformats.org/officeDocument/2006/relationships/image" Target="../media/image72.png"/><Relationship Id="rId31" Type="http://schemas.openxmlformats.org/officeDocument/2006/relationships/image" Target="../media/image84.png"/><Relationship Id="rId44" Type="http://schemas.openxmlformats.org/officeDocument/2006/relationships/image" Target="../media/image97.png"/><Relationship Id="rId4" Type="http://schemas.openxmlformats.org/officeDocument/2006/relationships/image" Target="../media/image57.svg"/><Relationship Id="rId9" Type="http://schemas.openxmlformats.org/officeDocument/2006/relationships/image" Target="../media/image62.png"/><Relationship Id="rId14" Type="http://schemas.openxmlformats.org/officeDocument/2006/relationships/image" Target="../media/image67.png"/><Relationship Id="rId22" Type="http://schemas.openxmlformats.org/officeDocument/2006/relationships/image" Target="../media/image75.png"/><Relationship Id="rId27" Type="http://schemas.openxmlformats.org/officeDocument/2006/relationships/image" Target="../media/image80.png"/><Relationship Id="rId30" Type="http://schemas.openxmlformats.org/officeDocument/2006/relationships/image" Target="../media/image83.jpeg"/><Relationship Id="rId35" Type="http://schemas.openxmlformats.org/officeDocument/2006/relationships/image" Target="../media/image88.png"/><Relationship Id="rId43" Type="http://schemas.openxmlformats.org/officeDocument/2006/relationships/image" Target="../media/image96.png"/><Relationship Id="rId48" Type="http://schemas.openxmlformats.org/officeDocument/2006/relationships/image" Target="../media/image100.png"/><Relationship Id="rId8" Type="http://schemas.openxmlformats.org/officeDocument/2006/relationships/image" Target="../media/image61.png"/><Relationship Id="rId51" Type="http://schemas.openxmlformats.org/officeDocument/2006/relationships/image" Target="../media/image3.jpe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jpeg"/><Relationship Id="rId5" Type="http://schemas.openxmlformats.org/officeDocument/2006/relationships/image" Target="../media/image103.png"/><Relationship Id="rId4" Type="http://schemas.openxmlformats.org/officeDocument/2006/relationships/image" Target="../media/image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0" y="8267699"/>
            <a:ext cx="18288000" cy="2019301"/>
            <a:chOff x="0" y="0"/>
            <a:chExt cx="4253089" cy="469612"/>
          </a:xfrm>
        </p:grpSpPr>
        <p:sp>
          <p:nvSpPr>
            <p:cNvPr id="5" name="Freeform 5"/>
            <p:cNvSpPr/>
            <p:nvPr/>
          </p:nvSpPr>
          <p:spPr>
            <a:xfrm>
              <a:off x="0" y="0"/>
              <a:ext cx="4253089" cy="469612"/>
            </a:xfrm>
            <a:custGeom>
              <a:avLst/>
              <a:gdLst/>
              <a:ahLst/>
              <a:cxnLst/>
              <a:rect l="l" t="t" r="r" b="b"/>
              <a:pathLst>
                <a:path w="4253089" h="469612">
                  <a:moveTo>
                    <a:pt x="0" y="0"/>
                  </a:moveTo>
                  <a:lnTo>
                    <a:pt x="4253089" y="0"/>
                  </a:lnTo>
                  <a:lnTo>
                    <a:pt x="4253089" y="469612"/>
                  </a:lnTo>
                  <a:lnTo>
                    <a:pt x="0" y="469612"/>
                  </a:lnTo>
                  <a:close/>
                </a:path>
              </a:pathLst>
            </a:custGeom>
            <a:solidFill>
              <a:srgbClr val="FFFFFF">
                <a:alpha val="8392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p:cNvSpPr/>
          <p:nvPr/>
        </p:nvSpPr>
        <p:spPr>
          <a:xfrm>
            <a:off x="2223332" y="517707"/>
            <a:ext cx="7156086" cy="7156086"/>
          </a:xfrm>
          <a:custGeom>
            <a:avLst/>
            <a:gdLst/>
            <a:ahLst/>
            <a:cxnLst/>
            <a:rect l="l" t="t" r="r" b="b"/>
            <a:pathLst>
              <a:path w="7156086" h="7156086">
                <a:moveTo>
                  <a:pt x="0" y="0"/>
                </a:moveTo>
                <a:lnTo>
                  <a:pt x="7156086" y="0"/>
                </a:lnTo>
                <a:lnTo>
                  <a:pt x="7156086" y="7156086"/>
                </a:lnTo>
                <a:lnTo>
                  <a:pt x="0" y="71560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2571983" y="7246174"/>
            <a:ext cx="6458785" cy="327910"/>
          </a:xfrm>
          <a:prstGeom prst="rect">
            <a:avLst/>
          </a:prstGeom>
        </p:spPr>
        <p:txBody>
          <a:bodyPr lIns="0" tIns="0" rIns="0" bIns="0" rtlCol="0" anchor="t">
            <a:spAutoFit/>
          </a:bodyPr>
          <a:lstStyle/>
          <a:p>
            <a:pPr marL="0" marR="0" lvl="0" indent="0" algn="ctr" defTabSz="914400" rtl="0" eaLnBrk="1" fontAlgn="auto" latinLnBrk="0" hangingPunct="1">
              <a:lnSpc>
                <a:spcPts val="266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FFFFFF"/>
                </a:solidFill>
                <a:effectLst/>
                <a:uLnTx/>
                <a:uFillTx/>
                <a:latin typeface="Poppins Bold"/>
                <a:ea typeface="Poppins Bold"/>
                <a:cs typeface="Poppins Bold"/>
                <a:sym typeface="Poppins Bold"/>
              </a:rPr>
              <a:t>Version 2: September 2024</a:t>
            </a:r>
          </a:p>
        </p:txBody>
      </p:sp>
      <p:sp>
        <p:nvSpPr>
          <p:cNvPr id="12" name="TextBox 12"/>
          <p:cNvSpPr txBox="1"/>
          <p:nvPr/>
        </p:nvSpPr>
        <p:spPr>
          <a:xfrm>
            <a:off x="2571983" y="2831685"/>
            <a:ext cx="6572017" cy="2100511"/>
          </a:xfrm>
          <a:prstGeom prst="rect">
            <a:avLst/>
          </a:prstGeom>
        </p:spPr>
        <p:txBody>
          <a:bodyPr wrap="square" lIns="0" tIns="0" rIns="0" bIns="0" rtlCol="0" anchor="t">
            <a:spAutoFit/>
          </a:bodyPr>
          <a:lstStyle/>
          <a:p>
            <a:pPr marL="0" marR="0" lvl="0" indent="0" algn="ctr" defTabSz="914400" rtl="0" eaLnBrk="1" fontAlgn="auto" latinLnBrk="0" hangingPunct="1">
              <a:lnSpc>
                <a:spcPts val="8399"/>
              </a:lnSpc>
              <a:spcBef>
                <a:spcPts val="0"/>
              </a:spcBef>
              <a:spcAft>
                <a:spcPts val="0"/>
              </a:spcAft>
              <a:buClrTx/>
              <a:buSzTx/>
              <a:buFontTx/>
              <a:buNone/>
              <a:tabLst/>
              <a:defRPr/>
            </a:pPr>
            <a:r>
              <a:rPr kumimoji="0" lang="en-US" sz="5999" b="0" i="0" u="none" strike="noStrike" kern="1200" cap="none" spc="0" normalizeH="0" baseline="0" noProof="0" dirty="0">
                <a:ln>
                  <a:noFill/>
                </a:ln>
                <a:solidFill>
                  <a:srgbClr val="FFFFFF"/>
                </a:solidFill>
                <a:effectLst/>
                <a:uLnTx/>
                <a:uFillTx/>
                <a:latin typeface="Poppins Bold"/>
                <a:ea typeface="Poppins Bold"/>
                <a:cs typeface="Poppins Bold"/>
                <a:sym typeface="Poppins Bold"/>
              </a:rPr>
              <a:t>Understanding Apprenticeships</a:t>
            </a:r>
          </a:p>
        </p:txBody>
      </p:sp>
      <p:sp>
        <p:nvSpPr>
          <p:cNvPr id="6" name="TextBox 5">
            <a:extLst>
              <a:ext uri="{FF2B5EF4-FFF2-40B4-BE49-F238E27FC236}">
                <a16:creationId xmlns:a16="http://schemas.microsoft.com/office/drawing/2014/main" id="{EA44EBC3-A190-3A06-1942-C01DD028D9C8}"/>
              </a:ext>
            </a:extLst>
          </p:cNvPr>
          <p:cNvSpPr txBox="1"/>
          <p:nvPr/>
        </p:nvSpPr>
        <p:spPr>
          <a:xfrm>
            <a:off x="476250" y="398938"/>
            <a:ext cx="17335500" cy="1446550"/>
          </a:xfrm>
          <a:prstGeom prst="rect">
            <a:avLst/>
          </a:prstGeom>
          <a:noFill/>
        </p:spPr>
        <p:txBody>
          <a:bodyPr wrap="square" rtlCol="0">
            <a:spAutoFit/>
          </a:bodyPr>
          <a:lstStyle/>
          <a:p>
            <a:r>
              <a:rPr lang="en-GB" sz="8800" dirty="0">
                <a:latin typeface="Century Gothic" panose="020B0502020202020204" pitchFamily="34" charset="0"/>
              </a:rPr>
              <a:t>Introduction To Apprenticeships</a:t>
            </a:r>
          </a:p>
        </p:txBody>
      </p:sp>
      <p:pic>
        <p:nvPicPr>
          <p:cNvPr id="1026" name="Picture 23" descr="A close up of a logo&#10;&#10;Description automatically generated">
            <a:extLst>
              <a:ext uri="{FF2B5EF4-FFF2-40B4-BE49-F238E27FC236}">
                <a16:creationId xmlns:a16="http://schemas.microsoft.com/office/drawing/2014/main" id="{979C0D04-AF80-8F71-59D6-736074D916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1150" y="8973662"/>
            <a:ext cx="2540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Teacher and students in laboratory">
            <a:extLst>
              <a:ext uri="{FF2B5EF4-FFF2-40B4-BE49-F238E27FC236}">
                <a16:creationId xmlns:a16="http://schemas.microsoft.com/office/drawing/2014/main" id="{7EC7EEE4-20B5-024F-14F2-0BB00390A14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09064" y="2003724"/>
            <a:ext cx="11140707" cy="742713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6992"/>
        </a:solidFill>
        <a:effectLst/>
      </p:bgPr>
    </p:bg>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0" y="0"/>
            <a:ext cx="8583384" cy="7295876"/>
          </a:xfrm>
          <a:custGeom>
            <a:avLst/>
            <a:gdLst/>
            <a:ahLst/>
            <a:cxnLst/>
            <a:rect l="l" t="t" r="r" b="b"/>
            <a:pathLst>
              <a:path w="8583384" h="7295876">
                <a:moveTo>
                  <a:pt x="0" y="0"/>
                </a:moveTo>
                <a:lnTo>
                  <a:pt x="8583384" y="0"/>
                </a:lnTo>
                <a:lnTo>
                  <a:pt x="8583384" y="7295876"/>
                </a:lnTo>
                <a:lnTo>
                  <a:pt x="0" y="7295876"/>
                </a:lnTo>
                <a:lnTo>
                  <a:pt x="0" y="0"/>
                </a:lnTo>
                <a:close/>
              </a:path>
            </a:pathLst>
          </a:custGeom>
          <a:blipFill>
            <a:blip r:embed="rId3">
              <a:alphaModFix amt="30000"/>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Freeform 3"/>
          <p:cNvSpPr>
            <a:spLocks noGrp="1" noRot="1" noMove="1" noResize="1" noEditPoints="1" noAdjustHandles="1" noChangeArrowheads="1" noChangeShapeType="1"/>
          </p:cNvSpPr>
          <p:nvPr/>
        </p:nvSpPr>
        <p:spPr>
          <a:xfrm rot="-10800000">
            <a:off x="10289260" y="3488071"/>
            <a:ext cx="7998740" cy="6798929"/>
          </a:xfrm>
          <a:custGeom>
            <a:avLst/>
            <a:gdLst/>
            <a:ahLst/>
            <a:cxnLst/>
            <a:rect l="l" t="t" r="r" b="b"/>
            <a:pathLst>
              <a:path w="7998740" h="6798929">
                <a:moveTo>
                  <a:pt x="0" y="0"/>
                </a:moveTo>
                <a:lnTo>
                  <a:pt x="7998740" y="0"/>
                </a:lnTo>
                <a:lnTo>
                  <a:pt x="7998740" y="6798929"/>
                </a:lnTo>
                <a:lnTo>
                  <a:pt x="0" y="6798929"/>
                </a:lnTo>
                <a:lnTo>
                  <a:pt x="0" y="0"/>
                </a:lnTo>
                <a:close/>
              </a:path>
            </a:pathLst>
          </a:custGeom>
          <a:blipFill>
            <a:blip r:embed="rId3">
              <a:alphaModFix amt="30000"/>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4" name="Group 4"/>
          <p:cNvGrpSpPr>
            <a:grpSpLocks noGrp="1" noUngrp="1" noRot="1" noMove="1" noResize="1"/>
          </p:cNvGrpSpPr>
          <p:nvPr/>
        </p:nvGrpSpPr>
        <p:grpSpPr>
          <a:xfrm>
            <a:off x="342020" y="321743"/>
            <a:ext cx="17603961" cy="9643513"/>
            <a:chOff x="0" y="0"/>
            <a:chExt cx="2770626" cy="1517759"/>
          </a:xfrm>
        </p:grpSpPr>
        <p:sp>
          <p:nvSpPr>
            <p:cNvPr id="5" name="Freeform 5"/>
            <p:cNvSpPr>
              <a:spLocks noGrp="1" noRot="1" noMove="1" noResize="1" noEditPoints="1" noAdjustHandles="1" noChangeArrowheads="1" noChangeShapeType="1"/>
            </p:cNvSpPr>
            <p:nvPr/>
          </p:nvSpPr>
          <p:spPr>
            <a:xfrm>
              <a:off x="0" y="0"/>
              <a:ext cx="2770626" cy="1517759"/>
            </a:xfrm>
            <a:custGeom>
              <a:avLst/>
              <a:gdLst/>
              <a:ahLst/>
              <a:cxnLst/>
              <a:rect l="l" t="t" r="r" b="b"/>
              <a:pathLst>
                <a:path w="2770626" h="1517759">
                  <a:moveTo>
                    <a:pt x="0" y="0"/>
                  </a:moveTo>
                  <a:lnTo>
                    <a:pt x="2770626" y="0"/>
                  </a:lnTo>
                  <a:lnTo>
                    <a:pt x="2770626" y="1517759"/>
                  </a:lnTo>
                  <a:lnTo>
                    <a:pt x="0" y="1517759"/>
                  </a:lnTo>
                  <a:close/>
                </a:path>
              </a:pathLst>
            </a:custGeom>
            <a:solidFill>
              <a:srgbClr val="FFFFFF"/>
            </a:solidFill>
          </p:spPr>
          <p:txBody>
            <a:bodyPr/>
            <a:lstStyle/>
            <a:p>
              <a:endParaRPr lang="en-GB"/>
            </a:p>
          </p:txBody>
        </p:sp>
      </p:grpSp>
      <p:pic>
        <p:nvPicPr>
          <p:cNvPr id="19458" name="Picture 23" descr="A close up of a logo&#10;&#10;Description automatically generated">
            <a:extLst>
              <a:ext uri="{FF2B5EF4-FFF2-40B4-BE49-F238E27FC236}">
                <a16:creationId xmlns:a16="http://schemas.microsoft.com/office/drawing/2014/main" id="{AB096B24-F6D2-DDE3-0C44-7241A44DF6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6347" y="8754528"/>
            <a:ext cx="2540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D71AEDCA-1CEC-D3F5-E804-2435739CC4A0}"/>
              </a:ext>
            </a:extLst>
          </p:cNvPr>
          <p:cNvPicPr>
            <a:picLocks noChangeAspect="1"/>
          </p:cNvPicPr>
          <p:nvPr/>
        </p:nvPicPr>
        <p:blipFill>
          <a:blip r:embed="rId6"/>
          <a:stretch>
            <a:fillRect/>
          </a:stretch>
        </p:blipFill>
        <p:spPr>
          <a:xfrm>
            <a:off x="5936335" y="836619"/>
            <a:ext cx="8705850" cy="8981134"/>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8583384" cy="7295876"/>
          </a:xfrm>
          <a:custGeom>
            <a:avLst/>
            <a:gdLst/>
            <a:ahLst/>
            <a:cxnLst/>
            <a:rect l="l" t="t" r="r" b="b"/>
            <a:pathLst>
              <a:path w="8583384" h="7295876">
                <a:moveTo>
                  <a:pt x="0" y="0"/>
                </a:moveTo>
                <a:lnTo>
                  <a:pt x="8583384" y="0"/>
                </a:lnTo>
                <a:lnTo>
                  <a:pt x="8583384" y="7295876"/>
                </a:lnTo>
                <a:lnTo>
                  <a:pt x="0" y="7295876"/>
                </a:lnTo>
                <a:lnTo>
                  <a:pt x="0" y="0"/>
                </a:lnTo>
                <a:close/>
              </a:path>
            </a:pathLst>
          </a:custGeom>
          <a:blipFill>
            <a:blip r:embed="rId3">
              <a:alphaModFix amt="30000"/>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10800000">
            <a:off x="10289260" y="3488071"/>
            <a:ext cx="7998740" cy="6798929"/>
          </a:xfrm>
          <a:custGeom>
            <a:avLst/>
            <a:gdLst/>
            <a:ahLst/>
            <a:cxnLst/>
            <a:rect l="l" t="t" r="r" b="b"/>
            <a:pathLst>
              <a:path w="7998740" h="6798929">
                <a:moveTo>
                  <a:pt x="0" y="0"/>
                </a:moveTo>
                <a:lnTo>
                  <a:pt x="7998740" y="0"/>
                </a:lnTo>
                <a:lnTo>
                  <a:pt x="7998740" y="6798929"/>
                </a:lnTo>
                <a:lnTo>
                  <a:pt x="0" y="6798929"/>
                </a:lnTo>
                <a:lnTo>
                  <a:pt x="0" y="0"/>
                </a:lnTo>
                <a:close/>
              </a:path>
            </a:pathLst>
          </a:custGeom>
          <a:blipFill>
            <a:blip r:embed="rId3">
              <a:alphaModFix amt="30000"/>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p:cNvGrpSpPr>
            <a:grpSpLocks noGrp="1" noUngrp="1" noRot="1" noMove="1" noResize="1"/>
          </p:cNvGrpSpPr>
          <p:nvPr/>
        </p:nvGrpSpPr>
        <p:grpSpPr>
          <a:xfrm>
            <a:off x="342020" y="321743"/>
            <a:ext cx="17603961" cy="9643513"/>
            <a:chOff x="0" y="0"/>
            <a:chExt cx="2770626" cy="1517759"/>
          </a:xfrm>
        </p:grpSpPr>
        <p:sp>
          <p:nvSpPr>
            <p:cNvPr id="5" name="Freeform 5"/>
            <p:cNvSpPr>
              <a:spLocks noGrp="1" noRot="1" noMove="1" noResize="1" noEditPoints="1" noAdjustHandles="1" noChangeArrowheads="1" noChangeShapeType="1"/>
            </p:cNvSpPr>
            <p:nvPr/>
          </p:nvSpPr>
          <p:spPr>
            <a:xfrm>
              <a:off x="0" y="0"/>
              <a:ext cx="2770626" cy="1517759"/>
            </a:xfrm>
            <a:custGeom>
              <a:avLst/>
              <a:gdLst/>
              <a:ahLst/>
              <a:cxnLst/>
              <a:rect l="l" t="t" r="r" b="b"/>
              <a:pathLst>
                <a:path w="2770626" h="1517759">
                  <a:moveTo>
                    <a:pt x="0" y="0"/>
                  </a:moveTo>
                  <a:lnTo>
                    <a:pt x="2770626" y="0"/>
                  </a:lnTo>
                  <a:lnTo>
                    <a:pt x="2770626" y="1517759"/>
                  </a:lnTo>
                  <a:lnTo>
                    <a:pt x="0" y="1517759"/>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p:cNvSpPr/>
          <p:nvPr/>
        </p:nvSpPr>
        <p:spPr>
          <a:xfrm rot="-10800000">
            <a:off x="1028700" y="810452"/>
            <a:ext cx="7806172" cy="1443916"/>
          </a:xfrm>
          <a:custGeom>
            <a:avLst/>
            <a:gdLst/>
            <a:ahLst/>
            <a:cxnLst/>
            <a:rect l="l" t="t" r="r" b="b"/>
            <a:pathLst>
              <a:path w="7806172" h="1443916">
                <a:moveTo>
                  <a:pt x="0" y="0"/>
                </a:moveTo>
                <a:lnTo>
                  <a:pt x="7806172" y="0"/>
                </a:lnTo>
                <a:lnTo>
                  <a:pt x="7806172" y="1443916"/>
                </a:lnTo>
                <a:lnTo>
                  <a:pt x="0" y="1443916"/>
                </a:lnTo>
                <a:lnTo>
                  <a:pt x="0" y="0"/>
                </a:lnTo>
                <a:close/>
              </a:path>
            </a:pathLst>
          </a:custGeom>
          <a:blipFill>
            <a:blip r:embed="rId5">
              <a:alphaModFix amt="30000"/>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10593581" y="321743"/>
            <a:ext cx="7390098" cy="9643513"/>
          </a:xfrm>
          <a:custGeom>
            <a:avLst/>
            <a:gdLst/>
            <a:ahLst/>
            <a:cxnLst/>
            <a:rect l="l" t="t" r="r" b="b"/>
            <a:pathLst>
              <a:path w="7390098" h="9643513">
                <a:moveTo>
                  <a:pt x="0" y="0"/>
                </a:moveTo>
                <a:lnTo>
                  <a:pt x="7390098" y="0"/>
                </a:lnTo>
                <a:lnTo>
                  <a:pt x="7390098" y="9643514"/>
                </a:lnTo>
                <a:lnTo>
                  <a:pt x="0" y="9643514"/>
                </a:lnTo>
                <a:lnTo>
                  <a:pt x="0" y="0"/>
                </a:lnTo>
                <a:close/>
              </a:path>
            </a:pathLst>
          </a:custGeom>
          <a:blipFill>
            <a:blip r:embed="rId7"/>
            <a:stretch>
              <a:fillRect l="-14358" r="-8150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1344329" y="3277755"/>
            <a:ext cx="678416" cy="678416"/>
          </a:xfrm>
          <a:custGeom>
            <a:avLst/>
            <a:gdLst/>
            <a:ahLst/>
            <a:cxnLst/>
            <a:rect l="l" t="t" r="r" b="b"/>
            <a:pathLst>
              <a:path w="678416" h="678416">
                <a:moveTo>
                  <a:pt x="0" y="0"/>
                </a:moveTo>
                <a:lnTo>
                  <a:pt x="678416" y="0"/>
                </a:lnTo>
                <a:lnTo>
                  <a:pt x="678416" y="678416"/>
                </a:lnTo>
                <a:lnTo>
                  <a:pt x="0" y="67841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344329" y="4306799"/>
            <a:ext cx="678416" cy="678416"/>
          </a:xfrm>
          <a:custGeom>
            <a:avLst/>
            <a:gdLst/>
            <a:ahLst/>
            <a:cxnLst/>
            <a:rect l="l" t="t" r="r" b="b"/>
            <a:pathLst>
              <a:path w="678416" h="678416">
                <a:moveTo>
                  <a:pt x="0" y="0"/>
                </a:moveTo>
                <a:lnTo>
                  <a:pt x="678416" y="0"/>
                </a:lnTo>
                <a:lnTo>
                  <a:pt x="678416" y="678416"/>
                </a:lnTo>
                <a:lnTo>
                  <a:pt x="0" y="67841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1344329" y="5335499"/>
            <a:ext cx="678416" cy="678416"/>
          </a:xfrm>
          <a:custGeom>
            <a:avLst/>
            <a:gdLst/>
            <a:ahLst/>
            <a:cxnLst/>
            <a:rect l="l" t="t" r="r" b="b"/>
            <a:pathLst>
              <a:path w="678416" h="678416">
                <a:moveTo>
                  <a:pt x="0" y="0"/>
                </a:moveTo>
                <a:lnTo>
                  <a:pt x="678416" y="0"/>
                </a:lnTo>
                <a:lnTo>
                  <a:pt x="678416" y="678416"/>
                </a:lnTo>
                <a:lnTo>
                  <a:pt x="0" y="67841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344329" y="6387138"/>
            <a:ext cx="678416" cy="678416"/>
          </a:xfrm>
          <a:custGeom>
            <a:avLst/>
            <a:gdLst/>
            <a:ahLst/>
            <a:cxnLst/>
            <a:rect l="l" t="t" r="r" b="b"/>
            <a:pathLst>
              <a:path w="678416" h="678416">
                <a:moveTo>
                  <a:pt x="0" y="0"/>
                </a:moveTo>
                <a:lnTo>
                  <a:pt x="678416" y="0"/>
                </a:lnTo>
                <a:lnTo>
                  <a:pt x="678416" y="678416"/>
                </a:lnTo>
                <a:lnTo>
                  <a:pt x="0" y="67841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319908" y="7412889"/>
            <a:ext cx="727259" cy="727259"/>
          </a:xfrm>
          <a:custGeom>
            <a:avLst/>
            <a:gdLst/>
            <a:ahLst/>
            <a:cxnLst/>
            <a:rect l="l" t="t" r="r" b="b"/>
            <a:pathLst>
              <a:path w="727259" h="727259">
                <a:moveTo>
                  <a:pt x="0" y="0"/>
                </a:moveTo>
                <a:lnTo>
                  <a:pt x="727259" y="0"/>
                </a:lnTo>
                <a:lnTo>
                  <a:pt x="727259" y="727259"/>
                </a:lnTo>
                <a:lnTo>
                  <a:pt x="0" y="72725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1319908" y="1307489"/>
            <a:ext cx="9496126" cy="566758"/>
          </a:xfrm>
          <a:prstGeom prst="rect">
            <a:avLst/>
          </a:prstGeom>
        </p:spPr>
        <p:txBody>
          <a:bodyPr lIns="0" tIns="0" rIns="0" bIns="0" rtlCol="0" anchor="t">
            <a:spAutoFit/>
          </a:bodyPr>
          <a:lstStyle/>
          <a:p>
            <a:pPr marL="0" marR="0" lvl="0" indent="0" algn="l" defTabSz="914400" rtl="0" eaLnBrk="1" fontAlgn="auto" latinLnBrk="0" hangingPunct="1">
              <a:lnSpc>
                <a:spcPts val="4414"/>
              </a:lnSpc>
              <a:spcBef>
                <a:spcPts val="0"/>
              </a:spcBef>
              <a:spcAft>
                <a:spcPts val="0"/>
              </a:spcAft>
              <a:buClrTx/>
              <a:buSzTx/>
              <a:buFontTx/>
              <a:buNone/>
              <a:tabLst/>
              <a:defRPr/>
            </a:pPr>
            <a:r>
              <a:rPr kumimoji="0" lang="en-US" sz="5255" b="0" i="0" u="none" strike="noStrike" kern="1200" cap="none" spc="31" normalizeH="0" baseline="0" noProof="0">
                <a:ln>
                  <a:noFill/>
                </a:ln>
                <a:solidFill>
                  <a:srgbClr val="010A4F"/>
                </a:solidFill>
                <a:effectLst/>
                <a:uLnTx/>
                <a:uFillTx/>
                <a:latin typeface="Lato Bold"/>
                <a:ea typeface="Lato Bold"/>
                <a:cs typeface="Lato Bold"/>
                <a:sym typeface="Lato Bold"/>
              </a:rPr>
              <a:t>THE APPRENTICESHIP</a:t>
            </a:r>
          </a:p>
        </p:txBody>
      </p:sp>
      <p:sp>
        <p:nvSpPr>
          <p:cNvPr id="15" name="TextBox 15"/>
          <p:cNvSpPr txBox="1"/>
          <p:nvPr/>
        </p:nvSpPr>
        <p:spPr>
          <a:xfrm>
            <a:off x="1319908" y="2406735"/>
            <a:ext cx="7824092" cy="346249"/>
          </a:xfrm>
          <a:prstGeom prst="rect">
            <a:avLst/>
          </a:prstGeom>
        </p:spPr>
        <p:txBody>
          <a:bodyPr wrap="square" lIns="0" tIns="0" rIns="0" bIns="0" rtlCol="0" anchor="t">
            <a:spAutoFit/>
          </a:bodyPr>
          <a:lstStyle/>
          <a:p>
            <a:pPr marL="0" marR="0" lvl="0" indent="0" algn="l" defTabSz="914400" rtl="0" eaLnBrk="1" fontAlgn="auto" latinLnBrk="0" hangingPunct="1">
              <a:lnSpc>
                <a:spcPts val="2696"/>
              </a:lnSpc>
              <a:spcBef>
                <a:spcPts val="0"/>
              </a:spcBef>
              <a:spcAft>
                <a:spcPts val="0"/>
              </a:spcAft>
              <a:buClrTx/>
              <a:buSzTx/>
              <a:buFontTx/>
              <a:buNone/>
              <a:tabLst/>
              <a:defRPr/>
            </a:pPr>
            <a:r>
              <a:rPr kumimoji="0" lang="en-US" sz="3000" i="0" u="none" strike="noStrike" kern="1200" cap="none" spc="0" normalizeH="0" baseline="0" noProof="0" dirty="0">
                <a:ln>
                  <a:noFill/>
                </a:ln>
                <a:solidFill>
                  <a:srgbClr val="000000"/>
                </a:solidFill>
                <a:effectLst/>
                <a:uLnTx/>
                <a:uFillTx/>
                <a:latin typeface="Lato"/>
                <a:ea typeface="Lato"/>
                <a:cs typeface="Lato"/>
                <a:sym typeface="Lato"/>
              </a:rPr>
              <a:t>What interests you about this apprenticeship?</a:t>
            </a:r>
          </a:p>
        </p:txBody>
      </p:sp>
      <p:sp>
        <p:nvSpPr>
          <p:cNvPr id="16" name="TextBox 16"/>
          <p:cNvSpPr txBox="1"/>
          <p:nvPr/>
        </p:nvSpPr>
        <p:spPr>
          <a:xfrm>
            <a:off x="2288674" y="3378838"/>
            <a:ext cx="5421088" cy="466725"/>
          </a:xfrm>
          <a:prstGeom prst="rect">
            <a:avLst/>
          </a:prstGeom>
        </p:spPr>
        <p:txBody>
          <a:bodyPr lIns="0" tIns="0" rIns="0" bIns="0" rtlCol="0" anchor="t">
            <a:spAutoFit/>
          </a:bodyPr>
          <a:lstStyle/>
          <a:p>
            <a:pPr marL="0" marR="0" lvl="0" indent="0" algn="l" defTabSz="914400" rtl="0" eaLnBrk="1" fontAlgn="auto" latinLnBrk="0" hangingPunct="1">
              <a:lnSpc>
                <a:spcPts val="36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Lato Bold"/>
                <a:ea typeface="Lato Bold"/>
                <a:cs typeface="Lato Bold"/>
                <a:sym typeface="Lato Bold"/>
              </a:rPr>
              <a:t>Reflect on the job description</a:t>
            </a:r>
          </a:p>
        </p:txBody>
      </p:sp>
      <p:sp>
        <p:nvSpPr>
          <p:cNvPr id="17" name="TextBox 17"/>
          <p:cNvSpPr txBox="1"/>
          <p:nvPr/>
        </p:nvSpPr>
        <p:spPr>
          <a:xfrm>
            <a:off x="2312079" y="4410240"/>
            <a:ext cx="7806171" cy="461665"/>
          </a:xfrm>
          <a:prstGeom prst="rect">
            <a:avLst/>
          </a:prstGeom>
        </p:spPr>
        <p:txBody>
          <a:bodyPr wrap="square" lIns="0" tIns="0" rIns="0" bIns="0" rtlCol="0" anchor="t">
            <a:spAutoFit/>
          </a:bodyPr>
          <a:lstStyle/>
          <a:p>
            <a:pPr marL="0" marR="0" lvl="0" indent="0" algn="l" defTabSz="914400" rtl="0" eaLnBrk="1" fontAlgn="auto" latinLnBrk="0" hangingPunct="1">
              <a:lnSpc>
                <a:spcPts val="3600"/>
              </a:lnSpc>
              <a:spcBef>
                <a:spcPts val="0"/>
              </a:spcBef>
              <a:spcAft>
                <a:spcPts val="0"/>
              </a:spcAft>
              <a:buClrTx/>
              <a:buSzTx/>
              <a:buFontTx/>
              <a:buNone/>
              <a:tabLst/>
              <a:defRPr/>
            </a:pPr>
            <a:r>
              <a:rPr kumimoji="0" lang="en-US" sz="3000" b="0" i="0" u="none" strike="noStrike" kern="1200" cap="none" spc="0" normalizeH="0" baseline="0" noProof="0">
                <a:ln>
                  <a:noFill/>
                </a:ln>
                <a:solidFill>
                  <a:srgbClr val="000000"/>
                </a:solidFill>
                <a:effectLst/>
                <a:uLnTx/>
                <a:uFillTx/>
                <a:latin typeface="Lato Bold"/>
                <a:ea typeface="Lato Bold"/>
                <a:cs typeface="Lato Bold"/>
                <a:sym typeface="Lato Bold"/>
              </a:rPr>
              <a:t>Positioning positively to show skills/strengths</a:t>
            </a:r>
          </a:p>
        </p:txBody>
      </p:sp>
      <p:sp>
        <p:nvSpPr>
          <p:cNvPr id="18" name="TextBox 18"/>
          <p:cNvSpPr txBox="1"/>
          <p:nvPr/>
        </p:nvSpPr>
        <p:spPr>
          <a:xfrm>
            <a:off x="2288674" y="5436582"/>
            <a:ext cx="5421088" cy="466725"/>
          </a:xfrm>
          <a:prstGeom prst="rect">
            <a:avLst/>
          </a:prstGeom>
        </p:spPr>
        <p:txBody>
          <a:bodyPr lIns="0" tIns="0" rIns="0" bIns="0" rtlCol="0" anchor="t">
            <a:spAutoFit/>
          </a:bodyPr>
          <a:lstStyle/>
          <a:p>
            <a:pPr marL="0" marR="0" lvl="0" indent="0" algn="l" defTabSz="914400" rtl="0" eaLnBrk="1" fontAlgn="auto" latinLnBrk="0" hangingPunct="1">
              <a:lnSpc>
                <a:spcPts val="3600"/>
              </a:lnSpc>
              <a:spcBef>
                <a:spcPts val="0"/>
              </a:spcBef>
              <a:spcAft>
                <a:spcPts val="0"/>
              </a:spcAft>
              <a:buClrTx/>
              <a:buSzTx/>
              <a:buFontTx/>
              <a:buNone/>
              <a:tabLst/>
              <a:defRPr/>
            </a:pPr>
            <a:r>
              <a:rPr kumimoji="0" lang="en-US" sz="3000" b="0" i="0" u="none" strike="noStrike" kern="1200" cap="none" spc="0" normalizeH="0" baseline="0" noProof="0">
                <a:ln>
                  <a:noFill/>
                </a:ln>
                <a:solidFill>
                  <a:srgbClr val="000000"/>
                </a:solidFill>
                <a:effectLst/>
                <a:uLnTx/>
                <a:uFillTx/>
                <a:latin typeface="Lato Bold"/>
                <a:ea typeface="Lato Bold"/>
                <a:cs typeface="Lato Bold"/>
                <a:sym typeface="Lato Bold"/>
              </a:rPr>
              <a:t>Specific to the employer</a:t>
            </a:r>
          </a:p>
        </p:txBody>
      </p:sp>
      <p:sp>
        <p:nvSpPr>
          <p:cNvPr id="19" name="TextBox 19"/>
          <p:cNvSpPr txBox="1"/>
          <p:nvPr/>
        </p:nvSpPr>
        <p:spPr>
          <a:xfrm>
            <a:off x="2288674" y="6488221"/>
            <a:ext cx="5421088" cy="466725"/>
          </a:xfrm>
          <a:prstGeom prst="rect">
            <a:avLst/>
          </a:prstGeom>
        </p:spPr>
        <p:txBody>
          <a:bodyPr lIns="0" tIns="0" rIns="0" bIns="0" rtlCol="0" anchor="t">
            <a:spAutoFit/>
          </a:bodyPr>
          <a:lstStyle/>
          <a:p>
            <a:pPr marL="0" marR="0" lvl="0" indent="0" algn="l" defTabSz="914400" rtl="0" eaLnBrk="1" fontAlgn="auto" latinLnBrk="0" hangingPunct="1">
              <a:lnSpc>
                <a:spcPts val="3600"/>
              </a:lnSpc>
              <a:spcBef>
                <a:spcPts val="0"/>
              </a:spcBef>
              <a:spcAft>
                <a:spcPts val="0"/>
              </a:spcAft>
              <a:buClrTx/>
              <a:buSzTx/>
              <a:buFontTx/>
              <a:buNone/>
              <a:tabLst/>
              <a:defRPr/>
            </a:pPr>
            <a:r>
              <a:rPr kumimoji="0" lang="en-US" sz="3000" b="0" i="0" u="none" strike="noStrike" kern="1200" cap="none" spc="0" normalizeH="0" baseline="0" noProof="0">
                <a:ln>
                  <a:noFill/>
                </a:ln>
                <a:solidFill>
                  <a:srgbClr val="000000"/>
                </a:solidFill>
                <a:effectLst/>
                <a:uLnTx/>
                <a:uFillTx/>
                <a:latin typeface="Lato Bold"/>
                <a:ea typeface="Lato Bold"/>
                <a:cs typeface="Lato Bold"/>
                <a:sym typeface="Lato Bold"/>
              </a:rPr>
              <a:t>Specific to the apprenticeship</a:t>
            </a:r>
          </a:p>
        </p:txBody>
      </p:sp>
      <p:sp>
        <p:nvSpPr>
          <p:cNvPr id="20" name="TextBox 20"/>
          <p:cNvSpPr txBox="1"/>
          <p:nvPr/>
        </p:nvSpPr>
        <p:spPr>
          <a:xfrm>
            <a:off x="2288674" y="7538393"/>
            <a:ext cx="5421088" cy="466725"/>
          </a:xfrm>
          <a:prstGeom prst="rect">
            <a:avLst/>
          </a:prstGeom>
        </p:spPr>
        <p:txBody>
          <a:bodyPr lIns="0" tIns="0" rIns="0" bIns="0" rtlCol="0" anchor="t">
            <a:spAutoFit/>
          </a:bodyPr>
          <a:lstStyle/>
          <a:p>
            <a:pPr marL="0" marR="0" lvl="0" indent="0" algn="l" defTabSz="914400" rtl="0" eaLnBrk="1" fontAlgn="auto" latinLnBrk="0" hangingPunct="1">
              <a:lnSpc>
                <a:spcPts val="3600"/>
              </a:lnSpc>
              <a:spcBef>
                <a:spcPts val="0"/>
              </a:spcBef>
              <a:spcAft>
                <a:spcPts val="0"/>
              </a:spcAft>
              <a:buClrTx/>
              <a:buSzTx/>
              <a:buFontTx/>
              <a:buNone/>
              <a:tabLst/>
              <a:defRPr/>
            </a:pPr>
            <a:r>
              <a:rPr kumimoji="0" lang="en-US" sz="3000" b="0" i="0" u="none" strike="noStrike" kern="1200" cap="none" spc="0" normalizeH="0" baseline="0" noProof="0">
                <a:ln>
                  <a:noFill/>
                </a:ln>
                <a:solidFill>
                  <a:srgbClr val="000000"/>
                </a:solidFill>
                <a:effectLst/>
                <a:uLnTx/>
                <a:uFillTx/>
                <a:latin typeface="Lato Bold"/>
                <a:ea typeface="Lato Bold"/>
                <a:cs typeface="Lato Bold"/>
                <a:sym typeface="Lato Bold"/>
              </a:rPr>
              <a:t>Do your research</a:t>
            </a:r>
          </a:p>
        </p:txBody>
      </p:sp>
      <p:pic>
        <p:nvPicPr>
          <p:cNvPr id="10242" name="Picture 23" descr="A close up of a logo&#10;&#10;Description automatically generated">
            <a:extLst>
              <a:ext uri="{FF2B5EF4-FFF2-40B4-BE49-F238E27FC236}">
                <a16:creationId xmlns:a16="http://schemas.microsoft.com/office/drawing/2014/main" id="{C5660A20-368F-D2EC-9D17-3BBFF42D5524}"/>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77850" y="9055711"/>
            <a:ext cx="2540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left)">
                                      <p:cBhvr>
                                        <p:cTn id="24" dur="500"/>
                                        <p:tgtEl>
                                          <p:spTgt spid="18"/>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left)">
                                      <p:cBhvr>
                                        <p:cTn id="31" dur="500"/>
                                        <p:tgtEl>
                                          <p:spTgt spid="19"/>
                                        </p:tgtEl>
                                      </p:cBhvr>
                                    </p:animEffect>
                                  </p:childTnLst>
                                </p:cTn>
                              </p:par>
                            </p:childTnLst>
                          </p:cTn>
                        </p:par>
                        <p:par>
                          <p:cTn id="32" fill="hold">
                            <p:stCondLst>
                              <p:cond delay="2000"/>
                            </p:stCondLst>
                            <p:childTnLst>
                              <p:par>
                                <p:cTn id="33" presetID="10" presetClass="entr" presetSubtype="0"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ipe(left)">
                                      <p:cBhvr>
                                        <p:cTn id="3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6" grpId="0"/>
      <p:bldP spid="17" grpId="0"/>
      <p:bldP spid="18" grpId="0"/>
      <p:bldP spid="19" grpId="0"/>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0" y="0"/>
            <a:ext cx="8583384" cy="7295876"/>
          </a:xfrm>
          <a:custGeom>
            <a:avLst/>
            <a:gdLst/>
            <a:ahLst/>
            <a:cxnLst/>
            <a:rect l="l" t="t" r="r" b="b"/>
            <a:pathLst>
              <a:path w="8583384" h="7295876">
                <a:moveTo>
                  <a:pt x="0" y="0"/>
                </a:moveTo>
                <a:lnTo>
                  <a:pt x="8583384" y="0"/>
                </a:lnTo>
                <a:lnTo>
                  <a:pt x="8583384" y="7295876"/>
                </a:lnTo>
                <a:lnTo>
                  <a:pt x="0" y="7295876"/>
                </a:lnTo>
                <a:lnTo>
                  <a:pt x="0" y="0"/>
                </a:lnTo>
                <a:close/>
              </a:path>
            </a:pathLst>
          </a:custGeom>
          <a:blipFill>
            <a:blip r:embed="rId3">
              <a:alphaModFix amt="30000"/>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Freeform 3"/>
          <p:cNvSpPr>
            <a:spLocks noGrp="1" noRot="1" noMove="1" noResize="1" noEditPoints="1" noAdjustHandles="1" noChangeArrowheads="1" noChangeShapeType="1"/>
          </p:cNvSpPr>
          <p:nvPr/>
        </p:nvSpPr>
        <p:spPr>
          <a:xfrm rot="-10800000">
            <a:off x="10289260" y="3488071"/>
            <a:ext cx="7998740" cy="6798929"/>
          </a:xfrm>
          <a:custGeom>
            <a:avLst/>
            <a:gdLst/>
            <a:ahLst/>
            <a:cxnLst/>
            <a:rect l="l" t="t" r="r" b="b"/>
            <a:pathLst>
              <a:path w="7998740" h="6798929">
                <a:moveTo>
                  <a:pt x="0" y="0"/>
                </a:moveTo>
                <a:lnTo>
                  <a:pt x="7998740" y="0"/>
                </a:lnTo>
                <a:lnTo>
                  <a:pt x="7998740" y="6798929"/>
                </a:lnTo>
                <a:lnTo>
                  <a:pt x="0" y="6798929"/>
                </a:lnTo>
                <a:lnTo>
                  <a:pt x="0" y="0"/>
                </a:lnTo>
                <a:close/>
              </a:path>
            </a:pathLst>
          </a:custGeom>
          <a:blipFill>
            <a:blip r:embed="rId3">
              <a:alphaModFix amt="30000"/>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4" name="Group 4"/>
          <p:cNvGrpSpPr>
            <a:grpSpLocks noGrp="1" noUngrp="1" noRot="1" noMove="1" noResize="1"/>
          </p:cNvGrpSpPr>
          <p:nvPr/>
        </p:nvGrpSpPr>
        <p:grpSpPr>
          <a:xfrm>
            <a:off x="342020" y="321743"/>
            <a:ext cx="17603961" cy="9643513"/>
            <a:chOff x="0" y="0"/>
            <a:chExt cx="2770626" cy="1517759"/>
          </a:xfrm>
        </p:grpSpPr>
        <p:sp>
          <p:nvSpPr>
            <p:cNvPr id="5" name="Freeform 5"/>
            <p:cNvSpPr>
              <a:spLocks noGrp="1" noRot="1" noMove="1" noResize="1" noEditPoints="1" noAdjustHandles="1" noChangeArrowheads="1" noChangeShapeType="1"/>
            </p:cNvSpPr>
            <p:nvPr/>
          </p:nvSpPr>
          <p:spPr>
            <a:xfrm>
              <a:off x="0" y="0"/>
              <a:ext cx="2770626" cy="1517759"/>
            </a:xfrm>
            <a:custGeom>
              <a:avLst/>
              <a:gdLst/>
              <a:ahLst/>
              <a:cxnLst/>
              <a:rect l="l" t="t" r="r" b="b"/>
              <a:pathLst>
                <a:path w="2770626" h="1517759">
                  <a:moveTo>
                    <a:pt x="0" y="0"/>
                  </a:moveTo>
                  <a:lnTo>
                    <a:pt x="2770626" y="0"/>
                  </a:lnTo>
                  <a:lnTo>
                    <a:pt x="2770626" y="1517759"/>
                  </a:lnTo>
                  <a:lnTo>
                    <a:pt x="0" y="1517759"/>
                  </a:lnTo>
                  <a:close/>
                </a:path>
              </a:pathLst>
            </a:custGeom>
            <a:solidFill>
              <a:srgbClr val="FFFFFF"/>
            </a:solidFill>
          </p:spPr>
          <p:txBody>
            <a:bodyPr/>
            <a:lstStyle/>
            <a:p>
              <a:endParaRPr lang="en-GB"/>
            </a:p>
          </p:txBody>
        </p:sp>
      </p:grpSp>
      <p:sp>
        <p:nvSpPr>
          <p:cNvPr id="6" name="TextBox 6"/>
          <p:cNvSpPr txBox="1"/>
          <p:nvPr/>
        </p:nvSpPr>
        <p:spPr>
          <a:xfrm>
            <a:off x="1028258" y="1047826"/>
            <a:ext cx="16231042" cy="725804"/>
          </a:xfrm>
          <a:prstGeom prst="rect">
            <a:avLst/>
          </a:prstGeom>
        </p:spPr>
        <p:txBody>
          <a:bodyPr lIns="0" tIns="0" rIns="0" bIns="0" rtlCol="0" anchor="t">
            <a:spAutoFit/>
          </a:bodyPr>
          <a:lstStyle/>
          <a:p>
            <a:pPr algn="l">
              <a:lnSpc>
                <a:spcPts val="5024"/>
              </a:lnSpc>
            </a:pPr>
            <a:r>
              <a:rPr lang="en-US" sz="6699" b="1">
                <a:solidFill>
                  <a:srgbClr val="010A4F"/>
                </a:solidFill>
                <a:latin typeface="Lato Bold"/>
                <a:ea typeface="Lato Bold"/>
                <a:cs typeface="Lato Bold"/>
                <a:sym typeface="Lato Bold"/>
              </a:rPr>
              <a:t>How can I tell if it’s a good apprenticeship?</a:t>
            </a:r>
          </a:p>
        </p:txBody>
      </p:sp>
      <p:grpSp>
        <p:nvGrpSpPr>
          <p:cNvPr id="7" name="Group 7"/>
          <p:cNvGrpSpPr/>
          <p:nvPr/>
        </p:nvGrpSpPr>
        <p:grpSpPr>
          <a:xfrm>
            <a:off x="4108889" y="4152636"/>
            <a:ext cx="2190133" cy="951230"/>
            <a:chOff x="0" y="0"/>
            <a:chExt cx="576825" cy="250530"/>
          </a:xfrm>
        </p:grpSpPr>
        <p:sp>
          <p:nvSpPr>
            <p:cNvPr id="8" name="Freeform 8"/>
            <p:cNvSpPr/>
            <p:nvPr/>
          </p:nvSpPr>
          <p:spPr>
            <a:xfrm>
              <a:off x="0" y="0"/>
              <a:ext cx="576825" cy="250530"/>
            </a:xfrm>
            <a:custGeom>
              <a:avLst/>
              <a:gdLst/>
              <a:ahLst/>
              <a:cxnLst/>
              <a:rect l="l" t="t" r="r" b="b"/>
              <a:pathLst>
                <a:path w="576825" h="250530">
                  <a:moveTo>
                    <a:pt x="125265" y="0"/>
                  </a:moveTo>
                  <a:lnTo>
                    <a:pt x="451560" y="0"/>
                  </a:lnTo>
                  <a:cubicBezTo>
                    <a:pt x="520742" y="0"/>
                    <a:pt x="576825" y="56083"/>
                    <a:pt x="576825" y="125265"/>
                  </a:cubicBezTo>
                  <a:lnTo>
                    <a:pt x="576825" y="125265"/>
                  </a:lnTo>
                  <a:cubicBezTo>
                    <a:pt x="576825" y="158487"/>
                    <a:pt x="563628" y="190349"/>
                    <a:pt x="540136" y="213840"/>
                  </a:cubicBezTo>
                  <a:cubicBezTo>
                    <a:pt x="516644" y="237332"/>
                    <a:pt x="484783" y="250530"/>
                    <a:pt x="451560" y="250530"/>
                  </a:cubicBezTo>
                  <a:lnTo>
                    <a:pt x="125265" y="250530"/>
                  </a:lnTo>
                  <a:cubicBezTo>
                    <a:pt x="92043" y="250530"/>
                    <a:pt x="60181" y="237332"/>
                    <a:pt x="36689" y="213840"/>
                  </a:cubicBezTo>
                  <a:cubicBezTo>
                    <a:pt x="13198" y="190349"/>
                    <a:pt x="0" y="158487"/>
                    <a:pt x="0" y="125265"/>
                  </a:cubicBezTo>
                  <a:lnTo>
                    <a:pt x="0" y="125265"/>
                  </a:lnTo>
                  <a:cubicBezTo>
                    <a:pt x="0" y="92043"/>
                    <a:pt x="13198" y="60181"/>
                    <a:pt x="36689" y="36689"/>
                  </a:cubicBezTo>
                  <a:cubicBezTo>
                    <a:pt x="60181" y="13198"/>
                    <a:pt x="92043" y="0"/>
                    <a:pt x="125265" y="0"/>
                  </a:cubicBezTo>
                  <a:close/>
                </a:path>
              </a:pathLst>
            </a:custGeom>
            <a:solidFill>
              <a:srgbClr val="EC5F65"/>
            </a:solidFill>
          </p:spPr>
          <p:txBody>
            <a:bodyPr/>
            <a:lstStyle/>
            <a:p>
              <a:endParaRPr lang="en-GB"/>
            </a:p>
          </p:txBody>
        </p:sp>
        <p:sp>
          <p:nvSpPr>
            <p:cNvPr id="9" name="TextBox 9"/>
            <p:cNvSpPr txBox="1"/>
            <p:nvPr/>
          </p:nvSpPr>
          <p:spPr>
            <a:xfrm>
              <a:off x="0" y="0"/>
              <a:ext cx="576825" cy="250530"/>
            </a:xfrm>
            <a:prstGeom prst="rect">
              <a:avLst/>
            </a:prstGeom>
          </p:spPr>
          <p:txBody>
            <a:bodyPr lIns="50800" tIns="50800" rIns="50800" bIns="50800" rtlCol="0" anchor="ctr"/>
            <a:lstStyle/>
            <a:p>
              <a:pPr algn="ctr">
                <a:lnSpc>
                  <a:spcPts val="2999"/>
                </a:lnSpc>
              </a:pPr>
              <a:r>
                <a:rPr lang="en-US" sz="2499" b="1">
                  <a:solidFill>
                    <a:srgbClr val="FFFFFF"/>
                  </a:solidFill>
                  <a:latin typeface="Lato Bold"/>
                  <a:ea typeface="Lato Bold"/>
                  <a:cs typeface="Lato Bold"/>
                  <a:sym typeface="Lato Bold"/>
                </a:rPr>
                <a:t>Wage</a:t>
              </a:r>
            </a:p>
          </p:txBody>
        </p:sp>
      </p:grpSp>
      <p:grpSp>
        <p:nvGrpSpPr>
          <p:cNvPr id="10" name="Group 10"/>
          <p:cNvGrpSpPr/>
          <p:nvPr/>
        </p:nvGrpSpPr>
        <p:grpSpPr>
          <a:xfrm>
            <a:off x="7727771" y="4122285"/>
            <a:ext cx="2190133" cy="951230"/>
            <a:chOff x="0" y="0"/>
            <a:chExt cx="576825" cy="250530"/>
          </a:xfrm>
        </p:grpSpPr>
        <p:sp>
          <p:nvSpPr>
            <p:cNvPr id="11" name="Freeform 11"/>
            <p:cNvSpPr/>
            <p:nvPr/>
          </p:nvSpPr>
          <p:spPr>
            <a:xfrm>
              <a:off x="0" y="0"/>
              <a:ext cx="576825" cy="250530"/>
            </a:xfrm>
            <a:custGeom>
              <a:avLst/>
              <a:gdLst/>
              <a:ahLst/>
              <a:cxnLst/>
              <a:rect l="l" t="t" r="r" b="b"/>
              <a:pathLst>
                <a:path w="576825" h="250530">
                  <a:moveTo>
                    <a:pt x="125265" y="0"/>
                  </a:moveTo>
                  <a:lnTo>
                    <a:pt x="451560" y="0"/>
                  </a:lnTo>
                  <a:cubicBezTo>
                    <a:pt x="520742" y="0"/>
                    <a:pt x="576825" y="56083"/>
                    <a:pt x="576825" y="125265"/>
                  </a:cubicBezTo>
                  <a:lnTo>
                    <a:pt x="576825" y="125265"/>
                  </a:lnTo>
                  <a:cubicBezTo>
                    <a:pt x="576825" y="158487"/>
                    <a:pt x="563628" y="190349"/>
                    <a:pt x="540136" y="213840"/>
                  </a:cubicBezTo>
                  <a:cubicBezTo>
                    <a:pt x="516644" y="237332"/>
                    <a:pt x="484783" y="250530"/>
                    <a:pt x="451560" y="250530"/>
                  </a:cubicBezTo>
                  <a:lnTo>
                    <a:pt x="125265" y="250530"/>
                  </a:lnTo>
                  <a:cubicBezTo>
                    <a:pt x="92043" y="250530"/>
                    <a:pt x="60181" y="237332"/>
                    <a:pt x="36689" y="213840"/>
                  </a:cubicBezTo>
                  <a:cubicBezTo>
                    <a:pt x="13198" y="190349"/>
                    <a:pt x="0" y="158487"/>
                    <a:pt x="0" y="125265"/>
                  </a:cubicBezTo>
                  <a:lnTo>
                    <a:pt x="0" y="125265"/>
                  </a:lnTo>
                  <a:cubicBezTo>
                    <a:pt x="0" y="92043"/>
                    <a:pt x="13198" y="60181"/>
                    <a:pt x="36689" y="36689"/>
                  </a:cubicBezTo>
                  <a:cubicBezTo>
                    <a:pt x="60181" y="13198"/>
                    <a:pt x="92043" y="0"/>
                    <a:pt x="125265" y="0"/>
                  </a:cubicBezTo>
                  <a:close/>
                </a:path>
              </a:pathLst>
            </a:custGeom>
            <a:solidFill>
              <a:srgbClr val="006992"/>
            </a:solidFill>
          </p:spPr>
          <p:txBody>
            <a:bodyPr/>
            <a:lstStyle/>
            <a:p>
              <a:endParaRPr lang="en-GB"/>
            </a:p>
          </p:txBody>
        </p:sp>
        <p:sp>
          <p:nvSpPr>
            <p:cNvPr id="12" name="TextBox 12"/>
            <p:cNvSpPr txBox="1"/>
            <p:nvPr/>
          </p:nvSpPr>
          <p:spPr>
            <a:xfrm>
              <a:off x="0" y="0"/>
              <a:ext cx="576825" cy="250530"/>
            </a:xfrm>
            <a:prstGeom prst="rect">
              <a:avLst/>
            </a:prstGeom>
          </p:spPr>
          <p:txBody>
            <a:bodyPr lIns="50800" tIns="50800" rIns="50800" bIns="50800" rtlCol="0" anchor="ctr"/>
            <a:lstStyle/>
            <a:p>
              <a:pPr algn="ctr">
                <a:lnSpc>
                  <a:spcPts val="2999"/>
                </a:lnSpc>
              </a:pPr>
              <a:r>
                <a:rPr lang="en-US" sz="2499" b="1">
                  <a:solidFill>
                    <a:srgbClr val="FFFFFF"/>
                  </a:solidFill>
                  <a:latin typeface="Lato Bold"/>
                  <a:ea typeface="Lato Bold"/>
                  <a:cs typeface="Lato Bold"/>
                  <a:sym typeface="Lato Bold"/>
                </a:rPr>
                <a:t>Progression</a:t>
              </a:r>
            </a:p>
          </p:txBody>
        </p:sp>
      </p:grpSp>
      <p:grpSp>
        <p:nvGrpSpPr>
          <p:cNvPr id="13" name="Group 13"/>
          <p:cNvGrpSpPr/>
          <p:nvPr/>
        </p:nvGrpSpPr>
        <p:grpSpPr>
          <a:xfrm>
            <a:off x="11345281" y="4122285"/>
            <a:ext cx="2190133" cy="951230"/>
            <a:chOff x="0" y="0"/>
            <a:chExt cx="576825" cy="250530"/>
          </a:xfrm>
        </p:grpSpPr>
        <p:sp>
          <p:nvSpPr>
            <p:cNvPr id="14" name="Freeform 14"/>
            <p:cNvSpPr/>
            <p:nvPr/>
          </p:nvSpPr>
          <p:spPr>
            <a:xfrm>
              <a:off x="0" y="0"/>
              <a:ext cx="576825" cy="250530"/>
            </a:xfrm>
            <a:custGeom>
              <a:avLst/>
              <a:gdLst/>
              <a:ahLst/>
              <a:cxnLst/>
              <a:rect l="l" t="t" r="r" b="b"/>
              <a:pathLst>
                <a:path w="576825" h="250530">
                  <a:moveTo>
                    <a:pt x="125265" y="0"/>
                  </a:moveTo>
                  <a:lnTo>
                    <a:pt x="451560" y="0"/>
                  </a:lnTo>
                  <a:cubicBezTo>
                    <a:pt x="520742" y="0"/>
                    <a:pt x="576825" y="56083"/>
                    <a:pt x="576825" y="125265"/>
                  </a:cubicBezTo>
                  <a:lnTo>
                    <a:pt x="576825" y="125265"/>
                  </a:lnTo>
                  <a:cubicBezTo>
                    <a:pt x="576825" y="158487"/>
                    <a:pt x="563628" y="190349"/>
                    <a:pt x="540136" y="213840"/>
                  </a:cubicBezTo>
                  <a:cubicBezTo>
                    <a:pt x="516644" y="237332"/>
                    <a:pt x="484783" y="250530"/>
                    <a:pt x="451560" y="250530"/>
                  </a:cubicBezTo>
                  <a:lnTo>
                    <a:pt x="125265" y="250530"/>
                  </a:lnTo>
                  <a:cubicBezTo>
                    <a:pt x="92043" y="250530"/>
                    <a:pt x="60181" y="237332"/>
                    <a:pt x="36689" y="213840"/>
                  </a:cubicBezTo>
                  <a:cubicBezTo>
                    <a:pt x="13198" y="190349"/>
                    <a:pt x="0" y="158487"/>
                    <a:pt x="0" y="125265"/>
                  </a:cubicBezTo>
                  <a:lnTo>
                    <a:pt x="0" y="125265"/>
                  </a:lnTo>
                  <a:cubicBezTo>
                    <a:pt x="0" y="92043"/>
                    <a:pt x="13198" y="60181"/>
                    <a:pt x="36689" y="36689"/>
                  </a:cubicBezTo>
                  <a:cubicBezTo>
                    <a:pt x="60181" y="13198"/>
                    <a:pt x="92043" y="0"/>
                    <a:pt x="125265" y="0"/>
                  </a:cubicBezTo>
                  <a:close/>
                </a:path>
              </a:pathLst>
            </a:custGeom>
            <a:solidFill>
              <a:srgbClr val="00A8A8"/>
            </a:solidFill>
          </p:spPr>
          <p:txBody>
            <a:bodyPr/>
            <a:lstStyle/>
            <a:p>
              <a:endParaRPr lang="en-GB"/>
            </a:p>
          </p:txBody>
        </p:sp>
        <p:sp>
          <p:nvSpPr>
            <p:cNvPr id="15" name="TextBox 15"/>
            <p:cNvSpPr txBox="1"/>
            <p:nvPr/>
          </p:nvSpPr>
          <p:spPr>
            <a:xfrm>
              <a:off x="0" y="0"/>
              <a:ext cx="576825" cy="250530"/>
            </a:xfrm>
            <a:prstGeom prst="rect">
              <a:avLst/>
            </a:prstGeom>
          </p:spPr>
          <p:txBody>
            <a:bodyPr lIns="50800" tIns="50800" rIns="50800" bIns="50800" rtlCol="0" anchor="ctr"/>
            <a:lstStyle/>
            <a:p>
              <a:pPr algn="ctr">
                <a:lnSpc>
                  <a:spcPts val="2999"/>
                </a:lnSpc>
              </a:pPr>
              <a:r>
                <a:rPr lang="en-US" sz="2499" b="1">
                  <a:solidFill>
                    <a:srgbClr val="FFFFFF"/>
                  </a:solidFill>
                  <a:latin typeface="Lato Bold"/>
                  <a:ea typeface="Lato Bold"/>
                  <a:cs typeface="Lato Bold"/>
                  <a:sym typeface="Lato Bold"/>
                </a:rPr>
                <a:t>Job position</a:t>
              </a:r>
            </a:p>
          </p:txBody>
        </p:sp>
      </p:grpSp>
      <p:grpSp>
        <p:nvGrpSpPr>
          <p:cNvPr id="16" name="Group 16"/>
          <p:cNvGrpSpPr/>
          <p:nvPr/>
        </p:nvGrpSpPr>
        <p:grpSpPr>
          <a:xfrm>
            <a:off x="4108889" y="7699312"/>
            <a:ext cx="2190133" cy="951230"/>
            <a:chOff x="0" y="0"/>
            <a:chExt cx="576825" cy="250530"/>
          </a:xfrm>
        </p:grpSpPr>
        <p:sp>
          <p:nvSpPr>
            <p:cNvPr id="17" name="Freeform 17"/>
            <p:cNvSpPr/>
            <p:nvPr/>
          </p:nvSpPr>
          <p:spPr>
            <a:xfrm>
              <a:off x="0" y="0"/>
              <a:ext cx="576825" cy="250530"/>
            </a:xfrm>
            <a:custGeom>
              <a:avLst/>
              <a:gdLst/>
              <a:ahLst/>
              <a:cxnLst/>
              <a:rect l="l" t="t" r="r" b="b"/>
              <a:pathLst>
                <a:path w="576825" h="250530">
                  <a:moveTo>
                    <a:pt x="125265" y="0"/>
                  </a:moveTo>
                  <a:lnTo>
                    <a:pt x="451560" y="0"/>
                  </a:lnTo>
                  <a:cubicBezTo>
                    <a:pt x="520742" y="0"/>
                    <a:pt x="576825" y="56083"/>
                    <a:pt x="576825" y="125265"/>
                  </a:cubicBezTo>
                  <a:lnTo>
                    <a:pt x="576825" y="125265"/>
                  </a:lnTo>
                  <a:cubicBezTo>
                    <a:pt x="576825" y="158487"/>
                    <a:pt x="563628" y="190349"/>
                    <a:pt x="540136" y="213840"/>
                  </a:cubicBezTo>
                  <a:cubicBezTo>
                    <a:pt x="516644" y="237332"/>
                    <a:pt x="484783" y="250530"/>
                    <a:pt x="451560" y="250530"/>
                  </a:cubicBezTo>
                  <a:lnTo>
                    <a:pt x="125265" y="250530"/>
                  </a:lnTo>
                  <a:cubicBezTo>
                    <a:pt x="92043" y="250530"/>
                    <a:pt x="60181" y="237332"/>
                    <a:pt x="36689" y="213840"/>
                  </a:cubicBezTo>
                  <a:cubicBezTo>
                    <a:pt x="13198" y="190349"/>
                    <a:pt x="0" y="158487"/>
                    <a:pt x="0" y="125265"/>
                  </a:cubicBezTo>
                  <a:lnTo>
                    <a:pt x="0" y="125265"/>
                  </a:lnTo>
                  <a:cubicBezTo>
                    <a:pt x="0" y="92043"/>
                    <a:pt x="13198" y="60181"/>
                    <a:pt x="36689" y="36689"/>
                  </a:cubicBezTo>
                  <a:cubicBezTo>
                    <a:pt x="60181" y="13198"/>
                    <a:pt x="92043" y="0"/>
                    <a:pt x="125265" y="0"/>
                  </a:cubicBezTo>
                  <a:close/>
                </a:path>
              </a:pathLst>
            </a:custGeom>
            <a:solidFill>
              <a:srgbClr val="E8B463"/>
            </a:solidFill>
          </p:spPr>
          <p:txBody>
            <a:bodyPr/>
            <a:lstStyle/>
            <a:p>
              <a:endParaRPr lang="en-GB"/>
            </a:p>
          </p:txBody>
        </p:sp>
        <p:sp>
          <p:nvSpPr>
            <p:cNvPr id="18" name="TextBox 18"/>
            <p:cNvSpPr txBox="1"/>
            <p:nvPr/>
          </p:nvSpPr>
          <p:spPr>
            <a:xfrm>
              <a:off x="0" y="0"/>
              <a:ext cx="576825" cy="250530"/>
            </a:xfrm>
            <a:prstGeom prst="rect">
              <a:avLst/>
            </a:prstGeom>
          </p:spPr>
          <p:txBody>
            <a:bodyPr lIns="50800" tIns="50800" rIns="50800" bIns="50800" rtlCol="0" anchor="ctr"/>
            <a:lstStyle/>
            <a:p>
              <a:pPr algn="ctr">
                <a:lnSpc>
                  <a:spcPts val="2999"/>
                </a:lnSpc>
              </a:pPr>
              <a:r>
                <a:rPr lang="en-US" sz="2499" b="1">
                  <a:solidFill>
                    <a:srgbClr val="FFFFFF"/>
                  </a:solidFill>
                  <a:latin typeface="Lato Bold"/>
                  <a:ea typeface="Lato Bold"/>
                  <a:cs typeface="Lato Bold"/>
                  <a:sym typeface="Lato Bold"/>
                </a:rPr>
                <a:t>Training Provider</a:t>
              </a:r>
            </a:p>
          </p:txBody>
        </p:sp>
      </p:grpSp>
      <p:grpSp>
        <p:nvGrpSpPr>
          <p:cNvPr id="19" name="Group 19"/>
          <p:cNvGrpSpPr/>
          <p:nvPr/>
        </p:nvGrpSpPr>
        <p:grpSpPr>
          <a:xfrm>
            <a:off x="7724601" y="7726563"/>
            <a:ext cx="2190133" cy="951230"/>
            <a:chOff x="0" y="0"/>
            <a:chExt cx="576825" cy="250530"/>
          </a:xfrm>
        </p:grpSpPr>
        <p:sp>
          <p:nvSpPr>
            <p:cNvPr id="20" name="Freeform 20"/>
            <p:cNvSpPr/>
            <p:nvPr/>
          </p:nvSpPr>
          <p:spPr>
            <a:xfrm>
              <a:off x="0" y="0"/>
              <a:ext cx="576825" cy="250530"/>
            </a:xfrm>
            <a:custGeom>
              <a:avLst/>
              <a:gdLst/>
              <a:ahLst/>
              <a:cxnLst/>
              <a:rect l="l" t="t" r="r" b="b"/>
              <a:pathLst>
                <a:path w="576825" h="250530">
                  <a:moveTo>
                    <a:pt x="125265" y="0"/>
                  </a:moveTo>
                  <a:lnTo>
                    <a:pt x="451560" y="0"/>
                  </a:lnTo>
                  <a:cubicBezTo>
                    <a:pt x="520742" y="0"/>
                    <a:pt x="576825" y="56083"/>
                    <a:pt x="576825" y="125265"/>
                  </a:cubicBezTo>
                  <a:lnTo>
                    <a:pt x="576825" y="125265"/>
                  </a:lnTo>
                  <a:cubicBezTo>
                    <a:pt x="576825" y="158487"/>
                    <a:pt x="563628" y="190349"/>
                    <a:pt x="540136" y="213840"/>
                  </a:cubicBezTo>
                  <a:cubicBezTo>
                    <a:pt x="516644" y="237332"/>
                    <a:pt x="484783" y="250530"/>
                    <a:pt x="451560" y="250530"/>
                  </a:cubicBezTo>
                  <a:lnTo>
                    <a:pt x="125265" y="250530"/>
                  </a:lnTo>
                  <a:cubicBezTo>
                    <a:pt x="92043" y="250530"/>
                    <a:pt x="60181" y="237332"/>
                    <a:pt x="36689" y="213840"/>
                  </a:cubicBezTo>
                  <a:cubicBezTo>
                    <a:pt x="13198" y="190349"/>
                    <a:pt x="0" y="158487"/>
                    <a:pt x="0" y="125265"/>
                  </a:cubicBezTo>
                  <a:lnTo>
                    <a:pt x="0" y="125265"/>
                  </a:lnTo>
                  <a:cubicBezTo>
                    <a:pt x="0" y="92043"/>
                    <a:pt x="13198" y="60181"/>
                    <a:pt x="36689" y="36689"/>
                  </a:cubicBezTo>
                  <a:cubicBezTo>
                    <a:pt x="60181" y="13198"/>
                    <a:pt x="92043" y="0"/>
                    <a:pt x="125265" y="0"/>
                  </a:cubicBezTo>
                  <a:close/>
                </a:path>
              </a:pathLst>
            </a:custGeom>
            <a:solidFill>
              <a:srgbClr val="525E93"/>
            </a:solidFill>
          </p:spPr>
          <p:txBody>
            <a:bodyPr/>
            <a:lstStyle/>
            <a:p>
              <a:endParaRPr lang="en-GB"/>
            </a:p>
          </p:txBody>
        </p:sp>
        <p:sp>
          <p:nvSpPr>
            <p:cNvPr id="21" name="TextBox 21"/>
            <p:cNvSpPr txBox="1"/>
            <p:nvPr/>
          </p:nvSpPr>
          <p:spPr>
            <a:xfrm>
              <a:off x="0" y="0"/>
              <a:ext cx="576825" cy="250530"/>
            </a:xfrm>
            <a:prstGeom prst="rect">
              <a:avLst/>
            </a:prstGeom>
          </p:spPr>
          <p:txBody>
            <a:bodyPr lIns="50800" tIns="50800" rIns="50800" bIns="50800" rtlCol="0" anchor="ctr"/>
            <a:lstStyle/>
            <a:p>
              <a:pPr algn="ctr">
                <a:lnSpc>
                  <a:spcPts val="2999"/>
                </a:lnSpc>
              </a:pPr>
              <a:r>
                <a:rPr lang="en-US" sz="2499" b="1">
                  <a:solidFill>
                    <a:srgbClr val="FFFFFF"/>
                  </a:solidFill>
                  <a:latin typeface="Lato Bold"/>
                  <a:ea typeface="Lato Bold"/>
                  <a:cs typeface="Lato Bold"/>
                  <a:sym typeface="Lato Bold"/>
                </a:rPr>
                <a:t>Varied role</a:t>
              </a:r>
            </a:p>
          </p:txBody>
        </p:sp>
      </p:grpSp>
      <p:grpSp>
        <p:nvGrpSpPr>
          <p:cNvPr id="22" name="Group 22"/>
          <p:cNvGrpSpPr/>
          <p:nvPr/>
        </p:nvGrpSpPr>
        <p:grpSpPr>
          <a:xfrm>
            <a:off x="11345281" y="7726563"/>
            <a:ext cx="2190133" cy="951230"/>
            <a:chOff x="0" y="0"/>
            <a:chExt cx="576825" cy="250530"/>
          </a:xfrm>
        </p:grpSpPr>
        <p:sp>
          <p:nvSpPr>
            <p:cNvPr id="23" name="Freeform 23"/>
            <p:cNvSpPr/>
            <p:nvPr/>
          </p:nvSpPr>
          <p:spPr>
            <a:xfrm>
              <a:off x="0" y="0"/>
              <a:ext cx="576825" cy="250530"/>
            </a:xfrm>
            <a:custGeom>
              <a:avLst/>
              <a:gdLst/>
              <a:ahLst/>
              <a:cxnLst/>
              <a:rect l="l" t="t" r="r" b="b"/>
              <a:pathLst>
                <a:path w="576825" h="250530">
                  <a:moveTo>
                    <a:pt x="125265" y="0"/>
                  </a:moveTo>
                  <a:lnTo>
                    <a:pt x="451560" y="0"/>
                  </a:lnTo>
                  <a:cubicBezTo>
                    <a:pt x="520742" y="0"/>
                    <a:pt x="576825" y="56083"/>
                    <a:pt x="576825" y="125265"/>
                  </a:cubicBezTo>
                  <a:lnTo>
                    <a:pt x="576825" y="125265"/>
                  </a:lnTo>
                  <a:cubicBezTo>
                    <a:pt x="576825" y="158487"/>
                    <a:pt x="563628" y="190349"/>
                    <a:pt x="540136" y="213840"/>
                  </a:cubicBezTo>
                  <a:cubicBezTo>
                    <a:pt x="516644" y="237332"/>
                    <a:pt x="484783" y="250530"/>
                    <a:pt x="451560" y="250530"/>
                  </a:cubicBezTo>
                  <a:lnTo>
                    <a:pt x="125265" y="250530"/>
                  </a:lnTo>
                  <a:cubicBezTo>
                    <a:pt x="92043" y="250530"/>
                    <a:pt x="60181" y="237332"/>
                    <a:pt x="36689" y="213840"/>
                  </a:cubicBezTo>
                  <a:cubicBezTo>
                    <a:pt x="13198" y="190349"/>
                    <a:pt x="0" y="158487"/>
                    <a:pt x="0" y="125265"/>
                  </a:cubicBezTo>
                  <a:lnTo>
                    <a:pt x="0" y="125265"/>
                  </a:lnTo>
                  <a:cubicBezTo>
                    <a:pt x="0" y="92043"/>
                    <a:pt x="13198" y="60181"/>
                    <a:pt x="36689" y="36689"/>
                  </a:cubicBezTo>
                  <a:cubicBezTo>
                    <a:pt x="60181" y="13198"/>
                    <a:pt x="92043" y="0"/>
                    <a:pt x="125265" y="0"/>
                  </a:cubicBezTo>
                  <a:close/>
                </a:path>
              </a:pathLst>
            </a:custGeom>
            <a:solidFill>
              <a:srgbClr val="EC5F65"/>
            </a:solidFill>
          </p:spPr>
          <p:txBody>
            <a:bodyPr/>
            <a:lstStyle/>
            <a:p>
              <a:endParaRPr lang="en-GB"/>
            </a:p>
          </p:txBody>
        </p:sp>
        <p:sp>
          <p:nvSpPr>
            <p:cNvPr id="24" name="TextBox 24"/>
            <p:cNvSpPr txBox="1"/>
            <p:nvPr/>
          </p:nvSpPr>
          <p:spPr>
            <a:xfrm>
              <a:off x="0" y="0"/>
              <a:ext cx="576825" cy="250530"/>
            </a:xfrm>
            <a:prstGeom prst="rect">
              <a:avLst/>
            </a:prstGeom>
          </p:spPr>
          <p:txBody>
            <a:bodyPr lIns="50800" tIns="50800" rIns="50800" bIns="50800" rtlCol="0" anchor="ctr"/>
            <a:lstStyle/>
            <a:p>
              <a:pPr algn="ctr">
                <a:lnSpc>
                  <a:spcPts val="2999"/>
                </a:lnSpc>
              </a:pPr>
              <a:r>
                <a:rPr lang="en-US" sz="2499" b="1">
                  <a:solidFill>
                    <a:srgbClr val="FFFFFF"/>
                  </a:solidFill>
                  <a:latin typeface="Lato Bold"/>
                  <a:ea typeface="Lato Bold"/>
                  <a:cs typeface="Lato Bold"/>
                  <a:sym typeface="Lato Bold"/>
                </a:rPr>
                <a:t>Ethos and values</a:t>
              </a:r>
            </a:p>
          </p:txBody>
        </p:sp>
      </p:grpSp>
      <p:sp>
        <p:nvSpPr>
          <p:cNvPr id="25" name="Freeform 25"/>
          <p:cNvSpPr/>
          <p:nvPr/>
        </p:nvSpPr>
        <p:spPr>
          <a:xfrm>
            <a:off x="4369899" y="2473954"/>
            <a:ext cx="1668112" cy="1355341"/>
          </a:xfrm>
          <a:custGeom>
            <a:avLst/>
            <a:gdLst/>
            <a:ahLst/>
            <a:cxnLst/>
            <a:rect l="l" t="t" r="r" b="b"/>
            <a:pathLst>
              <a:path w="1668112" h="1355341">
                <a:moveTo>
                  <a:pt x="0" y="0"/>
                </a:moveTo>
                <a:lnTo>
                  <a:pt x="1668112" y="0"/>
                </a:lnTo>
                <a:lnTo>
                  <a:pt x="1668112" y="1355342"/>
                </a:lnTo>
                <a:lnTo>
                  <a:pt x="0" y="135534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26" name="Freeform 26"/>
          <p:cNvSpPr/>
          <p:nvPr/>
        </p:nvSpPr>
        <p:spPr>
          <a:xfrm>
            <a:off x="8104357" y="2358289"/>
            <a:ext cx="1430621" cy="1430621"/>
          </a:xfrm>
          <a:custGeom>
            <a:avLst/>
            <a:gdLst/>
            <a:ahLst/>
            <a:cxnLst/>
            <a:rect l="l" t="t" r="r" b="b"/>
            <a:pathLst>
              <a:path w="1430621" h="1430621">
                <a:moveTo>
                  <a:pt x="0" y="0"/>
                </a:moveTo>
                <a:lnTo>
                  <a:pt x="1430621" y="0"/>
                </a:lnTo>
                <a:lnTo>
                  <a:pt x="1430621" y="1430621"/>
                </a:lnTo>
                <a:lnTo>
                  <a:pt x="0" y="143062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27" name="Freeform 27"/>
          <p:cNvSpPr/>
          <p:nvPr/>
        </p:nvSpPr>
        <p:spPr>
          <a:xfrm>
            <a:off x="11775755" y="2400946"/>
            <a:ext cx="1303794" cy="1440656"/>
          </a:xfrm>
          <a:custGeom>
            <a:avLst/>
            <a:gdLst/>
            <a:ahLst/>
            <a:cxnLst/>
            <a:rect l="l" t="t" r="r" b="b"/>
            <a:pathLst>
              <a:path w="1303794" h="1440656">
                <a:moveTo>
                  <a:pt x="0" y="0"/>
                </a:moveTo>
                <a:lnTo>
                  <a:pt x="1303794" y="0"/>
                </a:lnTo>
                <a:lnTo>
                  <a:pt x="1303794" y="1440656"/>
                </a:lnTo>
                <a:lnTo>
                  <a:pt x="0" y="144065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28" name="Freeform 28"/>
          <p:cNvSpPr/>
          <p:nvPr/>
        </p:nvSpPr>
        <p:spPr>
          <a:xfrm>
            <a:off x="4504956" y="5941211"/>
            <a:ext cx="1397999" cy="1397999"/>
          </a:xfrm>
          <a:custGeom>
            <a:avLst/>
            <a:gdLst/>
            <a:ahLst/>
            <a:cxnLst/>
            <a:rect l="l" t="t" r="r" b="b"/>
            <a:pathLst>
              <a:path w="1397999" h="1397999">
                <a:moveTo>
                  <a:pt x="0" y="0"/>
                </a:moveTo>
                <a:lnTo>
                  <a:pt x="1397998" y="0"/>
                </a:lnTo>
                <a:lnTo>
                  <a:pt x="1397998" y="1397998"/>
                </a:lnTo>
                <a:lnTo>
                  <a:pt x="0" y="139799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29" name="Freeform 29"/>
          <p:cNvSpPr/>
          <p:nvPr/>
        </p:nvSpPr>
        <p:spPr>
          <a:xfrm>
            <a:off x="8063719" y="5911513"/>
            <a:ext cx="1511896" cy="1511896"/>
          </a:xfrm>
          <a:custGeom>
            <a:avLst/>
            <a:gdLst/>
            <a:ahLst/>
            <a:cxnLst/>
            <a:rect l="l" t="t" r="r" b="b"/>
            <a:pathLst>
              <a:path w="1511896" h="1511896">
                <a:moveTo>
                  <a:pt x="0" y="0"/>
                </a:moveTo>
                <a:lnTo>
                  <a:pt x="1511896" y="0"/>
                </a:lnTo>
                <a:lnTo>
                  <a:pt x="1511896" y="1511896"/>
                </a:lnTo>
                <a:lnTo>
                  <a:pt x="0" y="151189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30" name="Freeform 30"/>
          <p:cNvSpPr/>
          <p:nvPr/>
        </p:nvSpPr>
        <p:spPr>
          <a:xfrm>
            <a:off x="11618673" y="5905580"/>
            <a:ext cx="1639137" cy="1460881"/>
          </a:xfrm>
          <a:custGeom>
            <a:avLst/>
            <a:gdLst/>
            <a:ahLst/>
            <a:cxnLst/>
            <a:rect l="l" t="t" r="r" b="b"/>
            <a:pathLst>
              <a:path w="1639137" h="1460881">
                <a:moveTo>
                  <a:pt x="0" y="0"/>
                </a:moveTo>
                <a:lnTo>
                  <a:pt x="1639137" y="0"/>
                </a:lnTo>
                <a:lnTo>
                  <a:pt x="1639137" y="1460881"/>
                </a:lnTo>
                <a:lnTo>
                  <a:pt x="0" y="146088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pic>
        <p:nvPicPr>
          <p:cNvPr id="11266" name="Picture 23" descr="A close up of a logo&#10;&#10;Description automatically generated">
            <a:extLst>
              <a:ext uri="{FF2B5EF4-FFF2-40B4-BE49-F238E27FC236}">
                <a16:creationId xmlns:a16="http://schemas.microsoft.com/office/drawing/2014/main" id="{A07EEB9C-D45E-8344-1CDB-7290037E2464}"/>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87350" y="9142599"/>
            <a:ext cx="2540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500"/>
                                        <p:tgtEl>
                                          <p:spTgt spid="26"/>
                                        </p:tgtEl>
                                      </p:cBhvr>
                                    </p:animEffect>
                                  </p:childTnLst>
                                </p:cTn>
                              </p:par>
                              <p:par>
                                <p:cTn id="15" presetID="10"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par>
                                <p:cTn id="22" presetID="10"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par>
                                <p:cTn id="29" presetID="10"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par>
                          <p:cTn id="32" fill="hold">
                            <p:stCondLst>
                              <p:cond delay="2000"/>
                            </p:stCondLst>
                            <p:childTnLst>
                              <p:par>
                                <p:cTn id="33" presetID="10" presetClass="entr" presetSubtype="0"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500"/>
                                        <p:tgtEl>
                                          <p:spTgt spid="29"/>
                                        </p:tgtEl>
                                      </p:cBhvr>
                                    </p:animEffect>
                                  </p:childTnLst>
                                </p:cTn>
                              </p:par>
                              <p:par>
                                <p:cTn id="36" presetID="10" presetClass="entr" presetSubtype="0" fill="hold"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par>
                          <p:cTn id="39" fill="hold">
                            <p:stCondLst>
                              <p:cond delay="2500"/>
                            </p:stCondLst>
                            <p:childTnLst>
                              <p:par>
                                <p:cTn id="40" presetID="10" presetClass="entr" presetSubtype="0" fill="hold" grpId="0" nodeType="after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500"/>
                                        <p:tgtEl>
                                          <p:spTgt spid="30"/>
                                        </p:tgtEl>
                                      </p:cBhvr>
                                    </p:animEffect>
                                  </p:childTnLst>
                                </p:cTn>
                              </p:par>
                              <p:par>
                                <p:cTn id="43" presetID="10" presetClass="entr" presetSubtype="0" fill="hold" nodeType="with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29" grpId="0" animBg="1"/>
      <p:bldP spid="3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0" y="0"/>
            <a:ext cx="8583384" cy="7295876"/>
          </a:xfrm>
          <a:custGeom>
            <a:avLst/>
            <a:gdLst/>
            <a:ahLst/>
            <a:cxnLst/>
            <a:rect l="l" t="t" r="r" b="b"/>
            <a:pathLst>
              <a:path w="8583384" h="7295876">
                <a:moveTo>
                  <a:pt x="0" y="0"/>
                </a:moveTo>
                <a:lnTo>
                  <a:pt x="8583384" y="0"/>
                </a:lnTo>
                <a:lnTo>
                  <a:pt x="8583384" y="7295876"/>
                </a:lnTo>
                <a:lnTo>
                  <a:pt x="0" y="7295876"/>
                </a:lnTo>
                <a:lnTo>
                  <a:pt x="0" y="0"/>
                </a:lnTo>
                <a:close/>
              </a:path>
            </a:pathLst>
          </a:custGeom>
          <a:blipFill>
            <a:blip r:embed="rId3">
              <a:alphaModFix amt="30000"/>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a:spLocks noGrp="1" noRot="1" noMove="1" noResize="1" noEditPoints="1" noAdjustHandles="1" noChangeArrowheads="1" noChangeShapeType="1"/>
          </p:cNvSpPr>
          <p:nvPr/>
        </p:nvSpPr>
        <p:spPr>
          <a:xfrm rot="-10800000">
            <a:off x="10289260" y="3488071"/>
            <a:ext cx="7998740" cy="6798929"/>
          </a:xfrm>
          <a:custGeom>
            <a:avLst/>
            <a:gdLst/>
            <a:ahLst/>
            <a:cxnLst/>
            <a:rect l="l" t="t" r="r" b="b"/>
            <a:pathLst>
              <a:path w="7998740" h="6798929">
                <a:moveTo>
                  <a:pt x="0" y="0"/>
                </a:moveTo>
                <a:lnTo>
                  <a:pt x="7998740" y="0"/>
                </a:lnTo>
                <a:lnTo>
                  <a:pt x="7998740" y="6798929"/>
                </a:lnTo>
                <a:lnTo>
                  <a:pt x="0" y="6798929"/>
                </a:lnTo>
                <a:lnTo>
                  <a:pt x="0" y="0"/>
                </a:lnTo>
                <a:close/>
              </a:path>
            </a:pathLst>
          </a:custGeom>
          <a:blipFill>
            <a:blip r:embed="rId3">
              <a:alphaModFix amt="30000"/>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p:cNvGrpSpPr>
            <a:grpSpLocks noGrp="1" noUngrp="1" noRot="1" noMove="1" noResize="1"/>
          </p:cNvGrpSpPr>
          <p:nvPr/>
        </p:nvGrpSpPr>
        <p:grpSpPr>
          <a:xfrm>
            <a:off x="342020" y="321743"/>
            <a:ext cx="17603961" cy="9643513"/>
            <a:chOff x="0" y="0"/>
            <a:chExt cx="2770626" cy="1517759"/>
          </a:xfrm>
        </p:grpSpPr>
        <p:sp>
          <p:nvSpPr>
            <p:cNvPr id="5" name="Freeform 5"/>
            <p:cNvSpPr>
              <a:spLocks noGrp="1" noRot="1" noMove="1" noResize="1" noEditPoints="1" noAdjustHandles="1" noChangeArrowheads="1" noChangeShapeType="1"/>
            </p:cNvSpPr>
            <p:nvPr/>
          </p:nvSpPr>
          <p:spPr>
            <a:xfrm>
              <a:off x="0" y="0"/>
              <a:ext cx="2770626" cy="1517759"/>
            </a:xfrm>
            <a:custGeom>
              <a:avLst/>
              <a:gdLst/>
              <a:ahLst/>
              <a:cxnLst/>
              <a:rect l="l" t="t" r="r" b="b"/>
              <a:pathLst>
                <a:path w="2770626" h="1517759">
                  <a:moveTo>
                    <a:pt x="0" y="0"/>
                  </a:moveTo>
                  <a:lnTo>
                    <a:pt x="2770626" y="0"/>
                  </a:lnTo>
                  <a:lnTo>
                    <a:pt x="2770626" y="1517759"/>
                  </a:lnTo>
                  <a:lnTo>
                    <a:pt x="0" y="1517759"/>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3" name="TextBox 13"/>
          <p:cNvSpPr txBox="1"/>
          <p:nvPr/>
        </p:nvSpPr>
        <p:spPr>
          <a:xfrm>
            <a:off x="1028258" y="1011632"/>
            <a:ext cx="12813003" cy="1358192"/>
          </a:xfrm>
          <a:prstGeom prst="rect">
            <a:avLst/>
          </a:prstGeom>
        </p:spPr>
        <p:txBody>
          <a:bodyPr lIns="0" tIns="0" rIns="0" bIns="0" rtlCol="0" anchor="t">
            <a:spAutoFit/>
          </a:bodyPr>
          <a:lstStyle/>
          <a:p>
            <a:pPr marL="0" marR="0" lvl="0" indent="0" algn="l" defTabSz="914400" rtl="0" eaLnBrk="1" fontAlgn="auto" latinLnBrk="0" hangingPunct="1">
              <a:lnSpc>
                <a:spcPts val="5249"/>
              </a:lnSpc>
              <a:spcBef>
                <a:spcPts val="0"/>
              </a:spcBef>
              <a:spcAft>
                <a:spcPts val="0"/>
              </a:spcAft>
              <a:buClrTx/>
              <a:buSzTx/>
              <a:buFontTx/>
              <a:buNone/>
              <a:tabLst/>
              <a:defRPr/>
            </a:pPr>
            <a:r>
              <a:rPr kumimoji="0" lang="en-US" sz="6999" b="0" i="0" u="none" strike="noStrike" kern="1200" cap="none" spc="0" normalizeH="0" baseline="0" noProof="0" dirty="0">
                <a:ln>
                  <a:noFill/>
                </a:ln>
                <a:solidFill>
                  <a:srgbClr val="010A4F"/>
                </a:solidFill>
                <a:effectLst/>
                <a:uLnTx/>
                <a:uFillTx/>
                <a:latin typeface="Lato Bold"/>
                <a:ea typeface="Lato Bold"/>
                <a:cs typeface="Lato Bold"/>
                <a:sym typeface="Lato Bold"/>
              </a:rPr>
              <a:t>What does the employer want to see?</a:t>
            </a:r>
          </a:p>
        </p:txBody>
      </p:sp>
      <p:sp>
        <p:nvSpPr>
          <p:cNvPr id="20" name="Freeform 9">
            <a:extLst>
              <a:ext uri="{FF2B5EF4-FFF2-40B4-BE49-F238E27FC236}">
                <a16:creationId xmlns:a16="http://schemas.microsoft.com/office/drawing/2014/main" id="{32FAE41C-7CA1-04F8-E048-DD82E53D55EA}"/>
              </a:ext>
            </a:extLst>
          </p:cNvPr>
          <p:cNvSpPr/>
          <p:nvPr/>
        </p:nvSpPr>
        <p:spPr>
          <a:xfrm>
            <a:off x="2598143" y="2922648"/>
            <a:ext cx="6430081" cy="1450578"/>
          </a:xfrm>
          <a:custGeom>
            <a:avLst/>
            <a:gdLst/>
            <a:ahLst/>
            <a:cxnLst/>
            <a:rect l="l" t="t" r="r" b="b"/>
            <a:pathLst>
              <a:path w="5446366" h="1007420">
                <a:moveTo>
                  <a:pt x="0" y="0"/>
                </a:moveTo>
                <a:lnTo>
                  <a:pt x="5446366" y="0"/>
                </a:lnTo>
                <a:lnTo>
                  <a:pt x="5446366" y="1007420"/>
                </a:lnTo>
                <a:lnTo>
                  <a:pt x="0" y="1007420"/>
                </a:lnTo>
                <a:lnTo>
                  <a:pt x="0" y="0"/>
                </a:lnTo>
                <a:close/>
              </a:path>
            </a:pathLst>
          </a:custGeom>
          <a:blipFill>
            <a:blip r:embed="rId5">
              <a:alphaModFix amt="30000"/>
              <a:extLst>
                <a:ext uri="{96DAC541-7B7A-43D3-8B79-37D633B846F1}">
                  <asvg:svgBlip xmlns:asvg="http://schemas.microsoft.com/office/drawing/2016/SVG/main" r:embed="rId6"/>
                </a:ext>
              </a:extLst>
            </a:blip>
            <a:stretch>
              <a:fillRect/>
            </a:stretch>
          </a:blip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You have the right skills for the job </a:t>
            </a:r>
          </a:p>
        </p:txBody>
      </p:sp>
      <p:sp>
        <p:nvSpPr>
          <p:cNvPr id="23" name="Freeform 9">
            <a:extLst>
              <a:ext uri="{FF2B5EF4-FFF2-40B4-BE49-F238E27FC236}">
                <a16:creationId xmlns:a16="http://schemas.microsoft.com/office/drawing/2014/main" id="{1BEB6DC3-B7AF-98F9-CB90-6D08D0B6C044}"/>
              </a:ext>
            </a:extLst>
          </p:cNvPr>
          <p:cNvSpPr/>
          <p:nvPr/>
        </p:nvSpPr>
        <p:spPr>
          <a:xfrm>
            <a:off x="10626220" y="2922649"/>
            <a:ext cx="6430081" cy="1450578"/>
          </a:xfrm>
          <a:custGeom>
            <a:avLst/>
            <a:gdLst/>
            <a:ahLst/>
            <a:cxnLst/>
            <a:rect l="l" t="t" r="r" b="b"/>
            <a:pathLst>
              <a:path w="5446366" h="1007420">
                <a:moveTo>
                  <a:pt x="0" y="0"/>
                </a:moveTo>
                <a:lnTo>
                  <a:pt x="5446366" y="0"/>
                </a:lnTo>
                <a:lnTo>
                  <a:pt x="5446366" y="1007420"/>
                </a:lnTo>
                <a:lnTo>
                  <a:pt x="0" y="1007420"/>
                </a:lnTo>
                <a:lnTo>
                  <a:pt x="0" y="0"/>
                </a:lnTo>
                <a:close/>
              </a:path>
            </a:pathLst>
          </a:custGeom>
          <a:blipFill>
            <a:blip r:embed="rId7">
              <a:alphaModFix amt="30000"/>
              <a:extLst>
                <a:ext uri="{96DAC541-7B7A-43D3-8B79-37D633B846F1}">
                  <asvg:svgBlip xmlns:asvg="http://schemas.microsoft.com/office/drawing/2016/SVG/main" r:embed="rId8"/>
                </a:ext>
              </a:extLst>
            </a:blip>
            <a:stretch>
              <a:fillRect/>
            </a:stretch>
          </a:blip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You would be a good fit for the team</a:t>
            </a:r>
          </a:p>
        </p:txBody>
      </p:sp>
      <p:sp>
        <p:nvSpPr>
          <p:cNvPr id="24" name="Freeform 9">
            <a:extLst>
              <a:ext uri="{FF2B5EF4-FFF2-40B4-BE49-F238E27FC236}">
                <a16:creationId xmlns:a16="http://schemas.microsoft.com/office/drawing/2014/main" id="{71067D38-F2DE-440D-584F-7F64CB0DFE69}"/>
              </a:ext>
            </a:extLst>
          </p:cNvPr>
          <p:cNvSpPr/>
          <p:nvPr/>
        </p:nvSpPr>
        <p:spPr>
          <a:xfrm>
            <a:off x="543806" y="5109262"/>
            <a:ext cx="6430081" cy="1450578"/>
          </a:xfrm>
          <a:custGeom>
            <a:avLst/>
            <a:gdLst/>
            <a:ahLst/>
            <a:cxnLst/>
            <a:rect l="l" t="t" r="r" b="b"/>
            <a:pathLst>
              <a:path w="5446366" h="1007420">
                <a:moveTo>
                  <a:pt x="0" y="0"/>
                </a:moveTo>
                <a:lnTo>
                  <a:pt x="5446366" y="0"/>
                </a:lnTo>
                <a:lnTo>
                  <a:pt x="5446366" y="1007420"/>
                </a:lnTo>
                <a:lnTo>
                  <a:pt x="0" y="1007420"/>
                </a:lnTo>
                <a:lnTo>
                  <a:pt x="0" y="0"/>
                </a:lnTo>
                <a:close/>
              </a:path>
            </a:pathLst>
          </a:custGeom>
          <a:blipFill>
            <a:blip r:embed="rId9">
              <a:alphaModFix amt="30000"/>
              <a:extLst>
                <a:ext uri="{96DAC541-7B7A-43D3-8B79-37D633B846F1}">
                  <asvg:svgBlip xmlns:asvg="http://schemas.microsoft.com/office/drawing/2016/SVG/main" r:embed="rId10"/>
                </a:ext>
              </a:extLst>
            </a:blip>
            <a:stretch>
              <a:fillRect/>
            </a:stretch>
          </a:blip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That you have genuine interest in the position  </a:t>
            </a:r>
          </a:p>
        </p:txBody>
      </p:sp>
      <p:sp>
        <p:nvSpPr>
          <p:cNvPr id="25" name="Freeform 9">
            <a:extLst>
              <a:ext uri="{FF2B5EF4-FFF2-40B4-BE49-F238E27FC236}">
                <a16:creationId xmlns:a16="http://schemas.microsoft.com/office/drawing/2014/main" id="{92C13ADB-A9EA-826A-43DC-02FDFC9BCA2C}"/>
              </a:ext>
            </a:extLst>
          </p:cNvPr>
          <p:cNvSpPr/>
          <p:nvPr/>
        </p:nvSpPr>
        <p:spPr>
          <a:xfrm>
            <a:off x="8099074" y="5109262"/>
            <a:ext cx="6430081" cy="1450578"/>
          </a:xfrm>
          <a:custGeom>
            <a:avLst/>
            <a:gdLst/>
            <a:ahLst/>
            <a:cxnLst/>
            <a:rect l="l" t="t" r="r" b="b"/>
            <a:pathLst>
              <a:path w="5446366" h="1007420">
                <a:moveTo>
                  <a:pt x="0" y="0"/>
                </a:moveTo>
                <a:lnTo>
                  <a:pt x="5446366" y="0"/>
                </a:lnTo>
                <a:lnTo>
                  <a:pt x="5446366" y="1007420"/>
                </a:lnTo>
                <a:lnTo>
                  <a:pt x="0" y="1007420"/>
                </a:lnTo>
                <a:lnTo>
                  <a:pt x="0" y="0"/>
                </a:lnTo>
                <a:close/>
              </a:path>
            </a:pathLst>
          </a:custGeom>
          <a:blipFill>
            <a:blip r:embed="rId5">
              <a:alphaModFix amt="30000"/>
              <a:extLst>
                <a:ext uri="{96DAC541-7B7A-43D3-8B79-37D633B846F1}">
                  <asvg:svgBlip xmlns:asvg="http://schemas.microsoft.com/office/drawing/2016/SVG/main" r:embed="rId6"/>
                </a:ext>
              </a:extLst>
            </a:blip>
            <a:stretch>
              <a:fillRect/>
            </a:stretch>
          </a:blip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You can demonstrate your knowledge and skills to them </a:t>
            </a:r>
          </a:p>
        </p:txBody>
      </p:sp>
      <p:sp>
        <p:nvSpPr>
          <p:cNvPr id="26" name="Freeform 9">
            <a:extLst>
              <a:ext uri="{FF2B5EF4-FFF2-40B4-BE49-F238E27FC236}">
                <a16:creationId xmlns:a16="http://schemas.microsoft.com/office/drawing/2014/main" id="{384FEE6D-A41E-B807-2036-6A023BECCB07}"/>
              </a:ext>
            </a:extLst>
          </p:cNvPr>
          <p:cNvSpPr/>
          <p:nvPr/>
        </p:nvSpPr>
        <p:spPr>
          <a:xfrm>
            <a:off x="2959665" y="7548006"/>
            <a:ext cx="6430081" cy="1450578"/>
          </a:xfrm>
          <a:custGeom>
            <a:avLst/>
            <a:gdLst/>
            <a:ahLst/>
            <a:cxnLst/>
            <a:rect l="l" t="t" r="r" b="b"/>
            <a:pathLst>
              <a:path w="5446366" h="1007420">
                <a:moveTo>
                  <a:pt x="0" y="0"/>
                </a:moveTo>
                <a:lnTo>
                  <a:pt x="5446366" y="0"/>
                </a:lnTo>
                <a:lnTo>
                  <a:pt x="5446366" y="1007420"/>
                </a:lnTo>
                <a:lnTo>
                  <a:pt x="0" y="1007420"/>
                </a:lnTo>
                <a:lnTo>
                  <a:pt x="0" y="0"/>
                </a:lnTo>
                <a:close/>
              </a:path>
            </a:pathLst>
          </a:custGeom>
          <a:blipFill>
            <a:blip r:embed="rId7">
              <a:alphaModFix amt="30000"/>
              <a:extLst>
                <a:ext uri="{96DAC541-7B7A-43D3-8B79-37D633B846F1}">
                  <asvg:svgBlip xmlns:asvg="http://schemas.microsoft.com/office/drawing/2016/SVG/main" r:embed="rId8"/>
                </a:ext>
              </a:extLst>
            </a:blip>
            <a:stretch>
              <a:fillRect/>
            </a:stretch>
          </a:blip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You can communicate effectively throughout </a:t>
            </a:r>
          </a:p>
        </p:txBody>
      </p:sp>
      <p:sp>
        <p:nvSpPr>
          <p:cNvPr id="27" name="Freeform 9">
            <a:extLst>
              <a:ext uri="{FF2B5EF4-FFF2-40B4-BE49-F238E27FC236}">
                <a16:creationId xmlns:a16="http://schemas.microsoft.com/office/drawing/2014/main" id="{2CAC0EB8-7C57-1A6C-0CF9-E846C55FD4CA}"/>
              </a:ext>
            </a:extLst>
          </p:cNvPr>
          <p:cNvSpPr/>
          <p:nvPr/>
        </p:nvSpPr>
        <p:spPr>
          <a:xfrm>
            <a:off x="11064246" y="7537259"/>
            <a:ext cx="6430081" cy="1450578"/>
          </a:xfrm>
          <a:custGeom>
            <a:avLst/>
            <a:gdLst/>
            <a:ahLst/>
            <a:cxnLst/>
            <a:rect l="l" t="t" r="r" b="b"/>
            <a:pathLst>
              <a:path w="5446366" h="1007420">
                <a:moveTo>
                  <a:pt x="0" y="0"/>
                </a:moveTo>
                <a:lnTo>
                  <a:pt x="5446366" y="0"/>
                </a:lnTo>
                <a:lnTo>
                  <a:pt x="5446366" y="1007420"/>
                </a:lnTo>
                <a:lnTo>
                  <a:pt x="0" y="1007420"/>
                </a:lnTo>
                <a:lnTo>
                  <a:pt x="0" y="0"/>
                </a:lnTo>
                <a:close/>
              </a:path>
            </a:pathLst>
          </a:custGeom>
          <a:blipFill>
            <a:blip r:embed="rId9">
              <a:alphaModFix amt="30000"/>
              <a:extLst>
                <a:ext uri="{96DAC541-7B7A-43D3-8B79-37D633B846F1}">
                  <asvg:svgBlip xmlns:asvg="http://schemas.microsoft.com/office/drawing/2016/SVG/main" r:embed="rId10"/>
                </a:ext>
              </a:extLst>
            </a:blip>
            <a:stretch>
              <a:fillRect/>
            </a:stretch>
          </a:blip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You standout to the employer  and make a good impression</a:t>
            </a:r>
          </a:p>
        </p:txBody>
      </p:sp>
      <p:pic>
        <p:nvPicPr>
          <p:cNvPr id="12290" name="Picture 23" descr="A close up of a logo&#10;&#10;Description automatically generated">
            <a:extLst>
              <a:ext uri="{FF2B5EF4-FFF2-40B4-BE49-F238E27FC236}">
                <a16:creationId xmlns:a16="http://schemas.microsoft.com/office/drawing/2014/main" id="{238D6A8D-C9DE-617F-652E-D8A209731D6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9665" y="9072350"/>
            <a:ext cx="2540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9194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animBg="1"/>
      <p:bldP spid="24" grpId="0" animBg="1"/>
      <p:bldP spid="25" grpId="0" animBg="1"/>
      <p:bldP spid="26" grpId="0" animBg="1"/>
      <p:bldP spid="2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8583384" cy="7295876"/>
          </a:xfrm>
          <a:custGeom>
            <a:avLst/>
            <a:gdLst/>
            <a:ahLst/>
            <a:cxnLst/>
            <a:rect l="l" t="t" r="r" b="b"/>
            <a:pathLst>
              <a:path w="8583384" h="7295876">
                <a:moveTo>
                  <a:pt x="0" y="0"/>
                </a:moveTo>
                <a:lnTo>
                  <a:pt x="8583384" y="0"/>
                </a:lnTo>
                <a:lnTo>
                  <a:pt x="8583384" y="7295876"/>
                </a:lnTo>
                <a:lnTo>
                  <a:pt x="0" y="7295876"/>
                </a:lnTo>
                <a:lnTo>
                  <a:pt x="0" y="0"/>
                </a:lnTo>
                <a:close/>
              </a:path>
            </a:pathLst>
          </a:custGeom>
          <a:blipFill>
            <a:blip r:embed="rId3">
              <a:alphaModFix amt="30000"/>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10800000">
            <a:off x="10289260" y="3488071"/>
            <a:ext cx="7998740" cy="6798929"/>
          </a:xfrm>
          <a:custGeom>
            <a:avLst/>
            <a:gdLst/>
            <a:ahLst/>
            <a:cxnLst/>
            <a:rect l="l" t="t" r="r" b="b"/>
            <a:pathLst>
              <a:path w="7998740" h="6798929">
                <a:moveTo>
                  <a:pt x="0" y="0"/>
                </a:moveTo>
                <a:lnTo>
                  <a:pt x="7998740" y="0"/>
                </a:lnTo>
                <a:lnTo>
                  <a:pt x="7998740" y="6798929"/>
                </a:lnTo>
                <a:lnTo>
                  <a:pt x="0" y="6798929"/>
                </a:lnTo>
                <a:lnTo>
                  <a:pt x="0" y="0"/>
                </a:lnTo>
                <a:close/>
              </a:path>
            </a:pathLst>
          </a:custGeom>
          <a:blipFill>
            <a:blip r:embed="rId3">
              <a:alphaModFix amt="30000"/>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p:cNvGrpSpPr>
            <a:grpSpLocks noGrp="1" noUngrp="1" noRot="1" noMove="1" noResize="1"/>
          </p:cNvGrpSpPr>
          <p:nvPr/>
        </p:nvGrpSpPr>
        <p:grpSpPr>
          <a:xfrm>
            <a:off x="342020" y="321743"/>
            <a:ext cx="17603961" cy="9643513"/>
            <a:chOff x="0" y="0"/>
            <a:chExt cx="2770626" cy="1517759"/>
          </a:xfrm>
        </p:grpSpPr>
        <p:sp>
          <p:nvSpPr>
            <p:cNvPr id="5" name="Freeform 5"/>
            <p:cNvSpPr>
              <a:spLocks noGrp="1" noRot="1" noMove="1" noResize="1" noEditPoints="1" noAdjustHandles="1" noChangeArrowheads="1" noChangeShapeType="1"/>
            </p:cNvSpPr>
            <p:nvPr/>
          </p:nvSpPr>
          <p:spPr>
            <a:xfrm>
              <a:off x="0" y="0"/>
              <a:ext cx="2770626" cy="1517759"/>
            </a:xfrm>
            <a:custGeom>
              <a:avLst/>
              <a:gdLst/>
              <a:ahLst/>
              <a:cxnLst/>
              <a:rect l="l" t="t" r="r" b="b"/>
              <a:pathLst>
                <a:path w="2770626" h="1517759">
                  <a:moveTo>
                    <a:pt x="0" y="0"/>
                  </a:moveTo>
                  <a:lnTo>
                    <a:pt x="2770626" y="0"/>
                  </a:lnTo>
                  <a:lnTo>
                    <a:pt x="2770626" y="1517759"/>
                  </a:lnTo>
                  <a:lnTo>
                    <a:pt x="0" y="1517759"/>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6"/>
          <p:cNvSpPr txBox="1"/>
          <p:nvPr/>
        </p:nvSpPr>
        <p:spPr>
          <a:xfrm>
            <a:off x="1028258" y="1026871"/>
            <a:ext cx="15867550" cy="746759"/>
          </a:xfrm>
          <a:prstGeom prst="rect">
            <a:avLst/>
          </a:prstGeom>
        </p:spPr>
        <p:txBody>
          <a:bodyPr lIns="0" tIns="0" rIns="0" bIns="0" rtlCol="0" anchor="t">
            <a:spAutoFit/>
          </a:bodyPr>
          <a:lstStyle/>
          <a:p>
            <a:pPr marL="0" marR="0" lvl="0" indent="0" algn="l" defTabSz="914400" rtl="0" eaLnBrk="1" fontAlgn="auto" latinLnBrk="0" hangingPunct="1">
              <a:lnSpc>
                <a:spcPts val="5174"/>
              </a:lnSpc>
              <a:spcBef>
                <a:spcPts val="0"/>
              </a:spcBef>
              <a:spcAft>
                <a:spcPts val="0"/>
              </a:spcAft>
              <a:buClrTx/>
              <a:buSzTx/>
              <a:buFontTx/>
              <a:buNone/>
              <a:tabLst/>
              <a:defRPr/>
            </a:pPr>
            <a:r>
              <a:rPr kumimoji="0" lang="en-US" sz="6899" b="0" i="0" u="none" strike="noStrike" kern="1200" cap="none" spc="0" normalizeH="0" baseline="0" noProof="0">
                <a:ln>
                  <a:noFill/>
                </a:ln>
                <a:solidFill>
                  <a:srgbClr val="010A4F"/>
                </a:solidFill>
                <a:effectLst/>
                <a:uLnTx/>
                <a:uFillTx/>
                <a:latin typeface="Lato Bold"/>
                <a:ea typeface="Lato Bold"/>
                <a:cs typeface="Lato Bold"/>
                <a:sym typeface="Lato Bold"/>
              </a:rPr>
              <a:t>Application hints and tips</a:t>
            </a:r>
          </a:p>
        </p:txBody>
      </p:sp>
      <p:sp>
        <p:nvSpPr>
          <p:cNvPr id="7" name="Freeform 7"/>
          <p:cNvSpPr/>
          <p:nvPr/>
        </p:nvSpPr>
        <p:spPr>
          <a:xfrm>
            <a:off x="1028700" y="3330530"/>
            <a:ext cx="629326" cy="580554"/>
          </a:xfrm>
          <a:custGeom>
            <a:avLst/>
            <a:gdLst/>
            <a:ahLst/>
            <a:cxnLst/>
            <a:rect l="l" t="t" r="r" b="b"/>
            <a:pathLst>
              <a:path w="629326" h="580554">
                <a:moveTo>
                  <a:pt x="0" y="0"/>
                </a:moveTo>
                <a:lnTo>
                  <a:pt x="629326" y="0"/>
                </a:lnTo>
                <a:lnTo>
                  <a:pt x="629326" y="580554"/>
                </a:lnTo>
                <a:lnTo>
                  <a:pt x="0" y="58055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1028700" y="4986937"/>
            <a:ext cx="629326" cy="580554"/>
          </a:xfrm>
          <a:custGeom>
            <a:avLst/>
            <a:gdLst/>
            <a:ahLst/>
            <a:cxnLst/>
            <a:rect l="l" t="t" r="r" b="b"/>
            <a:pathLst>
              <a:path w="629326" h="580554">
                <a:moveTo>
                  <a:pt x="0" y="0"/>
                </a:moveTo>
                <a:lnTo>
                  <a:pt x="629326" y="0"/>
                </a:lnTo>
                <a:lnTo>
                  <a:pt x="629326" y="580554"/>
                </a:lnTo>
                <a:lnTo>
                  <a:pt x="0" y="58055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1028700" y="2502326"/>
            <a:ext cx="629326" cy="580554"/>
          </a:xfrm>
          <a:custGeom>
            <a:avLst/>
            <a:gdLst/>
            <a:ahLst/>
            <a:cxnLst/>
            <a:rect l="l" t="t" r="r" b="b"/>
            <a:pathLst>
              <a:path w="629326" h="580554">
                <a:moveTo>
                  <a:pt x="0" y="0"/>
                </a:moveTo>
                <a:lnTo>
                  <a:pt x="629326" y="0"/>
                </a:lnTo>
                <a:lnTo>
                  <a:pt x="629326" y="580554"/>
                </a:lnTo>
                <a:lnTo>
                  <a:pt x="0" y="58055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1911147" y="2669458"/>
            <a:ext cx="8733719" cy="346249"/>
          </a:xfrm>
          <a:prstGeom prst="rect">
            <a:avLst/>
          </a:prstGeom>
        </p:spPr>
        <p:txBody>
          <a:bodyPr lIns="0" tIns="0" rIns="0" bIns="0" rtlCol="0" anchor="t">
            <a:spAutoFit/>
          </a:bodyPr>
          <a:lstStyle/>
          <a:p>
            <a:pPr marL="0" marR="0" lvl="0" indent="0" algn="l" defTabSz="914400" rtl="0" eaLnBrk="1" fontAlgn="auto" latinLnBrk="0" hangingPunct="1">
              <a:lnSpc>
                <a:spcPts val="2696"/>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Lato Bold"/>
                <a:ea typeface="Lato Bold"/>
                <a:cs typeface="Lato Bold"/>
                <a:sym typeface="Lato Bold"/>
              </a:rPr>
              <a:t>Research</a:t>
            </a:r>
          </a:p>
        </p:txBody>
      </p:sp>
      <p:sp>
        <p:nvSpPr>
          <p:cNvPr id="11" name="Freeform 11"/>
          <p:cNvSpPr/>
          <p:nvPr/>
        </p:nvSpPr>
        <p:spPr>
          <a:xfrm>
            <a:off x="1028700" y="7476544"/>
            <a:ext cx="629326" cy="580554"/>
          </a:xfrm>
          <a:custGeom>
            <a:avLst/>
            <a:gdLst/>
            <a:ahLst/>
            <a:cxnLst/>
            <a:rect l="l" t="t" r="r" b="b"/>
            <a:pathLst>
              <a:path w="629326" h="580554">
                <a:moveTo>
                  <a:pt x="0" y="0"/>
                </a:moveTo>
                <a:lnTo>
                  <a:pt x="629326" y="0"/>
                </a:lnTo>
                <a:lnTo>
                  <a:pt x="629326" y="580554"/>
                </a:lnTo>
                <a:lnTo>
                  <a:pt x="0" y="58055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028700" y="4158734"/>
            <a:ext cx="629326" cy="580554"/>
          </a:xfrm>
          <a:custGeom>
            <a:avLst/>
            <a:gdLst/>
            <a:ahLst/>
            <a:cxnLst/>
            <a:rect l="l" t="t" r="r" b="b"/>
            <a:pathLst>
              <a:path w="629326" h="580554">
                <a:moveTo>
                  <a:pt x="0" y="0"/>
                </a:moveTo>
                <a:lnTo>
                  <a:pt x="629326" y="0"/>
                </a:lnTo>
                <a:lnTo>
                  <a:pt x="629326" y="580553"/>
                </a:lnTo>
                <a:lnTo>
                  <a:pt x="0" y="58055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028700" y="5815141"/>
            <a:ext cx="629326" cy="580554"/>
          </a:xfrm>
          <a:custGeom>
            <a:avLst/>
            <a:gdLst/>
            <a:ahLst/>
            <a:cxnLst/>
            <a:rect l="l" t="t" r="r" b="b"/>
            <a:pathLst>
              <a:path w="629326" h="580554">
                <a:moveTo>
                  <a:pt x="0" y="0"/>
                </a:moveTo>
                <a:lnTo>
                  <a:pt x="629326" y="0"/>
                </a:lnTo>
                <a:lnTo>
                  <a:pt x="629326" y="580553"/>
                </a:lnTo>
                <a:lnTo>
                  <a:pt x="0" y="58055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1028700" y="6643344"/>
            <a:ext cx="629326" cy="580554"/>
          </a:xfrm>
          <a:custGeom>
            <a:avLst/>
            <a:gdLst/>
            <a:ahLst/>
            <a:cxnLst/>
            <a:rect l="l" t="t" r="r" b="b"/>
            <a:pathLst>
              <a:path w="629326" h="580554">
                <a:moveTo>
                  <a:pt x="0" y="0"/>
                </a:moveTo>
                <a:lnTo>
                  <a:pt x="629326" y="0"/>
                </a:lnTo>
                <a:lnTo>
                  <a:pt x="629326" y="580554"/>
                </a:lnTo>
                <a:lnTo>
                  <a:pt x="0" y="58055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028700" y="8304748"/>
            <a:ext cx="629326" cy="580554"/>
          </a:xfrm>
          <a:custGeom>
            <a:avLst/>
            <a:gdLst/>
            <a:ahLst/>
            <a:cxnLst/>
            <a:rect l="l" t="t" r="r" b="b"/>
            <a:pathLst>
              <a:path w="629326" h="580554">
                <a:moveTo>
                  <a:pt x="0" y="0"/>
                </a:moveTo>
                <a:lnTo>
                  <a:pt x="629326" y="0"/>
                </a:lnTo>
                <a:lnTo>
                  <a:pt x="629326" y="580553"/>
                </a:lnTo>
                <a:lnTo>
                  <a:pt x="0" y="58055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11324206" y="325266"/>
            <a:ext cx="6659473" cy="9639990"/>
          </a:xfrm>
          <a:custGeom>
            <a:avLst/>
            <a:gdLst/>
            <a:ahLst/>
            <a:cxnLst/>
            <a:rect l="l" t="t" r="r" b="b"/>
            <a:pathLst>
              <a:path w="6659473" h="9639990">
                <a:moveTo>
                  <a:pt x="0" y="0"/>
                </a:moveTo>
                <a:lnTo>
                  <a:pt x="6659473" y="0"/>
                </a:lnTo>
                <a:lnTo>
                  <a:pt x="6659473" y="9639991"/>
                </a:lnTo>
                <a:lnTo>
                  <a:pt x="0" y="9639991"/>
                </a:lnTo>
                <a:lnTo>
                  <a:pt x="0" y="0"/>
                </a:lnTo>
                <a:close/>
              </a:path>
            </a:pathLst>
          </a:custGeom>
          <a:blipFill>
            <a:blip r:embed="rId7"/>
            <a:stretch>
              <a:fillRect t="-1941" b="-194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7"/>
          <p:cNvSpPr txBox="1"/>
          <p:nvPr/>
        </p:nvSpPr>
        <p:spPr>
          <a:xfrm>
            <a:off x="1911147" y="5154069"/>
            <a:ext cx="5747162" cy="346249"/>
          </a:xfrm>
          <a:prstGeom prst="rect">
            <a:avLst/>
          </a:prstGeom>
        </p:spPr>
        <p:txBody>
          <a:bodyPr lIns="0" tIns="0" rIns="0" bIns="0" rtlCol="0" anchor="t">
            <a:spAutoFit/>
          </a:bodyPr>
          <a:lstStyle/>
          <a:p>
            <a:pPr marL="0" marR="0" lvl="0" indent="0" algn="l" defTabSz="914400" rtl="0" eaLnBrk="1" fontAlgn="auto" latinLnBrk="0" hangingPunct="1">
              <a:lnSpc>
                <a:spcPts val="2696"/>
              </a:lnSpc>
              <a:spcBef>
                <a:spcPts val="0"/>
              </a:spcBef>
              <a:spcAft>
                <a:spcPts val="0"/>
              </a:spcAft>
              <a:buClrTx/>
              <a:buSzTx/>
              <a:buFontTx/>
              <a:buNone/>
              <a:tabLst/>
              <a:defRPr/>
            </a:pPr>
            <a:r>
              <a:rPr kumimoji="0" lang="en-US" sz="3000" b="0" i="0" u="none" strike="noStrike" kern="1200" cap="none" spc="0" normalizeH="0" baseline="0" noProof="0">
                <a:ln>
                  <a:noFill/>
                </a:ln>
                <a:solidFill>
                  <a:srgbClr val="000000"/>
                </a:solidFill>
                <a:effectLst/>
                <a:uLnTx/>
                <a:uFillTx/>
                <a:latin typeface="Lato Bold"/>
                <a:ea typeface="Lato Bold"/>
                <a:cs typeface="Lato Bold"/>
                <a:sym typeface="Lato Bold"/>
              </a:rPr>
              <a:t>Tailor each application</a:t>
            </a:r>
          </a:p>
        </p:txBody>
      </p:sp>
      <p:sp>
        <p:nvSpPr>
          <p:cNvPr id="18" name="TextBox 18"/>
          <p:cNvSpPr txBox="1"/>
          <p:nvPr/>
        </p:nvSpPr>
        <p:spPr>
          <a:xfrm>
            <a:off x="1911147" y="7665446"/>
            <a:ext cx="5996041" cy="346249"/>
          </a:xfrm>
          <a:prstGeom prst="rect">
            <a:avLst/>
          </a:prstGeom>
        </p:spPr>
        <p:txBody>
          <a:bodyPr lIns="0" tIns="0" rIns="0" bIns="0" rtlCol="0" anchor="t">
            <a:spAutoFit/>
          </a:bodyPr>
          <a:lstStyle/>
          <a:p>
            <a:pPr marL="0" marR="0" lvl="0" indent="0" algn="l" defTabSz="914400" rtl="0" eaLnBrk="1" fontAlgn="auto" latinLnBrk="0" hangingPunct="1">
              <a:lnSpc>
                <a:spcPts val="2696"/>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Lato Bold"/>
                <a:ea typeface="Lato Bold"/>
                <a:cs typeface="Lato Bold"/>
                <a:sym typeface="Lato Bold"/>
              </a:rPr>
              <a:t>Monitor deadlines</a:t>
            </a:r>
          </a:p>
        </p:txBody>
      </p:sp>
      <p:sp>
        <p:nvSpPr>
          <p:cNvPr id="19" name="TextBox 19"/>
          <p:cNvSpPr txBox="1"/>
          <p:nvPr/>
        </p:nvSpPr>
        <p:spPr>
          <a:xfrm>
            <a:off x="1911147" y="6842715"/>
            <a:ext cx="3118053" cy="346249"/>
          </a:xfrm>
          <a:prstGeom prst="rect">
            <a:avLst/>
          </a:prstGeom>
        </p:spPr>
        <p:txBody>
          <a:bodyPr wrap="square" lIns="0" tIns="0" rIns="0" bIns="0" rtlCol="0" anchor="t">
            <a:spAutoFit/>
          </a:bodyPr>
          <a:lstStyle/>
          <a:p>
            <a:pPr marL="0" marR="0" lvl="0" indent="0" algn="l" defTabSz="914400" rtl="0" eaLnBrk="1" fontAlgn="auto" latinLnBrk="0" hangingPunct="1">
              <a:lnSpc>
                <a:spcPts val="2696"/>
              </a:lnSpc>
              <a:spcBef>
                <a:spcPct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Lato Bold"/>
                <a:ea typeface="Lato Bold"/>
                <a:cs typeface="Lato Bold"/>
                <a:sym typeface="Lato Bold"/>
              </a:rPr>
              <a:t>Check your work</a:t>
            </a:r>
          </a:p>
        </p:txBody>
      </p:sp>
      <p:sp>
        <p:nvSpPr>
          <p:cNvPr id="20" name="TextBox 20"/>
          <p:cNvSpPr txBox="1"/>
          <p:nvPr/>
        </p:nvSpPr>
        <p:spPr>
          <a:xfrm>
            <a:off x="1918486" y="5808655"/>
            <a:ext cx="8370773" cy="692497"/>
          </a:xfrm>
          <a:prstGeom prst="rect">
            <a:avLst/>
          </a:prstGeom>
        </p:spPr>
        <p:txBody>
          <a:bodyPr wrap="square" lIns="0" tIns="0" rIns="0" bIns="0" rtlCol="0" anchor="t">
            <a:spAutoFit/>
          </a:bodyPr>
          <a:lstStyle/>
          <a:p>
            <a:pPr marL="0" marR="0" lvl="0" indent="0" algn="l" defTabSz="914400" rtl="0" eaLnBrk="1" fontAlgn="auto" latinLnBrk="0" hangingPunct="1">
              <a:lnSpc>
                <a:spcPts val="2696"/>
              </a:lnSpc>
              <a:spcBef>
                <a:spcPct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Lato Bold"/>
                <a:ea typeface="Lato Bold"/>
                <a:cs typeface="Lato Bold"/>
                <a:sym typeface="Lato Bold"/>
              </a:rPr>
              <a:t>Link your answers back to the employer and job advert</a:t>
            </a:r>
          </a:p>
        </p:txBody>
      </p:sp>
      <p:sp>
        <p:nvSpPr>
          <p:cNvPr id="21" name="TextBox 21"/>
          <p:cNvSpPr txBox="1"/>
          <p:nvPr/>
        </p:nvSpPr>
        <p:spPr>
          <a:xfrm>
            <a:off x="1911147" y="3497771"/>
            <a:ext cx="5747162" cy="346249"/>
          </a:xfrm>
          <a:prstGeom prst="rect">
            <a:avLst/>
          </a:prstGeom>
        </p:spPr>
        <p:txBody>
          <a:bodyPr lIns="0" tIns="0" rIns="0" bIns="0" rtlCol="0" anchor="t">
            <a:spAutoFit/>
          </a:bodyPr>
          <a:lstStyle/>
          <a:p>
            <a:pPr marL="0" marR="0" lvl="0" indent="0" algn="l" defTabSz="914400" rtl="0" eaLnBrk="1" fontAlgn="auto" latinLnBrk="0" hangingPunct="1">
              <a:lnSpc>
                <a:spcPts val="2696"/>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Lato Bold"/>
                <a:ea typeface="Lato Bold"/>
                <a:cs typeface="Lato Bold"/>
                <a:sym typeface="Lato Bold"/>
              </a:rPr>
              <a:t>Sensible contact information</a:t>
            </a:r>
          </a:p>
        </p:txBody>
      </p:sp>
      <p:sp>
        <p:nvSpPr>
          <p:cNvPr id="22" name="TextBox 22"/>
          <p:cNvSpPr txBox="1"/>
          <p:nvPr/>
        </p:nvSpPr>
        <p:spPr>
          <a:xfrm>
            <a:off x="1911147" y="4360463"/>
            <a:ext cx="5747162" cy="346249"/>
          </a:xfrm>
          <a:prstGeom prst="rect">
            <a:avLst/>
          </a:prstGeom>
        </p:spPr>
        <p:txBody>
          <a:bodyPr lIns="0" tIns="0" rIns="0" bIns="0" rtlCol="0" anchor="t">
            <a:spAutoFit/>
          </a:bodyPr>
          <a:lstStyle/>
          <a:p>
            <a:pPr marL="0" marR="0" lvl="0" indent="0" algn="l" defTabSz="914400" rtl="0" eaLnBrk="1" fontAlgn="auto" latinLnBrk="0" hangingPunct="1">
              <a:lnSpc>
                <a:spcPts val="2696"/>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Lato Bold"/>
                <a:ea typeface="Lato Bold"/>
                <a:cs typeface="Lato Bold"/>
                <a:sym typeface="Lato Bold"/>
              </a:rPr>
              <a:t>Prepare</a:t>
            </a:r>
          </a:p>
        </p:txBody>
      </p:sp>
      <p:sp>
        <p:nvSpPr>
          <p:cNvPr id="23" name="TextBox 23"/>
          <p:cNvSpPr txBox="1"/>
          <p:nvPr/>
        </p:nvSpPr>
        <p:spPr>
          <a:xfrm>
            <a:off x="1911147" y="8472350"/>
            <a:ext cx="5996041" cy="346249"/>
          </a:xfrm>
          <a:prstGeom prst="rect">
            <a:avLst/>
          </a:prstGeom>
        </p:spPr>
        <p:txBody>
          <a:bodyPr lIns="0" tIns="0" rIns="0" bIns="0" rtlCol="0" anchor="t">
            <a:spAutoFit/>
          </a:bodyPr>
          <a:lstStyle/>
          <a:p>
            <a:pPr marL="0" marR="0" lvl="0" indent="0" algn="l" defTabSz="914400" rtl="0" eaLnBrk="1" fontAlgn="auto" latinLnBrk="0" hangingPunct="1">
              <a:lnSpc>
                <a:spcPts val="2696"/>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Lato Bold"/>
                <a:ea typeface="Lato Bold"/>
                <a:cs typeface="Lato Bold"/>
                <a:sym typeface="Lato Bold"/>
              </a:rPr>
              <a:t>Be yourself</a:t>
            </a:r>
          </a:p>
        </p:txBody>
      </p:sp>
      <p:pic>
        <p:nvPicPr>
          <p:cNvPr id="13314" name="Picture 23" descr="A close up of a logo&#10;&#10;Description automatically generated">
            <a:extLst>
              <a:ext uri="{FF2B5EF4-FFF2-40B4-BE49-F238E27FC236}">
                <a16:creationId xmlns:a16="http://schemas.microsoft.com/office/drawing/2014/main" id="{9B87ED6F-5FE8-46C6-522D-EE83AE40072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1147" y="9231574"/>
            <a:ext cx="2540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500"/>
                                        <p:tgtEl>
                                          <p:spTgt spid="21"/>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left)">
                                      <p:cBhvr>
                                        <p:cTn id="24" dur="500"/>
                                        <p:tgtEl>
                                          <p:spTgt spid="22"/>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left)">
                                      <p:cBhvr>
                                        <p:cTn id="31" dur="500"/>
                                        <p:tgtEl>
                                          <p:spTgt spid="17"/>
                                        </p:tgtEl>
                                      </p:cBhvr>
                                    </p:animEffect>
                                  </p:childTnLst>
                                </p:cTn>
                              </p:par>
                            </p:childTnLst>
                          </p:cTn>
                        </p:par>
                        <p:par>
                          <p:cTn id="32" fill="hold">
                            <p:stCondLst>
                              <p:cond delay="2000"/>
                            </p:stCondLst>
                            <p:childTnLst>
                              <p:par>
                                <p:cTn id="33" presetID="10" presetClass="entr" presetSubtype="0"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ipe(left)">
                                      <p:cBhvr>
                                        <p:cTn id="38" dur="500"/>
                                        <p:tgtEl>
                                          <p:spTgt spid="20"/>
                                        </p:tgtEl>
                                      </p:cBhvr>
                                    </p:animEffect>
                                  </p:childTnLst>
                                </p:cTn>
                              </p:par>
                            </p:childTnLst>
                          </p:cTn>
                        </p:par>
                        <p:par>
                          <p:cTn id="39" fill="hold">
                            <p:stCondLst>
                              <p:cond delay="2500"/>
                            </p:stCondLst>
                            <p:childTnLst>
                              <p:par>
                                <p:cTn id="40" presetID="10" presetClass="entr" presetSubtype="0" fill="hold" grpId="0" nodeType="after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wipe(left)">
                                      <p:cBhvr>
                                        <p:cTn id="45" dur="500"/>
                                        <p:tgtEl>
                                          <p:spTgt spid="19"/>
                                        </p:tgtEl>
                                      </p:cBhvr>
                                    </p:animEffect>
                                  </p:childTnLst>
                                </p:cTn>
                              </p:par>
                            </p:childTnLst>
                          </p:cTn>
                        </p:par>
                        <p:par>
                          <p:cTn id="46" fill="hold">
                            <p:stCondLst>
                              <p:cond delay="3000"/>
                            </p:stCondLst>
                            <p:childTnLst>
                              <p:par>
                                <p:cTn id="47" presetID="10" presetClass="entr" presetSubtype="0" fill="hold" grpId="0" nodeType="after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500"/>
                                        <p:tgtEl>
                                          <p:spTgt spid="11"/>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left)">
                                      <p:cBhvr>
                                        <p:cTn id="52" dur="500"/>
                                        <p:tgtEl>
                                          <p:spTgt spid="18"/>
                                        </p:tgtEl>
                                      </p:cBhvr>
                                    </p:animEffect>
                                  </p:childTnLst>
                                </p:cTn>
                              </p:par>
                            </p:childTnLst>
                          </p:cTn>
                        </p:par>
                        <p:par>
                          <p:cTn id="53" fill="hold">
                            <p:stCondLst>
                              <p:cond delay="3500"/>
                            </p:stCondLst>
                            <p:childTnLst>
                              <p:par>
                                <p:cTn id="54" presetID="10" presetClass="entr" presetSubtype="0" fill="hold" grpId="0" nodeType="after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500"/>
                                        <p:tgtEl>
                                          <p:spTgt spid="15"/>
                                        </p:tgtEl>
                                      </p:cBhvr>
                                    </p:animEffect>
                                  </p:childTnLst>
                                </p:cTn>
                              </p:par>
                              <p:par>
                                <p:cTn id="57" presetID="22" presetClass="entr" presetSubtype="8" fill="hold" grpId="0" nodeType="with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wipe(left)">
                                      <p:cBhvr>
                                        <p:cTn id="5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p:bldP spid="11" grpId="0" animBg="1"/>
      <p:bldP spid="12" grpId="0" animBg="1"/>
      <p:bldP spid="13" grpId="0" animBg="1"/>
      <p:bldP spid="14" grpId="0" animBg="1"/>
      <p:bldP spid="15" grpId="0" animBg="1"/>
      <p:bldP spid="17" grpId="0"/>
      <p:bldP spid="18" grpId="0"/>
      <p:bldP spid="19" grpId="0"/>
      <p:bldP spid="20" grpId="0"/>
      <p:bldP spid="21" grpId="0"/>
      <p:bldP spid="22" grpId="0"/>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525E93"/>
        </a:solidFill>
        <a:effectLst/>
      </p:bgPr>
    </p:bg>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0" y="0"/>
            <a:ext cx="8583384" cy="7295876"/>
          </a:xfrm>
          <a:custGeom>
            <a:avLst/>
            <a:gdLst/>
            <a:ahLst/>
            <a:cxnLst/>
            <a:rect l="l" t="t" r="r" b="b"/>
            <a:pathLst>
              <a:path w="8583384" h="7295876">
                <a:moveTo>
                  <a:pt x="0" y="0"/>
                </a:moveTo>
                <a:lnTo>
                  <a:pt x="8583384" y="0"/>
                </a:lnTo>
                <a:lnTo>
                  <a:pt x="8583384" y="7295876"/>
                </a:lnTo>
                <a:lnTo>
                  <a:pt x="0" y="7295876"/>
                </a:lnTo>
                <a:lnTo>
                  <a:pt x="0" y="0"/>
                </a:lnTo>
                <a:close/>
              </a:path>
            </a:pathLst>
          </a:custGeom>
          <a:blipFill>
            <a:blip r:embed="rId3">
              <a:alphaModFix amt="30000"/>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Freeform 3"/>
          <p:cNvSpPr>
            <a:spLocks noGrp="1" noRot="1" noMove="1" noResize="1" noEditPoints="1" noAdjustHandles="1" noChangeArrowheads="1" noChangeShapeType="1"/>
          </p:cNvSpPr>
          <p:nvPr/>
        </p:nvSpPr>
        <p:spPr>
          <a:xfrm rot="-10800000">
            <a:off x="10289260" y="3488071"/>
            <a:ext cx="7998740" cy="6798929"/>
          </a:xfrm>
          <a:custGeom>
            <a:avLst/>
            <a:gdLst/>
            <a:ahLst/>
            <a:cxnLst/>
            <a:rect l="l" t="t" r="r" b="b"/>
            <a:pathLst>
              <a:path w="7998740" h="6798929">
                <a:moveTo>
                  <a:pt x="0" y="0"/>
                </a:moveTo>
                <a:lnTo>
                  <a:pt x="7998740" y="0"/>
                </a:lnTo>
                <a:lnTo>
                  <a:pt x="7998740" y="6798929"/>
                </a:lnTo>
                <a:lnTo>
                  <a:pt x="0" y="6798929"/>
                </a:lnTo>
                <a:lnTo>
                  <a:pt x="0" y="0"/>
                </a:lnTo>
                <a:close/>
              </a:path>
            </a:pathLst>
          </a:custGeom>
          <a:blipFill>
            <a:blip r:embed="rId3">
              <a:alphaModFix amt="30000"/>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4" name="Group 4"/>
          <p:cNvGrpSpPr>
            <a:grpSpLocks noGrp="1" noUngrp="1" noRot="1" noMove="1" noResize="1"/>
          </p:cNvGrpSpPr>
          <p:nvPr/>
        </p:nvGrpSpPr>
        <p:grpSpPr>
          <a:xfrm>
            <a:off x="342020" y="321743"/>
            <a:ext cx="17603961" cy="9643513"/>
            <a:chOff x="0" y="0"/>
            <a:chExt cx="2770626" cy="1517759"/>
          </a:xfrm>
        </p:grpSpPr>
        <p:sp>
          <p:nvSpPr>
            <p:cNvPr id="5" name="Freeform 5"/>
            <p:cNvSpPr>
              <a:spLocks noGrp="1" noRot="1" noMove="1" noResize="1" noEditPoints="1" noAdjustHandles="1" noChangeArrowheads="1" noChangeShapeType="1"/>
            </p:cNvSpPr>
            <p:nvPr/>
          </p:nvSpPr>
          <p:spPr>
            <a:xfrm>
              <a:off x="0" y="0"/>
              <a:ext cx="2770626" cy="1517759"/>
            </a:xfrm>
            <a:custGeom>
              <a:avLst/>
              <a:gdLst/>
              <a:ahLst/>
              <a:cxnLst/>
              <a:rect l="l" t="t" r="r" b="b"/>
              <a:pathLst>
                <a:path w="2770626" h="1517759">
                  <a:moveTo>
                    <a:pt x="0" y="0"/>
                  </a:moveTo>
                  <a:lnTo>
                    <a:pt x="2770626" y="0"/>
                  </a:lnTo>
                  <a:lnTo>
                    <a:pt x="2770626" y="1517759"/>
                  </a:lnTo>
                  <a:lnTo>
                    <a:pt x="0" y="1517759"/>
                  </a:lnTo>
                  <a:close/>
                </a:path>
              </a:pathLst>
            </a:custGeom>
            <a:solidFill>
              <a:srgbClr val="FFFFFF"/>
            </a:solidFill>
          </p:spPr>
          <p:txBody>
            <a:bodyPr/>
            <a:lstStyle/>
            <a:p>
              <a:endParaRPr lang="en-GB"/>
            </a:p>
          </p:txBody>
        </p:sp>
      </p:grpSp>
      <p:sp>
        <p:nvSpPr>
          <p:cNvPr id="7" name="TextBox 7"/>
          <p:cNvSpPr txBox="1"/>
          <p:nvPr/>
        </p:nvSpPr>
        <p:spPr>
          <a:xfrm>
            <a:off x="1028258" y="1011632"/>
            <a:ext cx="13961406" cy="761999"/>
          </a:xfrm>
          <a:prstGeom prst="rect">
            <a:avLst/>
          </a:prstGeom>
        </p:spPr>
        <p:txBody>
          <a:bodyPr lIns="0" tIns="0" rIns="0" bIns="0" rtlCol="0" anchor="t">
            <a:spAutoFit/>
          </a:bodyPr>
          <a:lstStyle/>
          <a:p>
            <a:pPr algn="l">
              <a:lnSpc>
                <a:spcPts val="5249"/>
              </a:lnSpc>
            </a:pPr>
            <a:r>
              <a:rPr lang="en-US" sz="6999">
                <a:solidFill>
                  <a:srgbClr val="010A4F"/>
                </a:solidFill>
                <a:latin typeface="Lato 1 Bold"/>
                <a:ea typeface="Lato 1 Bold"/>
                <a:cs typeface="Lato 1 Bold"/>
                <a:sym typeface="Lato 1 Bold"/>
              </a:rPr>
              <a:t>Where else to look</a:t>
            </a:r>
          </a:p>
        </p:txBody>
      </p:sp>
      <p:grpSp>
        <p:nvGrpSpPr>
          <p:cNvPr id="8" name="Group 8"/>
          <p:cNvGrpSpPr/>
          <p:nvPr/>
        </p:nvGrpSpPr>
        <p:grpSpPr>
          <a:xfrm>
            <a:off x="5458979" y="2231459"/>
            <a:ext cx="3458606" cy="2912041"/>
            <a:chOff x="0" y="0"/>
            <a:chExt cx="1239486" cy="1043610"/>
          </a:xfrm>
        </p:grpSpPr>
        <p:sp>
          <p:nvSpPr>
            <p:cNvPr id="9" name="Freeform 9"/>
            <p:cNvSpPr/>
            <p:nvPr/>
          </p:nvSpPr>
          <p:spPr>
            <a:xfrm>
              <a:off x="0" y="0"/>
              <a:ext cx="1239486" cy="1043610"/>
            </a:xfrm>
            <a:custGeom>
              <a:avLst/>
              <a:gdLst/>
              <a:ahLst/>
              <a:cxnLst/>
              <a:rect l="l" t="t" r="r" b="b"/>
              <a:pathLst>
                <a:path w="1239486" h="1043610">
                  <a:moveTo>
                    <a:pt x="82823" y="0"/>
                  </a:moveTo>
                  <a:lnTo>
                    <a:pt x="1156664" y="0"/>
                  </a:lnTo>
                  <a:cubicBezTo>
                    <a:pt x="1202405" y="0"/>
                    <a:pt x="1239486" y="37081"/>
                    <a:pt x="1239486" y="82823"/>
                  </a:cubicBezTo>
                  <a:lnTo>
                    <a:pt x="1239486" y="960787"/>
                  </a:lnTo>
                  <a:cubicBezTo>
                    <a:pt x="1239486" y="1006529"/>
                    <a:pt x="1202405" y="1043610"/>
                    <a:pt x="1156664" y="1043610"/>
                  </a:cubicBezTo>
                  <a:lnTo>
                    <a:pt x="82823" y="1043610"/>
                  </a:lnTo>
                  <a:cubicBezTo>
                    <a:pt x="37081" y="1043610"/>
                    <a:pt x="0" y="1006529"/>
                    <a:pt x="0" y="960787"/>
                  </a:cubicBezTo>
                  <a:lnTo>
                    <a:pt x="0" y="82823"/>
                  </a:lnTo>
                  <a:cubicBezTo>
                    <a:pt x="0" y="37081"/>
                    <a:pt x="37081" y="0"/>
                    <a:pt x="82823" y="0"/>
                  </a:cubicBezTo>
                  <a:close/>
                </a:path>
              </a:pathLst>
            </a:custGeom>
            <a:solidFill>
              <a:srgbClr val="000000">
                <a:alpha val="0"/>
              </a:srgbClr>
            </a:solidFill>
            <a:ln w="57150" cap="rnd">
              <a:solidFill>
                <a:srgbClr val="EC5F65"/>
              </a:solidFill>
              <a:prstDash val="solid"/>
              <a:round/>
            </a:ln>
          </p:spPr>
          <p:txBody>
            <a:bodyPr/>
            <a:lstStyle/>
            <a:p>
              <a:endParaRPr lang="en-GB"/>
            </a:p>
          </p:txBody>
        </p:sp>
        <p:sp>
          <p:nvSpPr>
            <p:cNvPr id="10" name="TextBox 10"/>
            <p:cNvSpPr txBox="1"/>
            <p:nvPr/>
          </p:nvSpPr>
          <p:spPr>
            <a:xfrm>
              <a:off x="0" y="-28575"/>
              <a:ext cx="1239486" cy="1072185"/>
            </a:xfrm>
            <a:prstGeom prst="rect">
              <a:avLst/>
            </a:prstGeom>
          </p:spPr>
          <p:txBody>
            <a:bodyPr lIns="50800" tIns="50800" rIns="50800" bIns="50800" rtlCol="0" anchor="ctr"/>
            <a:lstStyle/>
            <a:p>
              <a:pPr algn="ctr">
                <a:lnSpc>
                  <a:spcPts val="2468"/>
                </a:lnSpc>
              </a:pPr>
              <a:endParaRPr/>
            </a:p>
          </p:txBody>
        </p:sp>
      </p:grpSp>
      <p:grpSp>
        <p:nvGrpSpPr>
          <p:cNvPr id="15" name="Group 15"/>
          <p:cNvGrpSpPr/>
          <p:nvPr/>
        </p:nvGrpSpPr>
        <p:grpSpPr>
          <a:xfrm>
            <a:off x="9374785" y="2231459"/>
            <a:ext cx="3458606" cy="2912041"/>
            <a:chOff x="0" y="0"/>
            <a:chExt cx="1239486" cy="1043610"/>
          </a:xfrm>
        </p:grpSpPr>
        <p:sp>
          <p:nvSpPr>
            <p:cNvPr id="16" name="Freeform 16"/>
            <p:cNvSpPr/>
            <p:nvPr/>
          </p:nvSpPr>
          <p:spPr>
            <a:xfrm>
              <a:off x="0" y="0"/>
              <a:ext cx="1239486" cy="1043610"/>
            </a:xfrm>
            <a:custGeom>
              <a:avLst/>
              <a:gdLst/>
              <a:ahLst/>
              <a:cxnLst/>
              <a:rect l="l" t="t" r="r" b="b"/>
              <a:pathLst>
                <a:path w="1239486" h="1043610">
                  <a:moveTo>
                    <a:pt x="82823" y="0"/>
                  </a:moveTo>
                  <a:lnTo>
                    <a:pt x="1156664" y="0"/>
                  </a:lnTo>
                  <a:cubicBezTo>
                    <a:pt x="1202405" y="0"/>
                    <a:pt x="1239486" y="37081"/>
                    <a:pt x="1239486" y="82823"/>
                  </a:cubicBezTo>
                  <a:lnTo>
                    <a:pt x="1239486" y="960787"/>
                  </a:lnTo>
                  <a:cubicBezTo>
                    <a:pt x="1239486" y="1006529"/>
                    <a:pt x="1202405" y="1043610"/>
                    <a:pt x="1156664" y="1043610"/>
                  </a:cubicBezTo>
                  <a:lnTo>
                    <a:pt x="82823" y="1043610"/>
                  </a:lnTo>
                  <a:cubicBezTo>
                    <a:pt x="37081" y="1043610"/>
                    <a:pt x="0" y="1006529"/>
                    <a:pt x="0" y="960787"/>
                  </a:cubicBezTo>
                  <a:lnTo>
                    <a:pt x="0" y="82823"/>
                  </a:lnTo>
                  <a:cubicBezTo>
                    <a:pt x="0" y="37081"/>
                    <a:pt x="37081" y="0"/>
                    <a:pt x="82823" y="0"/>
                  </a:cubicBezTo>
                  <a:close/>
                </a:path>
              </a:pathLst>
            </a:custGeom>
            <a:solidFill>
              <a:srgbClr val="000000">
                <a:alpha val="0"/>
              </a:srgbClr>
            </a:solidFill>
            <a:ln w="57150" cap="rnd">
              <a:solidFill>
                <a:srgbClr val="006992"/>
              </a:solidFill>
              <a:prstDash val="solid"/>
              <a:round/>
            </a:ln>
          </p:spPr>
          <p:txBody>
            <a:bodyPr/>
            <a:lstStyle/>
            <a:p>
              <a:endParaRPr lang="en-GB"/>
            </a:p>
          </p:txBody>
        </p:sp>
        <p:sp>
          <p:nvSpPr>
            <p:cNvPr id="17" name="TextBox 17"/>
            <p:cNvSpPr txBox="1"/>
            <p:nvPr/>
          </p:nvSpPr>
          <p:spPr>
            <a:xfrm>
              <a:off x="0" y="-28575"/>
              <a:ext cx="1239486" cy="1072185"/>
            </a:xfrm>
            <a:prstGeom prst="rect">
              <a:avLst/>
            </a:prstGeom>
          </p:spPr>
          <p:txBody>
            <a:bodyPr lIns="50800" tIns="50800" rIns="50800" bIns="50800" rtlCol="0" anchor="ctr"/>
            <a:lstStyle/>
            <a:p>
              <a:pPr algn="ctr">
                <a:lnSpc>
                  <a:spcPts val="2468"/>
                </a:lnSpc>
              </a:pPr>
              <a:endParaRPr/>
            </a:p>
          </p:txBody>
        </p:sp>
      </p:grpSp>
      <p:sp>
        <p:nvSpPr>
          <p:cNvPr id="11" name="Freeform 11"/>
          <p:cNvSpPr/>
          <p:nvPr/>
        </p:nvSpPr>
        <p:spPr>
          <a:xfrm>
            <a:off x="10471322" y="2581774"/>
            <a:ext cx="1490540" cy="1490540"/>
          </a:xfrm>
          <a:custGeom>
            <a:avLst/>
            <a:gdLst/>
            <a:ahLst/>
            <a:cxnLst/>
            <a:rect l="l" t="t" r="r" b="b"/>
            <a:pathLst>
              <a:path w="1490540" h="1490540">
                <a:moveTo>
                  <a:pt x="0" y="0"/>
                </a:moveTo>
                <a:lnTo>
                  <a:pt x="1490540" y="0"/>
                </a:lnTo>
                <a:lnTo>
                  <a:pt x="1490540" y="1490540"/>
                </a:lnTo>
                <a:lnTo>
                  <a:pt x="0" y="149054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grpSp>
        <p:nvGrpSpPr>
          <p:cNvPr id="12" name="Group 12"/>
          <p:cNvGrpSpPr/>
          <p:nvPr/>
        </p:nvGrpSpPr>
        <p:grpSpPr>
          <a:xfrm>
            <a:off x="7300787" y="5600700"/>
            <a:ext cx="3458606" cy="2912041"/>
            <a:chOff x="0" y="0"/>
            <a:chExt cx="1239486" cy="1043610"/>
          </a:xfrm>
        </p:grpSpPr>
        <p:sp>
          <p:nvSpPr>
            <p:cNvPr id="13" name="Freeform 13"/>
            <p:cNvSpPr/>
            <p:nvPr/>
          </p:nvSpPr>
          <p:spPr>
            <a:xfrm>
              <a:off x="0" y="0"/>
              <a:ext cx="1239486" cy="1043610"/>
            </a:xfrm>
            <a:custGeom>
              <a:avLst/>
              <a:gdLst/>
              <a:ahLst/>
              <a:cxnLst/>
              <a:rect l="l" t="t" r="r" b="b"/>
              <a:pathLst>
                <a:path w="1239486" h="1043610">
                  <a:moveTo>
                    <a:pt x="82823" y="0"/>
                  </a:moveTo>
                  <a:lnTo>
                    <a:pt x="1156664" y="0"/>
                  </a:lnTo>
                  <a:cubicBezTo>
                    <a:pt x="1202405" y="0"/>
                    <a:pt x="1239486" y="37081"/>
                    <a:pt x="1239486" y="82823"/>
                  </a:cubicBezTo>
                  <a:lnTo>
                    <a:pt x="1239486" y="960787"/>
                  </a:lnTo>
                  <a:cubicBezTo>
                    <a:pt x="1239486" y="1006529"/>
                    <a:pt x="1202405" y="1043610"/>
                    <a:pt x="1156664" y="1043610"/>
                  </a:cubicBezTo>
                  <a:lnTo>
                    <a:pt x="82823" y="1043610"/>
                  </a:lnTo>
                  <a:cubicBezTo>
                    <a:pt x="37081" y="1043610"/>
                    <a:pt x="0" y="1006529"/>
                    <a:pt x="0" y="960787"/>
                  </a:cubicBezTo>
                  <a:lnTo>
                    <a:pt x="0" y="82823"/>
                  </a:lnTo>
                  <a:cubicBezTo>
                    <a:pt x="0" y="37081"/>
                    <a:pt x="37081" y="0"/>
                    <a:pt x="82823" y="0"/>
                  </a:cubicBezTo>
                  <a:close/>
                </a:path>
              </a:pathLst>
            </a:custGeom>
            <a:solidFill>
              <a:srgbClr val="000000">
                <a:alpha val="0"/>
              </a:srgbClr>
            </a:solidFill>
            <a:ln w="57150" cap="rnd">
              <a:solidFill>
                <a:srgbClr val="E8B463"/>
              </a:solidFill>
              <a:prstDash val="solid"/>
              <a:round/>
            </a:ln>
          </p:spPr>
          <p:txBody>
            <a:bodyPr/>
            <a:lstStyle/>
            <a:p>
              <a:endParaRPr lang="en-GB"/>
            </a:p>
          </p:txBody>
        </p:sp>
        <p:sp>
          <p:nvSpPr>
            <p:cNvPr id="14" name="TextBox 14"/>
            <p:cNvSpPr txBox="1"/>
            <p:nvPr/>
          </p:nvSpPr>
          <p:spPr>
            <a:xfrm>
              <a:off x="0" y="-28575"/>
              <a:ext cx="1239486" cy="1072185"/>
            </a:xfrm>
            <a:prstGeom prst="rect">
              <a:avLst/>
            </a:prstGeom>
          </p:spPr>
          <p:txBody>
            <a:bodyPr lIns="50800" tIns="50800" rIns="50800" bIns="50800" rtlCol="0" anchor="ctr"/>
            <a:lstStyle/>
            <a:p>
              <a:pPr algn="ctr">
                <a:lnSpc>
                  <a:spcPts val="2468"/>
                </a:lnSpc>
              </a:pPr>
              <a:endParaRPr/>
            </a:p>
          </p:txBody>
        </p:sp>
      </p:grpSp>
      <p:grpSp>
        <p:nvGrpSpPr>
          <p:cNvPr id="18" name="Group 18"/>
          <p:cNvGrpSpPr/>
          <p:nvPr/>
        </p:nvGrpSpPr>
        <p:grpSpPr>
          <a:xfrm>
            <a:off x="13290591" y="2231459"/>
            <a:ext cx="3458606" cy="2912041"/>
            <a:chOff x="0" y="0"/>
            <a:chExt cx="1239486" cy="1043610"/>
          </a:xfrm>
        </p:grpSpPr>
        <p:sp>
          <p:nvSpPr>
            <p:cNvPr id="19" name="Freeform 19"/>
            <p:cNvSpPr/>
            <p:nvPr/>
          </p:nvSpPr>
          <p:spPr>
            <a:xfrm>
              <a:off x="0" y="0"/>
              <a:ext cx="1239486" cy="1043610"/>
            </a:xfrm>
            <a:custGeom>
              <a:avLst/>
              <a:gdLst/>
              <a:ahLst/>
              <a:cxnLst/>
              <a:rect l="l" t="t" r="r" b="b"/>
              <a:pathLst>
                <a:path w="1239486" h="1043610">
                  <a:moveTo>
                    <a:pt x="82823" y="0"/>
                  </a:moveTo>
                  <a:lnTo>
                    <a:pt x="1156664" y="0"/>
                  </a:lnTo>
                  <a:cubicBezTo>
                    <a:pt x="1202405" y="0"/>
                    <a:pt x="1239486" y="37081"/>
                    <a:pt x="1239486" y="82823"/>
                  </a:cubicBezTo>
                  <a:lnTo>
                    <a:pt x="1239486" y="960787"/>
                  </a:lnTo>
                  <a:cubicBezTo>
                    <a:pt x="1239486" y="1006529"/>
                    <a:pt x="1202405" y="1043610"/>
                    <a:pt x="1156664" y="1043610"/>
                  </a:cubicBezTo>
                  <a:lnTo>
                    <a:pt x="82823" y="1043610"/>
                  </a:lnTo>
                  <a:cubicBezTo>
                    <a:pt x="37081" y="1043610"/>
                    <a:pt x="0" y="1006529"/>
                    <a:pt x="0" y="960787"/>
                  </a:cubicBezTo>
                  <a:lnTo>
                    <a:pt x="0" y="82823"/>
                  </a:lnTo>
                  <a:cubicBezTo>
                    <a:pt x="0" y="37081"/>
                    <a:pt x="37081" y="0"/>
                    <a:pt x="82823" y="0"/>
                  </a:cubicBezTo>
                  <a:close/>
                </a:path>
              </a:pathLst>
            </a:custGeom>
            <a:solidFill>
              <a:srgbClr val="000000">
                <a:alpha val="0"/>
              </a:srgbClr>
            </a:solidFill>
            <a:ln w="57150" cap="rnd">
              <a:solidFill>
                <a:srgbClr val="00A8A8"/>
              </a:solidFill>
              <a:prstDash val="solid"/>
              <a:round/>
            </a:ln>
          </p:spPr>
          <p:txBody>
            <a:bodyPr/>
            <a:lstStyle/>
            <a:p>
              <a:endParaRPr lang="en-GB"/>
            </a:p>
          </p:txBody>
        </p:sp>
        <p:sp>
          <p:nvSpPr>
            <p:cNvPr id="20" name="TextBox 20"/>
            <p:cNvSpPr txBox="1"/>
            <p:nvPr/>
          </p:nvSpPr>
          <p:spPr>
            <a:xfrm>
              <a:off x="0" y="-28575"/>
              <a:ext cx="1239486" cy="1072185"/>
            </a:xfrm>
            <a:prstGeom prst="rect">
              <a:avLst/>
            </a:prstGeom>
          </p:spPr>
          <p:txBody>
            <a:bodyPr lIns="50800" tIns="50800" rIns="50800" bIns="50800" rtlCol="0" anchor="ctr"/>
            <a:lstStyle/>
            <a:p>
              <a:pPr algn="ctr">
                <a:lnSpc>
                  <a:spcPts val="2468"/>
                </a:lnSpc>
              </a:pPr>
              <a:endParaRPr/>
            </a:p>
          </p:txBody>
        </p:sp>
      </p:grpSp>
      <p:grpSp>
        <p:nvGrpSpPr>
          <p:cNvPr id="21" name="Group 21"/>
          <p:cNvGrpSpPr/>
          <p:nvPr/>
        </p:nvGrpSpPr>
        <p:grpSpPr>
          <a:xfrm>
            <a:off x="3384981" y="5600700"/>
            <a:ext cx="3458606" cy="2912041"/>
            <a:chOff x="0" y="0"/>
            <a:chExt cx="1239486" cy="1043610"/>
          </a:xfrm>
        </p:grpSpPr>
        <p:sp>
          <p:nvSpPr>
            <p:cNvPr id="22" name="Freeform 22"/>
            <p:cNvSpPr/>
            <p:nvPr/>
          </p:nvSpPr>
          <p:spPr>
            <a:xfrm>
              <a:off x="0" y="0"/>
              <a:ext cx="1239486" cy="1043610"/>
            </a:xfrm>
            <a:custGeom>
              <a:avLst/>
              <a:gdLst/>
              <a:ahLst/>
              <a:cxnLst/>
              <a:rect l="l" t="t" r="r" b="b"/>
              <a:pathLst>
                <a:path w="1239486" h="1043610">
                  <a:moveTo>
                    <a:pt x="82823" y="0"/>
                  </a:moveTo>
                  <a:lnTo>
                    <a:pt x="1156664" y="0"/>
                  </a:lnTo>
                  <a:cubicBezTo>
                    <a:pt x="1202405" y="0"/>
                    <a:pt x="1239486" y="37081"/>
                    <a:pt x="1239486" y="82823"/>
                  </a:cubicBezTo>
                  <a:lnTo>
                    <a:pt x="1239486" y="960787"/>
                  </a:lnTo>
                  <a:cubicBezTo>
                    <a:pt x="1239486" y="1006529"/>
                    <a:pt x="1202405" y="1043610"/>
                    <a:pt x="1156664" y="1043610"/>
                  </a:cubicBezTo>
                  <a:lnTo>
                    <a:pt x="82823" y="1043610"/>
                  </a:lnTo>
                  <a:cubicBezTo>
                    <a:pt x="37081" y="1043610"/>
                    <a:pt x="0" y="1006529"/>
                    <a:pt x="0" y="960787"/>
                  </a:cubicBezTo>
                  <a:lnTo>
                    <a:pt x="0" y="82823"/>
                  </a:lnTo>
                  <a:cubicBezTo>
                    <a:pt x="0" y="37081"/>
                    <a:pt x="37081" y="0"/>
                    <a:pt x="82823" y="0"/>
                  </a:cubicBezTo>
                  <a:close/>
                </a:path>
              </a:pathLst>
            </a:custGeom>
            <a:solidFill>
              <a:srgbClr val="000000">
                <a:alpha val="0"/>
              </a:srgbClr>
            </a:solidFill>
            <a:ln w="57150" cap="rnd">
              <a:solidFill>
                <a:srgbClr val="525E93"/>
              </a:solidFill>
              <a:prstDash val="solid"/>
              <a:round/>
            </a:ln>
          </p:spPr>
          <p:txBody>
            <a:bodyPr/>
            <a:lstStyle/>
            <a:p>
              <a:endParaRPr lang="en-GB"/>
            </a:p>
          </p:txBody>
        </p:sp>
        <p:sp>
          <p:nvSpPr>
            <p:cNvPr id="23" name="TextBox 23"/>
            <p:cNvSpPr txBox="1"/>
            <p:nvPr/>
          </p:nvSpPr>
          <p:spPr>
            <a:xfrm>
              <a:off x="0" y="-28575"/>
              <a:ext cx="1239486" cy="1072185"/>
            </a:xfrm>
            <a:prstGeom prst="rect">
              <a:avLst/>
            </a:prstGeom>
          </p:spPr>
          <p:txBody>
            <a:bodyPr lIns="50800" tIns="50800" rIns="50800" bIns="50800" rtlCol="0" anchor="ctr"/>
            <a:lstStyle/>
            <a:p>
              <a:pPr algn="ctr">
                <a:lnSpc>
                  <a:spcPts val="2468"/>
                </a:lnSpc>
              </a:pPr>
              <a:endParaRPr/>
            </a:p>
          </p:txBody>
        </p:sp>
      </p:grpSp>
      <p:sp>
        <p:nvSpPr>
          <p:cNvPr id="24" name="Freeform 24"/>
          <p:cNvSpPr/>
          <p:nvPr/>
        </p:nvSpPr>
        <p:spPr>
          <a:xfrm>
            <a:off x="8208531" y="6029325"/>
            <a:ext cx="1870938" cy="1398526"/>
          </a:xfrm>
          <a:custGeom>
            <a:avLst/>
            <a:gdLst/>
            <a:ahLst/>
            <a:cxnLst/>
            <a:rect l="l" t="t" r="r" b="b"/>
            <a:pathLst>
              <a:path w="1870938" h="1398526">
                <a:moveTo>
                  <a:pt x="0" y="0"/>
                </a:moveTo>
                <a:lnTo>
                  <a:pt x="1870938" y="0"/>
                </a:lnTo>
                <a:lnTo>
                  <a:pt x="1870938" y="1398526"/>
                </a:lnTo>
                <a:lnTo>
                  <a:pt x="0" y="139852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grpSp>
        <p:nvGrpSpPr>
          <p:cNvPr id="37" name="Group 37"/>
          <p:cNvGrpSpPr/>
          <p:nvPr/>
        </p:nvGrpSpPr>
        <p:grpSpPr>
          <a:xfrm>
            <a:off x="11104088" y="5520966"/>
            <a:ext cx="3571110" cy="2991775"/>
            <a:chOff x="-40319" y="-28575"/>
            <a:chExt cx="1279805" cy="1072185"/>
          </a:xfrm>
        </p:grpSpPr>
        <p:sp>
          <p:nvSpPr>
            <p:cNvPr id="38" name="Freeform 38"/>
            <p:cNvSpPr/>
            <p:nvPr/>
          </p:nvSpPr>
          <p:spPr>
            <a:xfrm>
              <a:off x="-40319" y="0"/>
              <a:ext cx="1239486" cy="1043610"/>
            </a:xfrm>
            <a:custGeom>
              <a:avLst/>
              <a:gdLst/>
              <a:ahLst/>
              <a:cxnLst/>
              <a:rect l="l" t="t" r="r" b="b"/>
              <a:pathLst>
                <a:path w="1239486" h="1043610">
                  <a:moveTo>
                    <a:pt x="82823" y="0"/>
                  </a:moveTo>
                  <a:lnTo>
                    <a:pt x="1156664" y="0"/>
                  </a:lnTo>
                  <a:cubicBezTo>
                    <a:pt x="1202405" y="0"/>
                    <a:pt x="1239486" y="37081"/>
                    <a:pt x="1239486" y="82823"/>
                  </a:cubicBezTo>
                  <a:lnTo>
                    <a:pt x="1239486" y="960787"/>
                  </a:lnTo>
                  <a:cubicBezTo>
                    <a:pt x="1239486" y="1006529"/>
                    <a:pt x="1202405" y="1043610"/>
                    <a:pt x="1156664" y="1043610"/>
                  </a:cubicBezTo>
                  <a:lnTo>
                    <a:pt x="82823" y="1043610"/>
                  </a:lnTo>
                  <a:cubicBezTo>
                    <a:pt x="37081" y="1043610"/>
                    <a:pt x="0" y="1006529"/>
                    <a:pt x="0" y="960787"/>
                  </a:cubicBezTo>
                  <a:lnTo>
                    <a:pt x="0" y="82823"/>
                  </a:lnTo>
                  <a:cubicBezTo>
                    <a:pt x="0" y="37081"/>
                    <a:pt x="37081" y="0"/>
                    <a:pt x="82823" y="0"/>
                  </a:cubicBezTo>
                  <a:close/>
                </a:path>
              </a:pathLst>
            </a:custGeom>
            <a:solidFill>
              <a:srgbClr val="000000">
                <a:alpha val="0"/>
              </a:srgbClr>
            </a:solidFill>
            <a:ln w="57150" cap="rnd">
              <a:solidFill>
                <a:srgbClr val="EC5F65"/>
              </a:solidFill>
              <a:prstDash val="solid"/>
              <a:round/>
            </a:ln>
          </p:spPr>
          <p:txBody>
            <a:bodyPr/>
            <a:lstStyle/>
            <a:p>
              <a:endParaRPr lang="en-GB"/>
            </a:p>
          </p:txBody>
        </p:sp>
        <p:sp>
          <p:nvSpPr>
            <p:cNvPr id="39" name="TextBox 39"/>
            <p:cNvSpPr txBox="1"/>
            <p:nvPr/>
          </p:nvSpPr>
          <p:spPr>
            <a:xfrm>
              <a:off x="0" y="-28575"/>
              <a:ext cx="1239486" cy="1072185"/>
            </a:xfrm>
            <a:prstGeom prst="rect">
              <a:avLst/>
            </a:prstGeom>
          </p:spPr>
          <p:txBody>
            <a:bodyPr lIns="50800" tIns="50800" rIns="50800" bIns="50800" rtlCol="0" anchor="ctr"/>
            <a:lstStyle/>
            <a:p>
              <a:pPr algn="ctr">
                <a:lnSpc>
                  <a:spcPts val="2468"/>
                </a:lnSpc>
              </a:pPr>
              <a:endParaRPr/>
            </a:p>
          </p:txBody>
        </p:sp>
      </p:grpSp>
      <p:sp>
        <p:nvSpPr>
          <p:cNvPr id="25" name="Freeform 25"/>
          <p:cNvSpPr/>
          <p:nvPr/>
        </p:nvSpPr>
        <p:spPr>
          <a:xfrm>
            <a:off x="12058457" y="5826905"/>
            <a:ext cx="1774876" cy="1600946"/>
          </a:xfrm>
          <a:custGeom>
            <a:avLst/>
            <a:gdLst/>
            <a:ahLst/>
            <a:cxnLst/>
            <a:rect l="l" t="t" r="r" b="b"/>
            <a:pathLst>
              <a:path w="1774876" h="1600946">
                <a:moveTo>
                  <a:pt x="0" y="0"/>
                </a:moveTo>
                <a:lnTo>
                  <a:pt x="1774876" y="0"/>
                </a:lnTo>
                <a:lnTo>
                  <a:pt x="1774876" y="1600946"/>
                </a:lnTo>
                <a:lnTo>
                  <a:pt x="0" y="1600946"/>
                </a:lnTo>
                <a:lnTo>
                  <a:pt x="0" y="0"/>
                </a:lnTo>
                <a:close/>
              </a:path>
            </a:pathLst>
          </a:custGeom>
          <a:blipFill>
            <a:blip r:embed="rId9"/>
            <a:stretch>
              <a:fillRect/>
            </a:stretch>
          </a:blipFill>
        </p:spPr>
        <p:txBody>
          <a:bodyPr/>
          <a:lstStyle/>
          <a:p>
            <a:endParaRPr lang="en-GB"/>
          </a:p>
        </p:txBody>
      </p:sp>
      <p:sp>
        <p:nvSpPr>
          <p:cNvPr id="26" name="Freeform 26"/>
          <p:cNvSpPr/>
          <p:nvPr/>
        </p:nvSpPr>
        <p:spPr>
          <a:xfrm>
            <a:off x="4440960" y="6074437"/>
            <a:ext cx="1346648" cy="1353415"/>
          </a:xfrm>
          <a:custGeom>
            <a:avLst/>
            <a:gdLst/>
            <a:ahLst/>
            <a:cxnLst/>
            <a:rect l="l" t="t" r="r" b="b"/>
            <a:pathLst>
              <a:path w="1346648" h="1353415">
                <a:moveTo>
                  <a:pt x="0" y="0"/>
                </a:moveTo>
                <a:lnTo>
                  <a:pt x="1346648" y="0"/>
                </a:lnTo>
                <a:lnTo>
                  <a:pt x="1346648" y="1353414"/>
                </a:lnTo>
                <a:lnTo>
                  <a:pt x="0" y="135341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grpSp>
        <p:nvGrpSpPr>
          <p:cNvPr id="27" name="Group 27"/>
          <p:cNvGrpSpPr/>
          <p:nvPr/>
        </p:nvGrpSpPr>
        <p:grpSpPr>
          <a:xfrm>
            <a:off x="1543174" y="2231459"/>
            <a:ext cx="3458606" cy="2912041"/>
            <a:chOff x="0" y="0"/>
            <a:chExt cx="1239486" cy="1043610"/>
          </a:xfrm>
        </p:grpSpPr>
        <p:sp>
          <p:nvSpPr>
            <p:cNvPr id="28" name="Freeform 28"/>
            <p:cNvSpPr/>
            <p:nvPr/>
          </p:nvSpPr>
          <p:spPr>
            <a:xfrm>
              <a:off x="0" y="0"/>
              <a:ext cx="1239486" cy="1043610"/>
            </a:xfrm>
            <a:custGeom>
              <a:avLst/>
              <a:gdLst/>
              <a:ahLst/>
              <a:cxnLst/>
              <a:rect l="l" t="t" r="r" b="b"/>
              <a:pathLst>
                <a:path w="1239486" h="1043610">
                  <a:moveTo>
                    <a:pt x="82823" y="0"/>
                  </a:moveTo>
                  <a:lnTo>
                    <a:pt x="1156664" y="0"/>
                  </a:lnTo>
                  <a:cubicBezTo>
                    <a:pt x="1202405" y="0"/>
                    <a:pt x="1239486" y="37081"/>
                    <a:pt x="1239486" y="82823"/>
                  </a:cubicBezTo>
                  <a:lnTo>
                    <a:pt x="1239486" y="960787"/>
                  </a:lnTo>
                  <a:cubicBezTo>
                    <a:pt x="1239486" y="1006529"/>
                    <a:pt x="1202405" y="1043610"/>
                    <a:pt x="1156664" y="1043610"/>
                  </a:cubicBezTo>
                  <a:lnTo>
                    <a:pt x="82823" y="1043610"/>
                  </a:lnTo>
                  <a:cubicBezTo>
                    <a:pt x="37081" y="1043610"/>
                    <a:pt x="0" y="1006529"/>
                    <a:pt x="0" y="960787"/>
                  </a:cubicBezTo>
                  <a:lnTo>
                    <a:pt x="0" y="82823"/>
                  </a:lnTo>
                  <a:cubicBezTo>
                    <a:pt x="0" y="37081"/>
                    <a:pt x="37081" y="0"/>
                    <a:pt x="82823" y="0"/>
                  </a:cubicBezTo>
                  <a:close/>
                </a:path>
              </a:pathLst>
            </a:custGeom>
            <a:solidFill>
              <a:srgbClr val="000000">
                <a:alpha val="0"/>
              </a:srgbClr>
            </a:solidFill>
            <a:ln w="57150" cap="rnd">
              <a:solidFill>
                <a:srgbClr val="E8B463"/>
              </a:solidFill>
              <a:prstDash val="solid"/>
              <a:round/>
            </a:ln>
          </p:spPr>
          <p:txBody>
            <a:bodyPr/>
            <a:lstStyle/>
            <a:p>
              <a:endParaRPr lang="en-GB"/>
            </a:p>
          </p:txBody>
        </p:sp>
        <p:sp>
          <p:nvSpPr>
            <p:cNvPr id="29" name="TextBox 29"/>
            <p:cNvSpPr txBox="1"/>
            <p:nvPr/>
          </p:nvSpPr>
          <p:spPr>
            <a:xfrm>
              <a:off x="0" y="-28575"/>
              <a:ext cx="1239486" cy="1072185"/>
            </a:xfrm>
            <a:prstGeom prst="rect">
              <a:avLst/>
            </a:prstGeom>
          </p:spPr>
          <p:txBody>
            <a:bodyPr lIns="50800" tIns="50800" rIns="50800" bIns="50800" rtlCol="0" anchor="ctr"/>
            <a:lstStyle/>
            <a:p>
              <a:pPr algn="ctr">
                <a:lnSpc>
                  <a:spcPts val="2468"/>
                </a:lnSpc>
              </a:pPr>
              <a:endParaRPr/>
            </a:p>
          </p:txBody>
        </p:sp>
      </p:grpSp>
      <p:grpSp>
        <p:nvGrpSpPr>
          <p:cNvPr id="30" name="Group 30"/>
          <p:cNvGrpSpPr/>
          <p:nvPr/>
        </p:nvGrpSpPr>
        <p:grpSpPr>
          <a:xfrm>
            <a:off x="2295627" y="2581774"/>
            <a:ext cx="1953699" cy="1344861"/>
            <a:chOff x="0" y="0"/>
            <a:chExt cx="2604932" cy="1793148"/>
          </a:xfrm>
        </p:grpSpPr>
        <p:sp>
          <p:nvSpPr>
            <p:cNvPr id="31" name="Freeform 31"/>
            <p:cNvSpPr/>
            <p:nvPr/>
          </p:nvSpPr>
          <p:spPr>
            <a:xfrm>
              <a:off x="0" y="0"/>
              <a:ext cx="2604932" cy="1793148"/>
            </a:xfrm>
            <a:custGeom>
              <a:avLst/>
              <a:gdLst/>
              <a:ahLst/>
              <a:cxnLst/>
              <a:rect l="l" t="t" r="r" b="b"/>
              <a:pathLst>
                <a:path w="2604932" h="1793148">
                  <a:moveTo>
                    <a:pt x="0" y="0"/>
                  </a:moveTo>
                  <a:lnTo>
                    <a:pt x="2604932" y="0"/>
                  </a:lnTo>
                  <a:lnTo>
                    <a:pt x="2604932" y="1793148"/>
                  </a:lnTo>
                  <a:lnTo>
                    <a:pt x="0" y="1793148"/>
                  </a:lnTo>
                  <a:lnTo>
                    <a:pt x="0" y="0"/>
                  </a:lnTo>
                  <a:close/>
                </a:path>
              </a:pathLst>
            </a:custGeom>
            <a:blipFill>
              <a:blip r:embed="rId12"/>
              <a:stretch>
                <a:fillRect/>
              </a:stretch>
            </a:blipFill>
          </p:spPr>
          <p:txBody>
            <a:bodyPr/>
            <a:lstStyle/>
            <a:p>
              <a:endParaRPr lang="en-GB"/>
            </a:p>
          </p:txBody>
        </p:sp>
      </p:grpSp>
      <p:sp>
        <p:nvSpPr>
          <p:cNvPr id="32" name="Freeform 32"/>
          <p:cNvSpPr/>
          <p:nvPr/>
        </p:nvSpPr>
        <p:spPr>
          <a:xfrm>
            <a:off x="14130095" y="2602946"/>
            <a:ext cx="1719137" cy="1691006"/>
          </a:xfrm>
          <a:custGeom>
            <a:avLst/>
            <a:gdLst/>
            <a:ahLst/>
            <a:cxnLst/>
            <a:rect l="l" t="t" r="r" b="b"/>
            <a:pathLst>
              <a:path w="1719137" h="1691006">
                <a:moveTo>
                  <a:pt x="0" y="0"/>
                </a:moveTo>
                <a:lnTo>
                  <a:pt x="1719138" y="0"/>
                </a:lnTo>
                <a:lnTo>
                  <a:pt x="1719138" y="1691006"/>
                </a:lnTo>
                <a:lnTo>
                  <a:pt x="0" y="169100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33" name="TextBox 33"/>
          <p:cNvSpPr txBox="1"/>
          <p:nvPr/>
        </p:nvSpPr>
        <p:spPr>
          <a:xfrm>
            <a:off x="9476927" y="4553060"/>
            <a:ext cx="3334471" cy="346249"/>
          </a:xfrm>
          <a:prstGeom prst="rect">
            <a:avLst/>
          </a:prstGeom>
        </p:spPr>
        <p:txBody>
          <a:bodyPr wrap="square" lIns="0" tIns="0" rIns="0" bIns="0" rtlCol="0" anchor="t">
            <a:spAutoFit/>
          </a:bodyPr>
          <a:lstStyle/>
          <a:p>
            <a:pPr algn="ctr">
              <a:lnSpc>
                <a:spcPts val="2696"/>
              </a:lnSpc>
            </a:pPr>
            <a:r>
              <a:rPr lang="en-US" sz="3000" dirty="0">
                <a:solidFill>
                  <a:srgbClr val="000000"/>
                </a:solidFill>
                <a:latin typeface="Lato 1 Bold"/>
                <a:ea typeface="Lato 1 Bold"/>
                <a:cs typeface="Lato 1 Bold"/>
                <a:sym typeface="Lato 1 Bold"/>
              </a:rPr>
              <a:t>Company websites</a:t>
            </a:r>
          </a:p>
        </p:txBody>
      </p:sp>
      <p:sp>
        <p:nvSpPr>
          <p:cNvPr id="34" name="TextBox 34"/>
          <p:cNvSpPr txBox="1"/>
          <p:nvPr/>
        </p:nvSpPr>
        <p:spPr>
          <a:xfrm>
            <a:off x="13426564" y="4604960"/>
            <a:ext cx="3186660" cy="346249"/>
          </a:xfrm>
          <a:prstGeom prst="rect">
            <a:avLst/>
          </a:prstGeom>
        </p:spPr>
        <p:txBody>
          <a:bodyPr wrap="square" lIns="0" tIns="0" rIns="0" bIns="0" rtlCol="0" anchor="t">
            <a:spAutoFit/>
          </a:bodyPr>
          <a:lstStyle/>
          <a:p>
            <a:pPr algn="ctr">
              <a:lnSpc>
                <a:spcPts val="2696"/>
              </a:lnSpc>
            </a:pPr>
            <a:r>
              <a:rPr lang="en-US" sz="3000" dirty="0">
                <a:solidFill>
                  <a:srgbClr val="000000"/>
                </a:solidFill>
                <a:latin typeface="Lato 1 Bold"/>
                <a:ea typeface="Lato 1 Bold"/>
                <a:cs typeface="Lato 1 Bold"/>
                <a:sym typeface="Lato 1 Bold"/>
              </a:rPr>
              <a:t>Careers websites</a:t>
            </a:r>
          </a:p>
        </p:txBody>
      </p:sp>
      <p:sp>
        <p:nvSpPr>
          <p:cNvPr id="35" name="TextBox 35"/>
          <p:cNvSpPr txBox="1"/>
          <p:nvPr/>
        </p:nvSpPr>
        <p:spPr>
          <a:xfrm>
            <a:off x="3866718" y="7919763"/>
            <a:ext cx="2495132" cy="346249"/>
          </a:xfrm>
          <a:prstGeom prst="rect">
            <a:avLst/>
          </a:prstGeom>
        </p:spPr>
        <p:txBody>
          <a:bodyPr lIns="0" tIns="0" rIns="0" bIns="0" rtlCol="0" anchor="t">
            <a:spAutoFit/>
          </a:bodyPr>
          <a:lstStyle/>
          <a:p>
            <a:pPr algn="ctr">
              <a:lnSpc>
                <a:spcPts val="2696"/>
              </a:lnSpc>
            </a:pPr>
            <a:r>
              <a:rPr lang="en-US" sz="3000" dirty="0">
                <a:solidFill>
                  <a:srgbClr val="000000"/>
                </a:solidFill>
                <a:latin typeface="Lato 1 Bold"/>
                <a:ea typeface="Lato 1 Bold"/>
                <a:cs typeface="Lato 1 Bold"/>
                <a:sym typeface="Lato 1 Bold"/>
              </a:rPr>
              <a:t>Social media</a:t>
            </a:r>
          </a:p>
        </p:txBody>
      </p:sp>
      <p:sp>
        <p:nvSpPr>
          <p:cNvPr id="36" name="TextBox 36"/>
          <p:cNvSpPr txBox="1"/>
          <p:nvPr/>
        </p:nvSpPr>
        <p:spPr>
          <a:xfrm>
            <a:off x="2024910" y="4258712"/>
            <a:ext cx="2642668" cy="692497"/>
          </a:xfrm>
          <a:prstGeom prst="rect">
            <a:avLst/>
          </a:prstGeom>
        </p:spPr>
        <p:txBody>
          <a:bodyPr wrap="square" lIns="0" tIns="0" rIns="0" bIns="0" rtlCol="0" anchor="t">
            <a:spAutoFit/>
          </a:bodyPr>
          <a:lstStyle/>
          <a:p>
            <a:pPr algn="ctr">
              <a:lnSpc>
                <a:spcPts val="2696"/>
              </a:lnSpc>
            </a:pPr>
            <a:r>
              <a:rPr lang="en-US" sz="3000" dirty="0">
                <a:solidFill>
                  <a:srgbClr val="000000"/>
                </a:solidFill>
                <a:latin typeface="Lato 1 Bold"/>
                <a:ea typeface="Lato 1 Bold"/>
                <a:cs typeface="Lato 1 Bold"/>
                <a:sym typeface="Lato 1 Bold"/>
              </a:rPr>
              <a:t>Find an apprenticeship</a:t>
            </a:r>
          </a:p>
        </p:txBody>
      </p:sp>
      <p:sp>
        <p:nvSpPr>
          <p:cNvPr id="40" name="TextBox 40"/>
          <p:cNvSpPr txBox="1"/>
          <p:nvPr/>
        </p:nvSpPr>
        <p:spPr>
          <a:xfrm>
            <a:off x="11698329" y="7709292"/>
            <a:ext cx="2495132" cy="692497"/>
          </a:xfrm>
          <a:prstGeom prst="rect">
            <a:avLst/>
          </a:prstGeom>
        </p:spPr>
        <p:txBody>
          <a:bodyPr lIns="0" tIns="0" rIns="0" bIns="0" rtlCol="0" anchor="t">
            <a:spAutoFit/>
          </a:bodyPr>
          <a:lstStyle/>
          <a:p>
            <a:pPr algn="ctr">
              <a:lnSpc>
                <a:spcPts val="2696"/>
              </a:lnSpc>
            </a:pPr>
            <a:r>
              <a:rPr lang="en-US" sz="3000" dirty="0">
                <a:solidFill>
                  <a:srgbClr val="000000"/>
                </a:solidFill>
                <a:latin typeface="Lato 1 Bold"/>
                <a:ea typeface="Lato 1 Bold"/>
                <a:cs typeface="Lato 1 Bold"/>
                <a:sym typeface="Lato 1 Bold"/>
              </a:rPr>
              <a:t>Higher and Degree listing</a:t>
            </a:r>
          </a:p>
        </p:txBody>
      </p:sp>
      <p:sp>
        <p:nvSpPr>
          <p:cNvPr id="41" name="TextBox 41"/>
          <p:cNvSpPr txBox="1"/>
          <p:nvPr/>
        </p:nvSpPr>
        <p:spPr>
          <a:xfrm>
            <a:off x="7896434" y="7753076"/>
            <a:ext cx="2495132" cy="692497"/>
          </a:xfrm>
          <a:prstGeom prst="rect">
            <a:avLst/>
          </a:prstGeom>
        </p:spPr>
        <p:txBody>
          <a:bodyPr lIns="0" tIns="0" rIns="0" bIns="0" rtlCol="0" anchor="t">
            <a:spAutoFit/>
          </a:bodyPr>
          <a:lstStyle/>
          <a:p>
            <a:pPr algn="ctr">
              <a:lnSpc>
                <a:spcPts val="2696"/>
              </a:lnSpc>
            </a:pPr>
            <a:r>
              <a:rPr lang="en-US" sz="3000" dirty="0">
                <a:solidFill>
                  <a:srgbClr val="000000"/>
                </a:solidFill>
                <a:latin typeface="Lato 1 Bold"/>
                <a:ea typeface="Lato 1 Bold"/>
                <a:cs typeface="Lato 1 Bold"/>
                <a:sym typeface="Lato 1 Bold"/>
              </a:rPr>
              <a:t>Friends and family</a:t>
            </a:r>
          </a:p>
        </p:txBody>
      </p:sp>
      <p:sp>
        <p:nvSpPr>
          <p:cNvPr id="42" name="TextBox 42"/>
          <p:cNvSpPr txBox="1"/>
          <p:nvPr/>
        </p:nvSpPr>
        <p:spPr>
          <a:xfrm>
            <a:off x="5934329" y="4544085"/>
            <a:ext cx="2495132" cy="346249"/>
          </a:xfrm>
          <a:prstGeom prst="rect">
            <a:avLst/>
          </a:prstGeom>
        </p:spPr>
        <p:txBody>
          <a:bodyPr lIns="0" tIns="0" rIns="0" bIns="0" rtlCol="0" anchor="t">
            <a:spAutoFit/>
          </a:bodyPr>
          <a:lstStyle/>
          <a:p>
            <a:pPr algn="ctr">
              <a:lnSpc>
                <a:spcPts val="2696"/>
              </a:lnSpc>
            </a:pPr>
            <a:r>
              <a:rPr lang="en-US" sz="3000" dirty="0">
                <a:solidFill>
                  <a:srgbClr val="000000"/>
                </a:solidFill>
                <a:highlight>
                  <a:srgbClr val="FFFF00"/>
                </a:highlight>
                <a:latin typeface="Lato 1 Bold"/>
                <a:ea typeface="Lato 1 Bold"/>
                <a:cs typeface="Lato 1 Bold"/>
                <a:sym typeface="Lato 1 Bold"/>
              </a:rPr>
              <a:t>Local websites</a:t>
            </a:r>
          </a:p>
        </p:txBody>
      </p:sp>
      <p:pic>
        <p:nvPicPr>
          <p:cNvPr id="44" name="Picture 43" descr="A blue and gold crest with a bird and two lions&#10;&#10;AI-generated content may be incorrect.">
            <a:extLst>
              <a:ext uri="{FF2B5EF4-FFF2-40B4-BE49-F238E27FC236}">
                <a16:creationId xmlns:a16="http://schemas.microsoft.com/office/drawing/2014/main" id="{EE3E8E56-3DA8-0834-98A1-105D287EDFE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208251" y="2328778"/>
            <a:ext cx="1905000" cy="1933575"/>
          </a:xfrm>
          <a:prstGeom prst="rect">
            <a:avLst/>
          </a:prstGeom>
        </p:spPr>
      </p:pic>
      <p:pic>
        <p:nvPicPr>
          <p:cNvPr id="14338" name="Picture 23" descr="A close up of a logo&#10;&#10;Description automatically generated">
            <a:extLst>
              <a:ext uri="{FF2B5EF4-FFF2-40B4-BE49-F238E27FC236}">
                <a16:creationId xmlns:a16="http://schemas.microsoft.com/office/drawing/2014/main" id="{EB698E91-9081-BE5E-9AF2-29AD4244EE4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32476" y="8712343"/>
            <a:ext cx="2540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fade">
                                      <p:cBhvr>
                                        <p:cTn id="20" dur="500"/>
                                        <p:tgtEl>
                                          <p:spTgt spid="42"/>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500"/>
                                        <p:tgtEl>
                                          <p:spTgt spid="33"/>
                                        </p:tgtEl>
                                      </p:cBhvr>
                                    </p:animEffect>
                                  </p:childTnLst>
                                </p:cTn>
                              </p:par>
                            </p:childTnLst>
                          </p:cTn>
                        </p:par>
                        <p:par>
                          <p:cTn id="31" fill="hold">
                            <p:stCondLst>
                              <p:cond delay="1500"/>
                            </p:stCondLst>
                            <p:childTnLst>
                              <p:par>
                                <p:cTn id="32" presetID="10" presetClass="entr" presetSubtype="0" fill="hold"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500"/>
                                        <p:tgtEl>
                                          <p:spTgt spid="3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fade">
                                      <p:cBhvr>
                                        <p:cTn id="40" dur="500"/>
                                        <p:tgtEl>
                                          <p:spTgt spid="34"/>
                                        </p:tgtEl>
                                      </p:cBhvr>
                                    </p:animEffect>
                                  </p:childTnLst>
                                </p:cTn>
                              </p:par>
                            </p:childTnLst>
                          </p:cTn>
                        </p:par>
                        <p:par>
                          <p:cTn id="41" fill="hold">
                            <p:stCondLst>
                              <p:cond delay="2000"/>
                            </p:stCondLst>
                            <p:childTnLst>
                              <p:par>
                                <p:cTn id="42" presetID="10" presetClass="entr" presetSubtype="0" fill="hold" nodeType="after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500"/>
                                        <p:tgtEl>
                                          <p:spTgt spid="21"/>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500"/>
                                        <p:tgtEl>
                                          <p:spTgt spid="26"/>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5"/>
                                        </p:tgtEl>
                                        <p:attrNameLst>
                                          <p:attrName>style.visibility</p:attrName>
                                        </p:attrNameLst>
                                      </p:cBhvr>
                                      <p:to>
                                        <p:strVal val="visible"/>
                                      </p:to>
                                    </p:set>
                                    <p:animEffect transition="in" filter="fade">
                                      <p:cBhvr>
                                        <p:cTn id="50" dur="500"/>
                                        <p:tgtEl>
                                          <p:spTgt spid="35"/>
                                        </p:tgtEl>
                                      </p:cBhvr>
                                    </p:animEffect>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fade">
                                      <p:cBhvr>
                                        <p:cTn id="54" dur="500"/>
                                        <p:tgtEl>
                                          <p:spTgt spid="12"/>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fade">
                                      <p:cBhvr>
                                        <p:cTn id="57" dur="500"/>
                                        <p:tgtEl>
                                          <p:spTgt spid="24"/>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41"/>
                                        </p:tgtEl>
                                        <p:attrNameLst>
                                          <p:attrName>style.visibility</p:attrName>
                                        </p:attrNameLst>
                                      </p:cBhvr>
                                      <p:to>
                                        <p:strVal val="visible"/>
                                      </p:to>
                                    </p:set>
                                    <p:animEffect transition="in" filter="fade">
                                      <p:cBhvr>
                                        <p:cTn id="60" dur="500"/>
                                        <p:tgtEl>
                                          <p:spTgt spid="41"/>
                                        </p:tgtEl>
                                      </p:cBhvr>
                                    </p:animEffect>
                                  </p:childTnLst>
                                </p:cTn>
                              </p:par>
                            </p:childTnLst>
                          </p:cTn>
                        </p:par>
                        <p:par>
                          <p:cTn id="61" fill="hold">
                            <p:stCondLst>
                              <p:cond delay="3000"/>
                            </p:stCondLst>
                            <p:childTnLst>
                              <p:par>
                                <p:cTn id="62" presetID="10" presetClass="entr" presetSubtype="0" fill="hold" nodeType="afterEffect">
                                  <p:stCondLst>
                                    <p:cond delay="0"/>
                                  </p:stCondLst>
                                  <p:childTnLst>
                                    <p:set>
                                      <p:cBhvr>
                                        <p:cTn id="63" dur="1" fill="hold">
                                          <p:stCondLst>
                                            <p:cond delay="0"/>
                                          </p:stCondLst>
                                        </p:cTn>
                                        <p:tgtEl>
                                          <p:spTgt spid="37"/>
                                        </p:tgtEl>
                                        <p:attrNameLst>
                                          <p:attrName>style.visibility</p:attrName>
                                        </p:attrNameLst>
                                      </p:cBhvr>
                                      <p:to>
                                        <p:strVal val="visible"/>
                                      </p:to>
                                    </p:set>
                                    <p:animEffect transition="in" filter="fade">
                                      <p:cBhvr>
                                        <p:cTn id="64" dur="500"/>
                                        <p:tgtEl>
                                          <p:spTgt spid="3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fade">
                                      <p:cBhvr>
                                        <p:cTn id="67" dur="500"/>
                                        <p:tgtEl>
                                          <p:spTgt spid="25"/>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40"/>
                                        </p:tgtEl>
                                        <p:attrNameLst>
                                          <p:attrName>style.visibility</p:attrName>
                                        </p:attrNameLst>
                                      </p:cBhvr>
                                      <p:to>
                                        <p:strVal val="visible"/>
                                      </p:to>
                                    </p:set>
                                    <p:animEffect transition="in" filter="fade">
                                      <p:cBhvr>
                                        <p:cTn id="7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4" grpId="0" animBg="1"/>
      <p:bldP spid="25" grpId="0" animBg="1"/>
      <p:bldP spid="26" grpId="0" animBg="1"/>
      <p:bldP spid="32" grpId="0" animBg="1"/>
      <p:bldP spid="33" grpId="0"/>
      <p:bldP spid="34" grpId="0"/>
      <p:bldP spid="35" grpId="0"/>
      <p:bldP spid="36" grpId="0"/>
      <p:bldP spid="40" grpId="0"/>
      <p:bldP spid="41" grpId="0"/>
      <p:bldP spid="4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0" y="0"/>
            <a:ext cx="8583384" cy="7295876"/>
          </a:xfrm>
          <a:custGeom>
            <a:avLst/>
            <a:gdLst/>
            <a:ahLst/>
            <a:cxnLst/>
            <a:rect l="l" t="t" r="r" b="b"/>
            <a:pathLst>
              <a:path w="8583384" h="7295876">
                <a:moveTo>
                  <a:pt x="0" y="0"/>
                </a:moveTo>
                <a:lnTo>
                  <a:pt x="8583384" y="0"/>
                </a:lnTo>
                <a:lnTo>
                  <a:pt x="8583384" y="7295876"/>
                </a:lnTo>
                <a:lnTo>
                  <a:pt x="0" y="7295876"/>
                </a:lnTo>
                <a:lnTo>
                  <a:pt x="0" y="0"/>
                </a:lnTo>
                <a:close/>
              </a:path>
            </a:pathLst>
          </a:custGeom>
          <a:blipFill>
            <a:blip r:embed="rId3">
              <a:alphaModFix amt="30000"/>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Freeform 3"/>
          <p:cNvSpPr>
            <a:spLocks noGrp="1" noRot="1" noMove="1" noResize="1" noEditPoints="1" noAdjustHandles="1" noChangeArrowheads="1" noChangeShapeType="1"/>
          </p:cNvSpPr>
          <p:nvPr/>
        </p:nvSpPr>
        <p:spPr>
          <a:xfrm rot="-10800000">
            <a:off x="10289260" y="3488071"/>
            <a:ext cx="7998740" cy="6798929"/>
          </a:xfrm>
          <a:custGeom>
            <a:avLst/>
            <a:gdLst/>
            <a:ahLst/>
            <a:cxnLst/>
            <a:rect l="l" t="t" r="r" b="b"/>
            <a:pathLst>
              <a:path w="7998740" h="6798929">
                <a:moveTo>
                  <a:pt x="0" y="0"/>
                </a:moveTo>
                <a:lnTo>
                  <a:pt x="7998740" y="0"/>
                </a:lnTo>
                <a:lnTo>
                  <a:pt x="7998740" y="6798929"/>
                </a:lnTo>
                <a:lnTo>
                  <a:pt x="0" y="6798929"/>
                </a:lnTo>
                <a:lnTo>
                  <a:pt x="0" y="0"/>
                </a:lnTo>
                <a:close/>
              </a:path>
            </a:pathLst>
          </a:custGeom>
          <a:blipFill>
            <a:blip r:embed="rId3">
              <a:alphaModFix amt="30000"/>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4" name="Group 4"/>
          <p:cNvGrpSpPr>
            <a:grpSpLocks noGrp="1" noUngrp="1" noRot="1" noMove="1" noResize="1"/>
          </p:cNvGrpSpPr>
          <p:nvPr/>
        </p:nvGrpSpPr>
        <p:grpSpPr>
          <a:xfrm>
            <a:off x="342020" y="321743"/>
            <a:ext cx="17603961" cy="9643513"/>
            <a:chOff x="0" y="0"/>
            <a:chExt cx="2770626" cy="1517759"/>
          </a:xfrm>
        </p:grpSpPr>
        <p:sp>
          <p:nvSpPr>
            <p:cNvPr id="5" name="Freeform 5"/>
            <p:cNvSpPr>
              <a:spLocks noGrp="1" noRot="1" noMove="1" noResize="1" noEditPoints="1" noAdjustHandles="1" noChangeArrowheads="1" noChangeShapeType="1"/>
            </p:cNvSpPr>
            <p:nvPr/>
          </p:nvSpPr>
          <p:spPr>
            <a:xfrm>
              <a:off x="0" y="0"/>
              <a:ext cx="2770626" cy="1517759"/>
            </a:xfrm>
            <a:custGeom>
              <a:avLst/>
              <a:gdLst/>
              <a:ahLst/>
              <a:cxnLst/>
              <a:rect l="l" t="t" r="r" b="b"/>
              <a:pathLst>
                <a:path w="2770626" h="1517759">
                  <a:moveTo>
                    <a:pt x="0" y="0"/>
                  </a:moveTo>
                  <a:lnTo>
                    <a:pt x="2770626" y="0"/>
                  </a:lnTo>
                  <a:lnTo>
                    <a:pt x="2770626" y="1517759"/>
                  </a:lnTo>
                  <a:lnTo>
                    <a:pt x="0" y="1517759"/>
                  </a:lnTo>
                  <a:close/>
                </a:path>
              </a:pathLst>
            </a:custGeom>
            <a:solidFill>
              <a:srgbClr val="FFFFFF"/>
            </a:solidFill>
          </p:spPr>
          <p:txBody>
            <a:bodyPr/>
            <a:lstStyle/>
            <a:p>
              <a:endParaRPr lang="en-GB" dirty="0"/>
            </a:p>
          </p:txBody>
        </p:sp>
      </p:grpSp>
      <p:pic>
        <p:nvPicPr>
          <p:cNvPr id="12" name="Picture 11">
            <a:extLst>
              <a:ext uri="{FF2B5EF4-FFF2-40B4-BE49-F238E27FC236}">
                <a16:creationId xmlns:a16="http://schemas.microsoft.com/office/drawing/2014/main" id="{7EE1DA87-C354-F440-F4C1-FE0FA6075D46}"/>
              </a:ext>
            </a:extLst>
          </p:cNvPr>
          <p:cNvPicPr>
            <a:picLocks noChangeAspect="1"/>
          </p:cNvPicPr>
          <p:nvPr/>
        </p:nvPicPr>
        <p:blipFill>
          <a:blip r:embed="rId5"/>
          <a:stretch>
            <a:fillRect/>
          </a:stretch>
        </p:blipFill>
        <p:spPr>
          <a:xfrm>
            <a:off x="4823048" y="818691"/>
            <a:ext cx="6751186" cy="1713603"/>
          </a:xfrm>
          <a:prstGeom prst="rect">
            <a:avLst/>
          </a:prstGeom>
        </p:spPr>
      </p:pic>
      <p:pic>
        <p:nvPicPr>
          <p:cNvPr id="14" name="Picture 13">
            <a:extLst>
              <a:ext uri="{FF2B5EF4-FFF2-40B4-BE49-F238E27FC236}">
                <a16:creationId xmlns:a16="http://schemas.microsoft.com/office/drawing/2014/main" id="{0A939BB9-C1BD-81A4-D4C8-E7C12A0D4229}"/>
              </a:ext>
            </a:extLst>
          </p:cNvPr>
          <p:cNvPicPr>
            <a:picLocks noChangeAspect="1"/>
          </p:cNvPicPr>
          <p:nvPr/>
        </p:nvPicPr>
        <p:blipFill>
          <a:blip r:embed="rId6"/>
          <a:stretch>
            <a:fillRect/>
          </a:stretch>
        </p:blipFill>
        <p:spPr>
          <a:xfrm>
            <a:off x="3308676" y="3054704"/>
            <a:ext cx="11708365" cy="3790823"/>
          </a:xfrm>
          <a:prstGeom prst="rect">
            <a:avLst/>
          </a:prstGeom>
        </p:spPr>
      </p:pic>
      <p:pic>
        <p:nvPicPr>
          <p:cNvPr id="16" name="Picture 15">
            <a:extLst>
              <a:ext uri="{FF2B5EF4-FFF2-40B4-BE49-F238E27FC236}">
                <a16:creationId xmlns:a16="http://schemas.microsoft.com/office/drawing/2014/main" id="{E0BD60D5-8B4C-09FE-7C80-CC8BA6AE1E92}"/>
              </a:ext>
            </a:extLst>
          </p:cNvPr>
          <p:cNvPicPr>
            <a:picLocks noChangeAspect="1"/>
          </p:cNvPicPr>
          <p:nvPr/>
        </p:nvPicPr>
        <p:blipFill>
          <a:blip r:embed="rId7"/>
          <a:stretch>
            <a:fillRect/>
          </a:stretch>
        </p:blipFill>
        <p:spPr>
          <a:xfrm>
            <a:off x="5353969" y="6848970"/>
            <a:ext cx="6800850" cy="2219325"/>
          </a:xfrm>
          <a:prstGeom prst="rect">
            <a:avLst/>
          </a:prstGeom>
        </p:spPr>
      </p:pic>
      <p:pic>
        <p:nvPicPr>
          <p:cNvPr id="15362" name="Picture 23" descr="A close up of a logo&#10;&#10;Description automatically generated">
            <a:extLst>
              <a:ext uri="{FF2B5EF4-FFF2-40B4-BE49-F238E27FC236}">
                <a16:creationId xmlns:a16="http://schemas.microsoft.com/office/drawing/2014/main" id="{A81CE063-3711-BA7A-64FA-14B7FF49336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1323" y="8920163"/>
            <a:ext cx="2540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2F8D0F-ED0E-8FC0-35D4-87486464FB04}"/>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F390C1C-588B-7A19-69C8-884C2879ACF2}"/>
              </a:ext>
            </a:extLst>
          </p:cNvPr>
          <p:cNvSpPr>
            <a:spLocks noGrp="1" noRot="1" noMove="1" noResize="1" noEditPoints="1" noAdjustHandles="1" noChangeArrowheads="1" noChangeShapeType="1"/>
          </p:cNvSpPr>
          <p:nvPr/>
        </p:nvSpPr>
        <p:spPr>
          <a:xfrm>
            <a:off x="0" y="0"/>
            <a:ext cx="8583384" cy="7295876"/>
          </a:xfrm>
          <a:custGeom>
            <a:avLst/>
            <a:gdLst/>
            <a:ahLst/>
            <a:cxnLst/>
            <a:rect l="l" t="t" r="r" b="b"/>
            <a:pathLst>
              <a:path w="8583384" h="7295876">
                <a:moveTo>
                  <a:pt x="0" y="0"/>
                </a:moveTo>
                <a:lnTo>
                  <a:pt x="8583384" y="0"/>
                </a:lnTo>
                <a:lnTo>
                  <a:pt x="8583384" y="7295876"/>
                </a:lnTo>
                <a:lnTo>
                  <a:pt x="0" y="7295876"/>
                </a:lnTo>
                <a:lnTo>
                  <a:pt x="0" y="0"/>
                </a:lnTo>
                <a:close/>
              </a:path>
            </a:pathLst>
          </a:custGeom>
          <a:blipFill>
            <a:blip r:embed="rId3">
              <a:alphaModFix amt="30000"/>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Freeform 3">
            <a:extLst>
              <a:ext uri="{FF2B5EF4-FFF2-40B4-BE49-F238E27FC236}">
                <a16:creationId xmlns:a16="http://schemas.microsoft.com/office/drawing/2014/main" id="{EF2F685F-1DBB-2D6A-5FC6-24CCEF6ADADB}"/>
              </a:ext>
            </a:extLst>
          </p:cNvPr>
          <p:cNvSpPr>
            <a:spLocks noGrp="1" noRot="1" noMove="1" noResize="1" noEditPoints="1" noAdjustHandles="1" noChangeArrowheads="1" noChangeShapeType="1"/>
          </p:cNvSpPr>
          <p:nvPr/>
        </p:nvSpPr>
        <p:spPr>
          <a:xfrm rot="-10800000">
            <a:off x="10289260" y="3488071"/>
            <a:ext cx="7998740" cy="6798929"/>
          </a:xfrm>
          <a:custGeom>
            <a:avLst/>
            <a:gdLst/>
            <a:ahLst/>
            <a:cxnLst/>
            <a:rect l="l" t="t" r="r" b="b"/>
            <a:pathLst>
              <a:path w="7998740" h="6798929">
                <a:moveTo>
                  <a:pt x="0" y="0"/>
                </a:moveTo>
                <a:lnTo>
                  <a:pt x="7998740" y="0"/>
                </a:lnTo>
                <a:lnTo>
                  <a:pt x="7998740" y="6798929"/>
                </a:lnTo>
                <a:lnTo>
                  <a:pt x="0" y="6798929"/>
                </a:lnTo>
                <a:lnTo>
                  <a:pt x="0" y="0"/>
                </a:lnTo>
                <a:close/>
              </a:path>
            </a:pathLst>
          </a:custGeom>
          <a:blipFill>
            <a:blip r:embed="rId3">
              <a:alphaModFix amt="30000"/>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4" name="Group 4">
            <a:extLst>
              <a:ext uri="{FF2B5EF4-FFF2-40B4-BE49-F238E27FC236}">
                <a16:creationId xmlns:a16="http://schemas.microsoft.com/office/drawing/2014/main" id="{F1D93CFF-DD34-A4D2-CAC7-900C7F69F080}"/>
              </a:ext>
            </a:extLst>
          </p:cNvPr>
          <p:cNvGrpSpPr>
            <a:grpSpLocks noGrp="1" noUngrp="1" noRot="1" noMove="1" noResize="1"/>
          </p:cNvGrpSpPr>
          <p:nvPr/>
        </p:nvGrpSpPr>
        <p:grpSpPr>
          <a:xfrm>
            <a:off x="342020" y="321743"/>
            <a:ext cx="17603961" cy="9643513"/>
            <a:chOff x="0" y="0"/>
            <a:chExt cx="2770626" cy="1517759"/>
          </a:xfrm>
        </p:grpSpPr>
        <p:sp>
          <p:nvSpPr>
            <p:cNvPr id="5" name="Freeform 5">
              <a:extLst>
                <a:ext uri="{FF2B5EF4-FFF2-40B4-BE49-F238E27FC236}">
                  <a16:creationId xmlns:a16="http://schemas.microsoft.com/office/drawing/2014/main" id="{AA3C4F9C-D845-C46A-F37B-78799B89D78E}"/>
                </a:ext>
              </a:extLst>
            </p:cNvPr>
            <p:cNvSpPr>
              <a:spLocks noGrp="1" noRot="1" noMove="1" noResize="1" noEditPoints="1" noAdjustHandles="1" noChangeArrowheads="1" noChangeShapeType="1"/>
            </p:cNvSpPr>
            <p:nvPr/>
          </p:nvSpPr>
          <p:spPr>
            <a:xfrm>
              <a:off x="0" y="0"/>
              <a:ext cx="2770626" cy="1517759"/>
            </a:xfrm>
            <a:custGeom>
              <a:avLst/>
              <a:gdLst/>
              <a:ahLst/>
              <a:cxnLst/>
              <a:rect l="l" t="t" r="r" b="b"/>
              <a:pathLst>
                <a:path w="2770626" h="1517759">
                  <a:moveTo>
                    <a:pt x="0" y="0"/>
                  </a:moveTo>
                  <a:lnTo>
                    <a:pt x="2770626" y="0"/>
                  </a:lnTo>
                  <a:lnTo>
                    <a:pt x="2770626" y="1517759"/>
                  </a:lnTo>
                  <a:lnTo>
                    <a:pt x="0" y="1517759"/>
                  </a:lnTo>
                  <a:close/>
                </a:path>
              </a:pathLst>
            </a:custGeom>
            <a:solidFill>
              <a:srgbClr val="FFFFFF"/>
            </a:solidFill>
          </p:spPr>
          <p:txBody>
            <a:bodyPr/>
            <a:lstStyle/>
            <a:p>
              <a:endParaRPr lang="en-GB"/>
            </a:p>
          </p:txBody>
        </p:sp>
      </p:grpSp>
      <p:pic>
        <p:nvPicPr>
          <p:cNvPr id="8" name="Picture 7">
            <a:extLst>
              <a:ext uri="{FF2B5EF4-FFF2-40B4-BE49-F238E27FC236}">
                <a16:creationId xmlns:a16="http://schemas.microsoft.com/office/drawing/2014/main" id="{0AE90F9C-6D13-7C4A-AB38-3AA9689437CE}"/>
              </a:ext>
            </a:extLst>
          </p:cNvPr>
          <p:cNvPicPr>
            <a:picLocks noChangeAspect="1"/>
          </p:cNvPicPr>
          <p:nvPr/>
        </p:nvPicPr>
        <p:blipFill>
          <a:blip r:embed="rId5"/>
          <a:stretch>
            <a:fillRect/>
          </a:stretch>
        </p:blipFill>
        <p:spPr>
          <a:xfrm>
            <a:off x="2976749" y="930216"/>
            <a:ext cx="7639050" cy="3486150"/>
          </a:xfrm>
          <a:prstGeom prst="rect">
            <a:avLst/>
          </a:prstGeom>
        </p:spPr>
      </p:pic>
      <p:pic>
        <p:nvPicPr>
          <p:cNvPr id="10" name="Picture 9">
            <a:extLst>
              <a:ext uri="{FF2B5EF4-FFF2-40B4-BE49-F238E27FC236}">
                <a16:creationId xmlns:a16="http://schemas.microsoft.com/office/drawing/2014/main" id="{07E9AD07-5B76-7210-909D-A5446AB317F7}"/>
              </a:ext>
            </a:extLst>
          </p:cNvPr>
          <p:cNvPicPr>
            <a:picLocks noChangeAspect="1"/>
          </p:cNvPicPr>
          <p:nvPr/>
        </p:nvPicPr>
        <p:blipFill>
          <a:blip r:embed="rId6"/>
          <a:stretch>
            <a:fillRect/>
          </a:stretch>
        </p:blipFill>
        <p:spPr>
          <a:xfrm>
            <a:off x="11769894" y="1289394"/>
            <a:ext cx="4033986" cy="7923256"/>
          </a:xfrm>
          <a:prstGeom prst="rect">
            <a:avLst/>
          </a:prstGeom>
        </p:spPr>
      </p:pic>
      <p:pic>
        <p:nvPicPr>
          <p:cNvPr id="13" name="Picture 12">
            <a:extLst>
              <a:ext uri="{FF2B5EF4-FFF2-40B4-BE49-F238E27FC236}">
                <a16:creationId xmlns:a16="http://schemas.microsoft.com/office/drawing/2014/main" id="{578B2675-6367-2328-7D71-741E554EFC62}"/>
              </a:ext>
            </a:extLst>
          </p:cNvPr>
          <p:cNvPicPr>
            <a:picLocks noChangeAspect="1"/>
          </p:cNvPicPr>
          <p:nvPr/>
        </p:nvPicPr>
        <p:blipFill>
          <a:blip r:embed="rId7"/>
          <a:stretch>
            <a:fillRect/>
          </a:stretch>
        </p:blipFill>
        <p:spPr>
          <a:xfrm>
            <a:off x="3415855" y="5024838"/>
            <a:ext cx="6648163" cy="3725394"/>
          </a:xfrm>
          <a:prstGeom prst="rect">
            <a:avLst/>
          </a:prstGeom>
        </p:spPr>
      </p:pic>
      <p:pic>
        <p:nvPicPr>
          <p:cNvPr id="16386" name="Picture 23" descr="A close up of a logo&#10;&#10;Description automatically generated">
            <a:extLst>
              <a:ext uri="{FF2B5EF4-FFF2-40B4-BE49-F238E27FC236}">
                <a16:creationId xmlns:a16="http://schemas.microsoft.com/office/drawing/2014/main" id="{8F821812-D13F-0744-321F-DE6E79B6D2A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6749" y="9212650"/>
            <a:ext cx="2540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29533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0" y="0"/>
            <a:ext cx="8583384" cy="7295876"/>
          </a:xfrm>
          <a:custGeom>
            <a:avLst/>
            <a:gdLst/>
            <a:ahLst/>
            <a:cxnLst/>
            <a:rect l="l" t="t" r="r" b="b"/>
            <a:pathLst>
              <a:path w="8583384" h="7295876">
                <a:moveTo>
                  <a:pt x="0" y="0"/>
                </a:moveTo>
                <a:lnTo>
                  <a:pt x="8583384" y="0"/>
                </a:lnTo>
                <a:lnTo>
                  <a:pt x="8583384" y="7295876"/>
                </a:lnTo>
                <a:lnTo>
                  <a:pt x="0" y="7295876"/>
                </a:lnTo>
                <a:lnTo>
                  <a:pt x="0" y="0"/>
                </a:lnTo>
                <a:close/>
              </a:path>
            </a:pathLst>
          </a:custGeom>
          <a:blipFill>
            <a:blip r:embed="rId3">
              <a:alphaModFix amt="30000"/>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Freeform 3"/>
          <p:cNvSpPr>
            <a:spLocks noGrp="1" noRot="1" noMove="1" noResize="1" noEditPoints="1" noAdjustHandles="1" noChangeArrowheads="1" noChangeShapeType="1"/>
          </p:cNvSpPr>
          <p:nvPr/>
        </p:nvSpPr>
        <p:spPr>
          <a:xfrm rot="-10800000">
            <a:off x="10289260" y="3488071"/>
            <a:ext cx="7998740" cy="6798929"/>
          </a:xfrm>
          <a:custGeom>
            <a:avLst/>
            <a:gdLst/>
            <a:ahLst/>
            <a:cxnLst/>
            <a:rect l="l" t="t" r="r" b="b"/>
            <a:pathLst>
              <a:path w="7998740" h="6798929">
                <a:moveTo>
                  <a:pt x="0" y="0"/>
                </a:moveTo>
                <a:lnTo>
                  <a:pt x="7998740" y="0"/>
                </a:lnTo>
                <a:lnTo>
                  <a:pt x="7998740" y="6798929"/>
                </a:lnTo>
                <a:lnTo>
                  <a:pt x="0" y="6798929"/>
                </a:lnTo>
                <a:lnTo>
                  <a:pt x="0" y="0"/>
                </a:lnTo>
                <a:close/>
              </a:path>
            </a:pathLst>
          </a:custGeom>
          <a:blipFill>
            <a:blip r:embed="rId3">
              <a:alphaModFix amt="30000"/>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4" name="Group 4"/>
          <p:cNvGrpSpPr>
            <a:grpSpLocks noGrp="1" noUngrp="1" noRot="1" noMove="1" noResize="1"/>
          </p:cNvGrpSpPr>
          <p:nvPr/>
        </p:nvGrpSpPr>
        <p:grpSpPr>
          <a:xfrm>
            <a:off x="342020" y="321743"/>
            <a:ext cx="17603961" cy="9643513"/>
            <a:chOff x="0" y="0"/>
            <a:chExt cx="2770626" cy="1517759"/>
          </a:xfrm>
        </p:grpSpPr>
        <p:sp>
          <p:nvSpPr>
            <p:cNvPr id="5" name="Freeform 5"/>
            <p:cNvSpPr>
              <a:spLocks noGrp="1" noRot="1" noMove="1" noResize="1" noEditPoints="1" noAdjustHandles="1" noChangeArrowheads="1" noChangeShapeType="1"/>
            </p:cNvSpPr>
            <p:nvPr/>
          </p:nvSpPr>
          <p:spPr>
            <a:xfrm>
              <a:off x="0" y="0"/>
              <a:ext cx="2770626" cy="1517759"/>
            </a:xfrm>
            <a:custGeom>
              <a:avLst/>
              <a:gdLst/>
              <a:ahLst/>
              <a:cxnLst/>
              <a:rect l="l" t="t" r="r" b="b"/>
              <a:pathLst>
                <a:path w="2770626" h="1517759">
                  <a:moveTo>
                    <a:pt x="0" y="0"/>
                  </a:moveTo>
                  <a:lnTo>
                    <a:pt x="2770626" y="0"/>
                  </a:lnTo>
                  <a:lnTo>
                    <a:pt x="2770626" y="1517759"/>
                  </a:lnTo>
                  <a:lnTo>
                    <a:pt x="0" y="1517759"/>
                  </a:lnTo>
                  <a:close/>
                </a:path>
              </a:pathLst>
            </a:custGeom>
            <a:solidFill>
              <a:srgbClr val="FFFFFF"/>
            </a:solidFill>
          </p:spPr>
          <p:txBody>
            <a:bodyPr/>
            <a:lstStyle/>
            <a:p>
              <a:endParaRPr lang="en-GB"/>
            </a:p>
          </p:txBody>
        </p:sp>
      </p:grpSp>
      <p:sp>
        <p:nvSpPr>
          <p:cNvPr id="7" name="TextBox 7"/>
          <p:cNvSpPr txBox="1"/>
          <p:nvPr/>
        </p:nvSpPr>
        <p:spPr>
          <a:xfrm>
            <a:off x="1028258" y="1042111"/>
            <a:ext cx="12813003" cy="731519"/>
          </a:xfrm>
          <a:prstGeom prst="rect">
            <a:avLst/>
          </a:prstGeom>
        </p:spPr>
        <p:txBody>
          <a:bodyPr lIns="0" tIns="0" rIns="0" bIns="0" rtlCol="0" anchor="t">
            <a:spAutoFit/>
          </a:bodyPr>
          <a:lstStyle/>
          <a:p>
            <a:pPr algn="l">
              <a:lnSpc>
                <a:spcPts val="5099"/>
              </a:lnSpc>
            </a:pPr>
            <a:r>
              <a:rPr lang="en-US" sz="6799" b="1">
                <a:solidFill>
                  <a:srgbClr val="010A4F"/>
                </a:solidFill>
                <a:latin typeface="Lato 1 Bold"/>
                <a:ea typeface="Lato 1 Bold"/>
                <a:cs typeface="Lato 1 Bold"/>
                <a:sym typeface="Lato 1 Bold"/>
              </a:rPr>
              <a:t>Apprenticeships - Key facts</a:t>
            </a:r>
          </a:p>
        </p:txBody>
      </p:sp>
      <p:sp>
        <p:nvSpPr>
          <p:cNvPr id="8" name="Freeform 8"/>
          <p:cNvSpPr>
            <a:spLocks noGrp="1" noRot="1" noMove="1" noResize="1" noEditPoints="1" noAdjustHandles="1" noChangeArrowheads="1" noChangeShapeType="1"/>
          </p:cNvSpPr>
          <p:nvPr/>
        </p:nvSpPr>
        <p:spPr>
          <a:xfrm>
            <a:off x="12022973" y="321743"/>
            <a:ext cx="5923007" cy="9643513"/>
          </a:xfrm>
          <a:custGeom>
            <a:avLst/>
            <a:gdLst/>
            <a:ahLst/>
            <a:cxnLst/>
            <a:rect l="l" t="t" r="r" b="b"/>
            <a:pathLst>
              <a:path w="5923007" h="9643513">
                <a:moveTo>
                  <a:pt x="0" y="0"/>
                </a:moveTo>
                <a:lnTo>
                  <a:pt x="5923007" y="0"/>
                </a:lnTo>
                <a:lnTo>
                  <a:pt x="5923007" y="9643514"/>
                </a:lnTo>
                <a:lnTo>
                  <a:pt x="0" y="9643514"/>
                </a:lnTo>
                <a:lnTo>
                  <a:pt x="0" y="0"/>
                </a:lnTo>
                <a:close/>
              </a:path>
            </a:pathLst>
          </a:custGeom>
          <a:blipFill>
            <a:blip r:embed="rId5"/>
            <a:stretch>
              <a:fillRect l="-59829" r="-69486"/>
            </a:stretch>
          </a:blipFill>
        </p:spPr>
        <p:txBody>
          <a:bodyPr/>
          <a:lstStyle/>
          <a:p>
            <a:endParaRPr lang="en-GB"/>
          </a:p>
        </p:txBody>
      </p:sp>
      <p:sp>
        <p:nvSpPr>
          <p:cNvPr id="9" name="Freeform 9"/>
          <p:cNvSpPr/>
          <p:nvPr/>
        </p:nvSpPr>
        <p:spPr>
          <a:xfrm>
            <a:off x="1126421" y="2490963"/>
            <a:ext cx="629326" cy="580554"/>
          </a:xfrm>
          <a:custGeom>
            <a:avLst/>
            <a:gdLst/>
            <a:ahLst/>
            <a:cxnLst/>
            <a:rect l="l" t="t" r="r" b="b"/>
            <a:pathLst>
              <a:path w="629326" h="580554">
                <a:moveTo>
                  <a:pt x="0" y="0"/>
                </a:moveTo>
                <a:lnTo>
                  <a:pt x="629327" y="0"/>
                </a:lnTo>
                <a:lnTo>
                  <a:pt x="629327" y="580553"/>
                </a:lnTo>
                <a:lnTo>
                  <a:pt x="0" y="5805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0" name="TextBox 10"/>
          <p:cNvSpPr txBox="1"/>
          <p:nvPr/>
        </p:nvSpPr>
        <p:spPr>
          <a:xfrm>
            <a:off x="2008869" y="2543115"/>
            <a:ext cx="8971936" cy="466725"/>
          </a:xfrm>
          <a:prstGeom prst="rect">
            <a:avLst/>
          </a:prstGeom>
        </p:spPr>
        <p:txBody>
          <a:bodyPr lIns="0" tIns="0" rIns="0" bIns="0" rtlCol="0" anchor="t">
            <a:spAutoFit/>
          </a:bodyPr>
          <a:lstStyle/>
          <a:p>
            <a:pPr algn="l">
              <a:lnSpc>
                <a:spcPts val="3600"/>
              </a:lnSpc>
            </a:pPr>
            <a:r>
              <a:rPr lang="en-US" sz="3000" b="1" dirty="0">
                <a:solidFill>
                  <a:srgbClr val="000000"/>
                </a:solidFill>
                <a:latin typeface="Lato 1 Bold"/>
                <a:ea typeface="Lato 1 Bold"/>
                <a:cs typeface="Lato 1 Bold"/>
                <a:sym typeface="Lato 1 Bold"/>
              </a:rPr>
              <a:t>Levels not linear - dependent on role and experience</a:t>
            </a:r>
          </a:p>
        </p:txBody>
      </p:sp>
      <p:sp>
        <p:nvSpPr>
          <p:cNvPr id="13" name="Freeform 13"/>
          <p:cNvSpPr/>
          <p:nvPr/>
        </p:nvSpPr>
        <p:spPr>
          <a:xfrm>
            <a:off x="1126421" y="4600986"/>
            <a:ext cx="629326" cy="580554"/>
          </a:xfrm>
          <a:custGeom>
            <a:avLst/>
            <a:gdLst/>
            <a:ahLst/>
            <a:cxnLst/>
            <a:rect l="l" t="t" r="r" b="b"/>
            <a:pathLst>
              <a:path w="629326" h="580554">
                <a:moveTo>
                  <a:pt x="0" y="0"/>
                </a:moveTo>
                <a:lnTo>
                  <a:pt x="629327" y="0"/>
                </a:lnTo>
                <a:lnTo>
                  <a:pt x="629327" y="580554"/>
                </a:lnTo>
                <a:lnTo>
                  <a:pt x="0" y="58055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4" name="TextBox 14"/>
          <p:cNvSpPr txBox="1"/>
          <p:nvPr/>
        </p:nvSpPr>
        <p:spPr>
          <a:xfrm>
            <a:off x="2008869" y="4424538"/>
            <a:ext cx="9375033" cy="923925"/>
          </a:xfrm>
          <a:prstGeom prst="rect">
            <a:avLst/>
          </a:prstGeom>
        </p:spPr>
        <p:txBody>
          <a:bodyPr lIns="0" tIns="0" rIns="0" bIns="0" rtlCol="0" anchor="t">
            <a:spAutoFit/>
          </a:bodyPr>
          <a:lstStyle/>
          <a:p>
            <a:pPr algn="l">
              <a:lnSpc>
                <a:spcPts val="3600"/>
              </a:lnSpc>
            </a:pPr>
            <a:r>
              <a:rPr lang="en-US" sz="3000" b="1" dirty="0">
                <a:solidFill>
                  <a:srgbClr val="000000"/>
                </a:solidFill>
                <a:latin typeface="Lato 1 Bold"/>
                <a:ea typeface="Lato 1 Bold"/>
                <a:cs typeface="Lato 1 Bold"/>
                <a:sym typeface="Lato 1 Bold"/>
              </a:rPr>
              <a:t>Employer led - apply to employer, they select the provider</a:t>
            </a:r>
          </a:p>
        </p:txBody>
      </p:sp>
      <p:sp>
        <p:nvSpPr>
          <p:cNvPr id="15" name="Freeform 15"/>
          <p:cNvSpPr/>
          <p:nvPr/>
        </p:nvSpPr>
        <p:spPr>
          <a:xfrm>
            <a:off x="1126421" y="5672313"/>
            <a:ext cx="629326" cy="580554"/>
          </a:xfrm>
          <a:custGeom>
            <a:avLst/>
            <a:gdLst/>
            <a:ahLst/>
            <a:cxnLst/>
            <a:rect l="l" t="t" r="r" b="b"/>
            <a:pathLst>
              <a:path w="629326" h="580554">
                <a:moveTo>
                  <a:pt x="0" y="0"/>
                </a:moveTo>
                <a:lnTo>
                  <a:pt x="629327" y="0"/>
                </a:lnTo>
                <a:lnTo>
                  <a:pt x="629327" y="580554"/>
                </a:lnTo>
                <a:lnTo>
                  <a:pt x="0" y="58055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6" name="TextBox 16"/>
          <p:cNvSpPr txBox="1"/>
          <p:nvPr/>
        </p:nvSpPr>
        <p:spPr>
          <a:xfrm>
            <a:off x="2008869" y="5724465"/>
            <a:ext cx="9375033" cy="466725"/>
          </a:xfrm>
          <a:prstGeom prst="rect">
            <a:avLst/>
          </a:prstGeom>
        </p:spPr>
        <p:txBody>
          <a:bodyPr lIns="0" tIns="0" rIns="0" bIns="0" rtlCol="0" anchor="t">
            <a:spAutoFit/>
          </a:bodyPr>
          <a:lstStyle/>
          <a:p>
            <a:pPr algn="l">
              <a:lnSpc>
                <a:spcPts val="3600"/>
              </a:lnSpc>
            </a:pPr>
            <a:r>
              <a:rPr lang="en-US" sz="3000" b="1" dirty="0">
                <a:solidFill>
                  <a:srgbClr val="000000"/>
                </a:solidFill>
                <a:latin typeface="Lato 1 Bold"/>
                <a:ea typeface="Lato 1 Bold"/>
                <a:cs typeface="Lato 1 Bold"/>
                <a:sym typeface="Lato 1 Bold"/>
              </a:rPr>
              <a:t>Different recruitment methods</a:t>
            </a:r>
          </a:p>
        </p:txBody>
      </p:sp>
      <p:sp>
        <p:nvSpPr>
          <p:cNvPr id="17" name="Freeform 17"/>
          <p:cNvSpPr/>
          <p:nvPr/>
        </p:nvSpPr>
        <p:spPr>
          <a:xfrm>
            <a:off x="1126421" y="6537652"/>
            <a:ext cx="629326" cy="580554"/>
          </a:xfrm>
          <a:custGeom>
            <a:avLst/>
            <a:gdLst/>
            <a:ahLst/>
            <a:cxnLst/>
            <a:rect l="l" t="t" r="r" b="b"/>
            <a:pathLst>
              <a:path w="629326" h="580554">
                <a:moveTo>
                  <a:pt x="0" y="0"/>
                </a:moveTo>
                <a:lnTo>
                  <a:pt x="629327" y="0"/>
                </a:lnTo>
                <a:lnTo>
                  <a:pt x="629327" y="580553"/>
                </a:lnTo>
                <a:lnTo>
                  <a:pt x="0" y="5805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8" name="TextBox 18"/>
          <p:cNvSpPr txBox="1"/>
          <p:nvPr/>
        </p:nvSpPr>
        <p:spPr>
          <a:xfrm>
            <a:off x="2008869" y="6589803"/>
            <a:ext cx="9375033" cy="466725"/>
          </a:xfrm>
          <a:prstGeom prst="rect">
            <a:avLst/>
          </a:prstGeom>
        </p:spPr>
        <p:txBody>
          <a:bodyPr lIns="0" tIns="0" rIns="0" bIns="0" rtlCol="0" anchor="t">
            <a:spAutoFit/>
          </a:bodyPr>
          <a:lstStyle/>
          <a:p>
            <a:pPr algn="l">
              <a:lnSpc>
                <a:spcPts val="3600"/>
              </a:lnSpc>
            </a:pPr>
            <a:r>
              <a:rPr lang="en-US" sz="3000" b="1" dirty="0">
                <a:solidFill>
                  <a:srgbClr val="000000"/>
                </a:solidFill>
                <a:latin typeface="Lato 1 Bold"/>
                <a:ea typeface="Lato 1 Bold"/>
                <a:cs typeface="Lato 1 Bold"/>
                <a:sym typeface="Lato 1 Bold"/>
              </a:rPr>
              <a:t>Entry requirements vary</a:t>
            </a:r>
          </a:p>
        </p:txBody>
      </p:sp>
      <p:sp>
        <p:nvSpPr>
          <p:cNvPr id="19" name="Freeform 19"/>
          <p:cNvSpPr/>
          <p:nvPr/>
        </p:nvSpPr>
        <p:spPr>
          <a:xfrm>
            <a:off x="1126421" y="3400836"/>
            <a:ext cx="629326" cy="580554"/>
          </a:xfrm>
          <a:custGeom>
            <a:avLst/>
            <a:gdLst/>
            <a:ahLst/>
            <a:cxnLst/>
            <a:rect l="l" t="t" r="r" b="b"/>
            <a:pathLst>
              <a:path w="629326" h="580554">
                <a:moveTo>
                  <a:pt x="0" y="0"/>
                </a:moveTo>
                <a:lnTo>
                  <a:pt x="629327" y="0"/>
                </a:lnTo>
                <a:lnTo>
                  <a:pt x="629327" y="580554"/>
                </a:lnTo>
                <a:lnTo>
                  <a:pt x="0" y="58055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20" name="TextBox 20"/>
          <p:cNvSpPr txBox="1"/>
          <p:nvPr/>
        </p:nvSpPr>
        <p:spPr>
          <a:xfrm>
            <a:off x="2008929" y="3452988"/>
            <a:ext cx="9760863" cy="466725"/>
          </a:xfrm>
          <a:prstGeom prst="rect">
            <a:avLst/>
          </a:prstGeom>
        </p:spPr>
        <p:txBody>
          <a:bodyPr lIns="0" tIns="0" rIns="0" bIns="0" rtlCol="0" anchor="t">
            <a:spAutoFit/>
          </a:bodyPr>
          <a:lstStyle/>
          <a:p>
            <a:pPr algn="l">
              <a:lnSpc>
                <a:spcPts val="3600"/>
              </a:lnSpc>
            </a:pPr>
            <a:r>
              <a:rPr lang="en-US" sz="3000" b="1" dirty="0">
                <a:solidFill>
                  <a:srgbClr val="000000"/>
                </a:solidFill>
                <a:latin typeface="Lato 1 Bold"/>
                <a:ea typeface="Lato 1 Bold"/>
                <a:cs typeface="Lato 1 Bold"/>
                <a:sym typeface="Lato 1 Bold"/>
              </a:rPr>
              <a:t>Majority of starts in U19s were Intermediate &amp; Advanced</a:t>
            </a:r>
          </a:p>
        </p:txBody>
      </p:sp>
      <p:sp>
        <p:nvSpPr>
          <p:cNvPr id="25" name="Freeform 17">
            <a:extLst>
              <a:ext uri="{FF2B5EF4-FFF2-40B4-BE49-F238E27FC236}">
                <a16:creationId xmlns:a16="http://schemas.microsoft.com/office/drawing/2014/main" id="{435BB742-FCFE-B7D4-6F2A-6C6ABFF9FB1E}"/>
              </a:ext>
            </a:extLst>
          </p:cNvPr>
          <p:cNvSpPr/>
          <p:nvPr/>
        </p:nvSpPr>
        <p:spPr>
          <a:xfrm>
            <a:off x="1126421" y="7439949"/>
            <a:ext cx="629326" cy="580554"/>
          </a:xfrm>
          <a:custGeom>
            <a:avLst/>
            <a:gdLst/>
            <a:ahLst/>
            <a:cxnLst/>
            <a:rect l="l" t="t" r="r" b="b"/>
            <a:pathLst>
              <a:path w="629326" h="580554">
                <a:moveTo>
                  <a:pt x="0" y="0"/>
                </a:moveTo>
                <a:lnTo>
                  <a:pt x="629327" y="0"/>
                </a:lnTo>
                <a:lnTo>
                  <a:pt x="629327" y="580553"/>
                </a:lnTo>
                <a:lnTo>
                  <a:pt x="0" y="5805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26" name="TextBox 18">
            <a:extLst>
              <a:ext uri="{FF2B5EF4-FFF2-40B4-BE49-F238E27FC236}">
                <a16:creationId xmlns:a16="http://schemas.microsoft.com/office/drawing/2014/main" id="{613EDDB9-C7BF-CB7D-1C7D-07A248B7BB19}"/>
              </a:ext>
            </a:extLst>
          </p:cNvPr>
          <p:cNvSpPr txBox="1"/>
          <p:nvPr/>
        </p:nvSpPr>
        <p:spPr>
          <a:xfrm>
            <a:off x="2009749" y="7507030"/>
            <a:ext cx="9375033" cy="466725"/>
          </a:xfrm>
          <a:prstGeom prst="rect">
            <a:avLst/>
          </a:prstGeom>
        </p:spPr>
        <p:txBody>
          <a:bodyPr lIns="0" tIns="0" rIns="0" bIns="0" rtlCol="0" anchor="t">
            <a:spAutoFit/>
          </a:bodyPr>
          <a:lstStyle/>
          <a:p>
            <a:pPr algn="l">
              <a:lnSpc>
                <a:spcPts val="3600"/>
              </a:lnSpc>
            </a:pPr>
            <a:r>
              <a:rPr lang="en-US" sz="3000" b="1" dirty="0">
                <a:solidFill>
                  <a:srgbClr val="000000"/>
                </a:solidFill>
                <a:latin typeface="Lato 1 Bold"/>
                <a:ea typeface="Lato 1 Bold"/>
                <a:cs typeface="Lato 1 Bold"/>
                <a:sym typeface="Lato 1 Bold"/>
              </a:rPr>
              <a:t>Employer decides when they advertise</a:t>
            </a:r>
          </a:p>
        </p:txBody>
      </p:sp>
      <p:pic>
        <p:nvPicPr>
          <p:cNvPr id="18434" name="Picture 23" descr="A close up of a logo&#10;&#10;Description automatically generated">
            <a:extLst>
              <a:ext uri="{FF2B5EF4-FFF2-40B4-BE49-F238E27FC236}">
                <a16:creationId xmlns:a16="http://schemas.microsoft.com/office/drawing/2014/main" id="{E3D5303C-E433-53F3-DD78-FEDF93671B2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8017" y="9184119"/>
            <a:ext cx="2540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22" presetClass="entr" presetSubtype="8" fill="hold" nodeType="withEffect">
                                  <p:stCondLst>
                                    <p:cond delay="0"/>
                                  </p:stCondLst>
                                  <p:childTnLst>
                                    <p:set>
                                      <p:cBhvr>
                                        <p:cTn id="9" dur="1" fill="hold">
                                          <p:stCondLst>
                                            <p:cond delay="0"/>
                                          </p:stCondLst>
                                        </p:cTn>
                                        <p:tgtEl>
                                          <p:spTgt spid="10">
                                            <p:txEl>
                                              <p:pRg st="0" end="0"/>
                                            </p:txEl>
                                          </p:spTgt>
                                        </p:tgtEl>
                                        <p:attrNameLst>
                                          <p:attrName>style.visibility</p:attrName>
                                        </p:attrNameLst>
                                      </p:cBhvr>
                                      <p:to>
                                        <p:strVal val="visible"/>
                                      </p:to>
                                    </p:set>
                                    <p:animEffect transition="in" filter="wipe(left)">
                                      <p:cBhvr>
                                        <p:cTn id="10" dur="500"/>
                                        <p:tgtEl>
                                          <p:spTgt spid="10">
                                            <p:txEl>
                                              <p:pRg st="0" end="0"/>
                                            </p:txEl>
                                          </p:spTgt>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left)">
                                      <p:cBhvr>
                                        <p:cTn id="24" dur="500"/>
                                        <p:tgtEl>
                                          <p:spTgt spid="14"/>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left)">
                                      <p:cBhvr>
                                        <p:cTn id="31" dur="500"/>
                                        <p:tgtEl>
                                          <p:spTgt spid="16"/>
                                        </p:tgtEl>
                                      </p:cBhvr>
                                    </p:animEffect>
                                  </p:childTnLst>
                                </p:cTn>
                              </p:par>
                            </p:childTnLst>
                          </p:cTn>
                        </p:par>
                        <p:par>
                          <p:cTn id="32" fill="hold">
                            <p:stCondLst>
                              <p:cond delay="2000"/>
                            </p:stCondLst>
                            <p:childTnLst>
                              <p:par>
                                <p:cTn id="33" presetID="10" presetClass="entr" presetSubtype="0" fill="hold" grpId="0"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left)">
                                      <p:cBhvr>
                                        <p:cTn id="38" dur="500"/>
                                        <p:tgtEl>
                                          <p:spTgt spid="18"/>
                                        </p:tgtEl>
                                      </p:cBhvr>
                                    </p:animEffect>
                                  </p:childTnLst>
                                </p:cTn>
                              </p:par>
                            </p:childTnLst>
                          </p:cTn>
                        </p:par>
                        <p:par>
                          <p:cTn id="39" fill="hold">
                            <p:stCondLst>
                              <p:cond delay="2500"/>
                            </p:stCondLst>
                            <p:childTnLst>
                              <p:par>
                                <p:cTn id="40" presetID="10" presetClass="entr" presetSubtype="0" fill="hold" grpId="0" nodeType="after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500"/>
                                        <p:tgtEl>
                                          <p:spTgt spid="25"/>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wipe(left)">
                                      <p:cBhvr>
                                        <p:cTn id="4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4" grpId="0"/>
      <p:bldP spid="15" grpId="0" animBg="1"/>
      <p:bldP spid="16" grpId="0"/>
      <p:bldP spid="17" grpId="0" animBg="1"/>
      <p:bldP spid="18" grpId="0"/>
      <p:bldP spid="19" grpId="0" animBg="1"/>
      <p:bldP spid="20" grpId="0"/>
      <p:bldP spid="25" grpId="0" animBg="1"/>
      <p:bldP spid="2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6992"/>
        </a:solidFill>
        <a:effectLst/>
      </p:bgPr>
    </p:bg>
    <p:spTree>
      <p:nvGrpSpPr>
        <p:cNvPr id="1" name="">
          <a:extLst>
            <a:ext uri="{FF2B5EF4-FFF2-40B4-BE49-F238E27FC236}">
              <a16:creationId xmlns:a16="http://schemas.microsoft.com/office/drawing/2014/main" id="{5077F7D3-3D13-B6D3-F11F-EB41056854E5}"/>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8515090D-713A-5B84-BB2D-F52A568EFFFA}"/>
              </a:ext>
            </a:extLst>
          </p:cNvPr>
          <p:cNvSpPr>
            <a:spLocks noGrp="1" noRot="1" noMove="1" noResize="1" noEditPoints="1" noAdjustHandles="1" noChangeArrowheads="1" noChangeShapeType="1"/>
          </p:cNvSpPr>
          <p:nvPr/>
        </p:nvSpPr>
        <p:spPr>
          <a:xfrm>
            <a:off x="0" y="0"/>
            <a:ext cx="8583384" cy="7295876"/>
          </a:xfrm>
          <a:custGeom>
            <a:avLst/>
            <a:gdLst/>
            <a:ahLst/>
            <a:cxnLst/>
            <a:rect l="l" t="t" r="r" b="b"/>
            <a:pathLst>
              <a:path w="8583384" h="7295876">
                <a:moveTo>
                  <a:pt x="0" y="0"/>
                </a:moveTo>
                <a:lnTo>
                  <a:pt x="8583384" y="0"/>
                </a:lnTo>
                <a:lnTo>
                  <a:pt x="8583384" y="7295876"/>
                </a:lnTo>
                <a:lnTo>
                  <a:pt x="0" y="7295876"/>
                </a:lnTo>
                <a:lnTo>
                  <a:pt x="0" y="0"/>
                </a:lnTo>
                <a:close/>
              </a:path>
            </a:pathLst>
          </a:custGeom>
          <a:blipFill>
            <a:blip r:embed="rId3">
              <a:alphaModFix amt="30000"/>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Freeform 3">
            <a:extLst>
              <a:ext uri="{FF2B5EF4-FFF2-40B4-BE49-F238E27FC236}">
                <a16:creationId xmlns:a16="http://schemas.microsoft.com/office/drawing/2014/main" id="{DBF3AAFF-048C-098A-E12F-50C97F89A88A}"/>
              </a:ext>
            </a:extLst>
          </p:cNvPr>
          <p:cNvSpPr>
            <a:spLocks noGrp="1" noRot="1" noMove="1" noResize="1" noEditPoints="1" noAdjustHandles="1" noChangeArrowheads="1" noChangeShapeType="1"/>
          </p:cNvSpPr>
          <p:nvPr/>
        </p:nvSpPr>
        <p:spPr>
          <a:xfrm rot="-10800000">
            <a:off x="10289260" y="3488071"/>
            <a:ext cx="7998740" cy="6798929"/>
          </a:xfrm>
          <a:custGeom>
            <a:avLst/>
            <a:gdLst/>
            <a:ahLst/>
            <a:cxnLst/>
            <a:rect l="l" t="t" r="r" b="b"/>
            <a:pathLst>
              <a:path w="7998740" h="6798929">
                <a:moveTo>
                  <a:pt x="0" y="0"/>
                </a:moveTo>
                <a:lnTo>
                  <a:pt x="7998740" y="0"/>
                </a:lnTo>
                <a:lnTo>
                  <a:pt x="7998740" y="6798929"/>
                </a:lnTo>
                <a:lnTo>
                  <a:pt x="0" y="6798929"/>
                </a:lnTo>
                <a:lnTo>
                  <a:pt x="0" y="0"/>
                </a:lnTo>
                <a:close/>
              </a:path>
            </a:pathLst>
          </a:custGeom>
          <a:blipFill>
            <a:blip r:embed="rId3">
              <a:alphaModFix amt="30000"/>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4" name="Group 4">
            <a:extLst>
              <a:ext uri="{FF2B5EF4-FFF2-40B4-BE49-F238E27FC236}">
                <a16:creationId xmlns:a16="http://schemas.microsoft.com/office/drawing/2014/main" id="{3CF74FDE-A23E-BACA-93F5-4BC859B73952}"/>
              </a:ext>
            </a:extLst>
          </p:cNvPr>
          <p:cNvGrpSpPr>
            <a:grpSpLocks noGrp="1" noUngrp="1" noRot="1" noMove="1" noResize="1"/>
          </p:cNvGrpSpPr>
          <p:nvPr/>
        </p:nvGrpSpPr>
        <p:grpSpPr>
          <a:xfrm>
            <a:off x="342020" y="321743"/>
            <a:ext cx="17603961" cy="9643513"/>
            <a:chOff x="0" y="0"/>
            <a:chExt cx="2770626" cy="1517759"/>
          </a:xfrm>
        </p:grpSpPr>
        <p:sp>
          <p:nvSpPr>
            <p:cNvPr id="5" name="Freeform 5">
              <a:extLst>
                <a:ext uri="{FF2B5EF4-FFF2-40B4-BE49-F238E27FC236}">
                  <a16:creationId xmlns:a16="http://schemas.microsoft.com/office/drawing/2014/main" id="{4CF6B34E-D286-C393-82A9-A302438417A3}"/>
                </a:ext>
              </a:extLst>
            </p:cNvPr>
            <p:cNvSpPr>
              <a:spLocks noGrp="1" noRot="1" noMove="1" noResize="1" noEditPoints="1" noAdjustHandles="1" noChangeArrowheads="1" noChangeShapeType="1"/>
            </p:cNvSpPr>
            <p:nvPr/>
          </p:nvSpPr>
          <p:spPr>
            <a:xfrm>
              <a:off x="0" y="0"/>
              <a:ext cx="2770626" cy="1517759"/>
            </a:xfrm>
            <a:custGeom>
              <a:avLst/>
              <a:gdLst/>
              <a:ahLst/>
              <a:cxnLst/>
              <a:rect l="l" t="t" r="r" b="b"/>
              <a:pathLst>
                <a:path w="2770626" h="1517759">
                  <a:moveTo>
                    <a:pt x="0" y="0"/>
                  </a:moveTo>
                  <a:lnTo>
                    <a:pt x="2770626" y="0"/>
                  </a:lnTo>
                  <a:lnTo>
                    <a:pt x="2770626" y="1517759"/>
                  </a:lnTo>
                  <a:lnTo>
                    <a:pt x="0" y="1517759"/>
                  </a:lnTo>
                  <a:close/>
                </a:path>
              </a:pathLst>
            </a:custGeom>
            <a:solidFill>
              <a:srgbClr val="FFFFFF"/>
            </a:solidFill>
          </p:spPr>
          <p:txBody>
            <a:bodyPr/>
            <a:lstStyle/>
            <a:p>
              <a:endParaRPr lang="en-GB"/>
            </a:p>
          </p:txBody>
        </p:sp>
      </p:grpSp>
      <p:sp>
        <p:nvSpPr>
          <p:cNvPr id="8" name="TextBox 8">
            <a:extLst>
              <a:ext uri="{FF2B5EF4-FFF2-40B4-BE49-F238E27FC236}">
                <a16:creationId xmlns:a16="http://schemas.microsoft.com/office/drawing/2014/main" id="{79B0C096-D7EC-AEF9-27B1-6EE93E692505}"/>
              </a:ext>
            </a:extLst>
          </p:cNvPr>
          <p:cNvSpPr txBox="1"/>
          <p:nvPr/>
        </p:nvSpPr>
        <p:spPr>
          <a:xfrm>
            <a:off x="1646129" y="1079373"/>
            <a:ext cx="7388130" cy="885826"/>
          </a:xfrm>
          <a:prstGeom prst="rect">
            <a:avLst/>
          </a:prstGeom>
        </p:spPr>
        <p:txBody>
          <a:bodyPr lIns="0" tIns="0" rIns="0" bIns="0" rtlCol="0" anchor="t">
            <a:spAutoFit/>
          </a:bodyPr>
          <a:lstStyle/>
          <a:p>
            <a:pPr marL="0" marR="0" lvl="0" indent="0" algn="l" defTabSz="914400" rtl="0" eaLnBrk="1" fontAlgn="auto" latinLnBrk="0" hangingPunct="1">
              <a:lnSpc>
                <a:spcPts val="6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010A4F"/>
                </a:solidFill>
                <a:effectLst/>
                <a:uLnTx/>
                <a:uFillTx/>
                <a:latin typeface="Lato Bold"/>
                <a:ea typeface="Lato Bold"/>
                <a:cs typeface="Lato Bold"/>
                <a:sym typeface="Lato Bold"/>
              </a:rPr>
              <a:t>Any questions?</a:t>
            </a:r>
          </a:p>
        </p:txBody>
      </p:sp>
      <p:pic>
        <p:nvPicPr>
          <p:cNvPr id="19458" name="Picture 23" descr="A close up of a logo&#10;&#10;Description automatically generated">
            <a:extLst>
              <a:ext uri="{FF2B5EF4-FFF2-40B4-BE49-F238E27FC236}">
                <a16:creationId xmlns:a16="http://schemas.microsoft.com/office/drawing/2014/main" id="{C628B262-5F51-C2DA-7244-B7C63C3AD6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6347" y="8754528"/>
            <a:ext cx="2540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Sticky notes with question marks">
            <a:extLst>
              <a:ext uri="{FF2B5EF4-FFF2-40B4-BE49-F238E27FC236}">
                <a16:creationId xmlns:a16="http://schemas.microsoft.com/office/drawing/2014/main" id="{D6A0A626-0D5D-03B9-D921-9B74EF4CF65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78531" y="2673971"/>
            <a:ext cx="7768755" cy="5179170"/>
          </a:xfrm>
          <a:prstGeom prst="rect">
            <a:avLst/>
          </a:prstGeom>
        </p:spPr>
      </p:pic>
    </p:spTree>
    <p:extLst>
      <p:ext uri="{BB962C8B-B14F-4D97-AF65-F5344CB8AC3E}">
        <p14:creationId xmlns:p14="http://schemas.microsoft.com/office/powerpoint/2010/main" val="39096532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bg>
      <p:bgPr>
        <a:solidFill>
          <a:srgbClr val="006992"/>
        </a:solidFill>
        <a:effectLst/>
      </p:bgPr>
    </p:bg>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0" y="0"/>
            <a:ext cx="8583384" cy="7295876"/>
          </a:xfrm>
          <a:custGeom>
            <a:avLst/>
            <a:gdLst/>
            <a:ahLst/>
            <a:cxnLst/>
            <a:rect l="l" t="t" r="r" b="b"/>
            <a:pathLst>
              <a:path w="8583384" h="7295876">
                <a:moveTo>
                  <a:pt x="0" y="0"/>
                </a:moveTo>
                <a:lnTo>
                  <a:pt x="8583384" y="0"/>
                </a:lnTo>
                <a:lnTo>
                  <a:pt x="8583384" y="7295876"/>
                </a:lnTo>
                <a:lnTo>
                  <a:pt x="0" y="7295876"/>
                </a:lnTo>
                <a:lnTo>
                  <a:pt x="0" y="0"/>
                </a:lnTo>
                <a:close/>
              </a:path>
            </a:pathLst>
          </a:custGeom>
          <a:blipFill>
            <a:blip r:embed="rId3">
              <a:alphaModFix amt="30000"/>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Freeform 3"/>
          <p:cNvSpPr>
            <a:spLocks noGrp="1" noRot="1" noMove="1" noResize="1" noEditPoints="1" noAdjustHandles="1" noChangeArrowheads="1" noChangeShapeType="1"/>
          </p:cNvSpPr>
          <p:nvPr/>
        </p:nvSpPr>
        <p:spPr>
          <a:xfrm rot="-10800000">
            <a:off x="10289260" y="3488071"/>
            <a:ext cx="7998740" cy="6798929"/>
          </a:xfrm>
          <a:custGeom>
            <a:avLst/>
            <a:gdLst/>
            <a:ahLst/>
            <a:cxnLst/>
            <a:rect l="l" t="t" r="r" b="b"/>
            <a:pathLst>
              <a:path w="7998740" h="6798929">
                <a:moveTo>
                  <a:pt x="0" y="0"/>
                </a:moveTo>
                <a:lnTo>
                  <a:pt x="7998740" y="0"/>
                </a:lnTo>
                <a:lnTo>
                  <a:pt x="7998740" y="6798929"/>
                </a:lnTo>
                <a:lnTo>
                  <a:pt x="0" y="6798929"/>
                </a:lnTo>
                <a:lnTo>
                  <a:pt x="0" y="0"/>
                </a:lnTo>
                <a:close/>
              </a:path>
            </a:pathLst>
          </a:custGeom>
          <a:blipFill>
            <a:blip r:embed="rId3">
              <a:alphaModFix amt="30000"/>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4" name="Group 4"/>
          <p:cNvGrpSpPr>
            <a:grpSpLocks noGrp="1" noUngrp="1" noRot="1" noMove="1" noResize="1"/>
          </p:cNvGrpSpPr>
          <p:nvPr/>
        </p:nvGrpSpPr>
        <p:grpSpPr>
          <a:xfrm>
            <a:off x="342020" y="321743"/>
            <a:ext cx="17603961" cy="9643513"/>
            <a:chOff x="0" y="0"/>
            <a:chExt cx="2770626" cy="1517759"/>
          </a:xfrm>
        </p:grpSpPr>
        <p:sp>
          <p:nvSpPr>
            <p:cNvPr id="5" name="Freeform 5"/>
            <p:cNvSpPr>
              <a:spLocks noGrp="1" noRot="1" noMove="1" noResize="1" noEditPoints="1" noAdjustHandles="1" noChangeArrowheads="1" noChangeShapeType="1"/>
            </p:cNvSpPr>
            <p:nvPr/>
          </p:nvSpPr>
          <p:spPr>
            <a:xfrm>
              <a:off x="0" y="0"/>
              <a:ext cx="2770626" cy="1517759"/>
            </a:xfrm>
            <a:custGeom>
              <a:avLst/>
              <a:gdLst/>
              <a:ahLst/>
              <a:cxnLst/>
              <a:rect l="l" t="t" r="r" b="b"/>
              <a:pathLst>
                <a:path w="2770626" h="1517759">
                  <a:moveTo>
                    <a:pt x="0" y="0"/>
                  </a:moveTo>
                  <a:lnTo>
                    <a:pt x="2770626" y="0"/>
                  </a:lnTo>
                  <a:lnTo>
                    <a:pt x="2770626" y="1517759"/>
                  </a:lnTo>
                  <a:lnTo>
                    <a:pt x="0" y="1517759"/>
                  </a:lnTo>
                  <a:close/>
                </a:path>
              </a:pathLst>
            </a:custGeom>
            <a:solidFill>
              <a:srgbClr val="FFFFFF"/>
            </a:solidFill>
          </p:spPr>
          <p:txBody>
            <a:bodyPr/>
            <a:lstStyle/>
            <a:p>
              <a:endParaRPr lang="en-GB"/>
            </a:p>
          </p:txBody>
        </p:sp>
      </p:grpSp>
      <p:sp>
        <p:nvSpPr>
          <p:cNvPr id="7" name="AutoShape 7"/>
          <p:cNvSpPr/>
          <p:nvPr/>
        </p:nvSpPr>
        <p:spPr>
          <a:xfrm rot="-5400000">
            <a:off x="6566255" y="5066895"/>
            <a:ext cx="6292009" cy="0"/>
          </a:xfrm>
          <a:prstGeom prst="line">
            <a:avLst/>
          </a:prstGeom>
          <a:ln w="38100" cap="flat">
            <a:solidFill>
              <a:srgbClr val="010A4F"/>
            </a:solidFill>
            <a:prstDash val="solid"/>
            <a:headEnd type="none" w="sm" len="sm"/>
            <a:tailEnd type="none" w="sm" len="sm"/>
          </a:ln>
        </p:spPr>
        <p:txBody>
          <a:bodyPr/>
          <a:lstStyle/>
          <a:p>
            <a:endParaRPr lang="en-GB"/>
          </a:p>
        </p:txBody>
      </p:sp>
      <p:sp>
        <p:nvSpPr>
          <p:cNvPr id="8" name="TextBox 8"/>
          <p:cNvSpPr txBox="1"/>
          <p:nvPr/>
        </p:nvSpPr>
        <p:spPr>
          <a:xfrm>
            <a:off x="2192254" y="4287206"/>
            <a:ext cx="6391130" cy="422109"/>
          </a:xfrm>
          <a:prstGeom prst="rect">
            <a:avLst/>
          </a:prstGeom>
        </p:spPr>
        <p:txBody>
          <a:bodyPr lIns="0" tIns="0" rIns="0" bIns="0" rtlCol="0" anchor="t">
            <a:spAutoFit/>
          </a:bodyPr>
          <a:lstStyle/>
          <a:p>
            <a:pPr marL="0" lvl="0" indent="0" algn="l">
              <a:lnSpc>
                <a:spcPts val="3118"/>
              </a:lnSpc>
            </a:pPr>
            <a:r>
              <a:rPr lang="en-US" sz="3118" spc="31">
                <a:solidFill>
                  <a:srgbClr val="010A4F"/>
                </a:solidFill>
                <a:latin typeface="Glacial Indifference"/>
                <a:ea typeface="Glacial Indifference"/>
                <a:cs typeface="Glacial Indifference"/>
                <a:sym typeface="Glacial Indifference"/>
              </a:rPr>
              <a:t>What we’ll be covering</a:t>
            </a:r>
          </a:p>
        </p:txBody>
      </p:sp>
      <p:sp>
        <p:nvSpPr>
          <p:cNvPr id="9" name="Freeform 9"/>
          <p:cNvSpPr/>
          <p:nvPr/>
        </p:nvSpPr>
        <p:spPr>
          <a:xfrm rot="-10800000">
            <a:off x="10816862" y="1915822"/>
            <a:ext cx="5446366" cy="1007420"/>
          </a:xfrm>
          <a:custGeom>
            <a:avLst/>
            <a:gdLst/>
            <a:ahLst/>
            <a:cxnLst/>
            <a:rect l="l" t="t" r="r" b="b"/>
            <a:pathLst>
              <a:path w="5446366" h="1007420">
                <a:moveTo>
                  <a:pt x="0" y="0"/>
                </a:moveTo>
                <a:lnTo>
                  <a:pt x="5446366" y="0"/>
                </a:lnTo>
                <a:lnTo>
                  <a:pt x="5446366" y="1007420"/>
                </a:lnTo>
                <a:lnTo>
                  <a:pt x="0" y="1007420"/>
                </a:lnTo>
                <a:lnTo>
                  <a:pt x="0" y="0"/>
                </a:lnTo>
                <a:close/>
              </a:path>
            </a:pathLst>
          </a:custGeom>
          <a:blipFill>
            <a:blip r:embed="rId5">
              <a:alphaModFix amt="30000"/>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0" name="Freeform 10"/>
          <p:cNvSpPr/>
          <p:nvPr/>
        </p:nvSpPr>
        <p:spPr>
          <a:xfrm rot="-10800000">
            <a:off x="10816862" y="4268587"/>
            <a:ext cx="5446366" cy="1007420"/>
          </a:xfrm>
          <a:custGeom>
            <a:avLst/>
            <a:gdLst/>
            <a:ahLst/>
            <a:cxnLst/>
            <a:rect l="l" t="t" r="r" b="b"/>
            <a:pathLst>
              <a:path w="5446366" h="1007420">
                <a:moveTo>
                  <a:pt x="0" y="0"/>
                </a:moveTo>
                <a:lnTo>
                  <a:pt x="5446366" y="0"/>
                </a:lnTo>
                <a:lnTo>
                  <a:pt x="5446366" y="1007421"/>
                </a:lnTo>
                <a:lnTo>
                  <a:pt x="0" y="1007421"/>
                </a:lnTo>
                <a:lnTo>
                  <a:pt x="0" y="0"/>
                </a:lnTo>
                <a:close/>
              </a:path>
            </a:pathLst>
          </a:custGeom>
          <a:blipFill>
            <a:blip r:embed="rId7">
              <a:alphaModFix amt="30000"/>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1" name="Freeform 11"/>
          <p:cNvSpPr/>
          <p:nvPr/>
        </p:nvSpPr>
        <p:spPr>
          <a:xfrm rot="-10800000">
            <a:off x="10845735" y="6819058"/>
            <a:ext cx="5446366" cy="1007420"/>
          </a:xfrm>
          <a:custGeom>
            <a:avLst/>
            <a:gdLst/>
            <a:ahLst/>
            <a:cxnLst/>
            <a:rect l="l" t="t" r="r" b="b"/>
            <a:pathLst>
              <a:path w="5446366" h="1007420">
                <a:moveTo>
                  <a:pt x="0" y="0"/>
                </a:moveTo>
                <a:lnTo>
                  <a:pt x="5446366" y="0"/>
                </a:lnTo>
                <a:lnTo>
                  <a:pt x="5446366" y="1007420"/>
                </a:lnTo>
                <a:lnTo>
                  <a:pt x="0" y="1007420"/>
                </a:lnTo>
                <a:lnTo>
                  <a:pt x="0" y="0"/>
                </a:lnTo>
                <a:close/>
              </a:path>
            </a:pathLst>
          </a:custGeom>
          <a:blipFill>
            <a:blip r:embed="rId9">
              <a:alphaModFix amt="30000"/>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2" name="TextBox 12"/>
          <p:cNvSpPr txBox="1"/>
          <p:nvPr/>
        </p:nvSpPr>
        <p:spPr>
          <a:xfrm>
            <a:off x="11164224" y="3038969"/>
            <a:ext cx="4751642" cy="333375"/>
          </a:xfrm>
          <a:prstGeom prst="rect">
            <a:avLst/>
          </a:prstGeom>
        </p:spPr>
        <p:txBody>
          <a:bodyPr lIns="0" tIns="0" rIns="0" bIns="0" rtlCol="0" anchor="t">
            <a:spAutoFit/>
          </a:bodyPr>
          <a:lstStyle/>
          <a:p>
            <a:pPr algn="l">
              <a:lnSpc>
                <a:spcPts val="2696"/>
              </a:lnSpc>
            </a:pPr>
            <a:r>
              <a:rPr lang="en-US" sz="2247">
                <a:solidFill>
                  <a:srgbClr val="000000"/>
                </a:solidFill>
                <a:latin typeface="Lato 1"/>
                <a:ea typeface="Lato 1"/>
                <a:cs typeface="Lato 1"/>
                <a:sym typeface="Lato 1"/>
              </a:rPr>
              <a:t>WHAT THEY ARE</a:t>
            </a:r>
          </a:p>
        </p:txBody>
      </p:sp>
      <p:sp>
        <p:nvSpPr>
          <p:cNvPr id="13" name="TextBox 13"/>
          <p:cNvSpPr txBox="1"/>
          <p:nvPr/>
        </p:nvSpPr>
        <p:spPr>
          <a:xfrm>
            <a:off x="11164224" y="5390308"/>
            <a:ext cx="4751642" cy="346249"/>
          </a:xfrm>
          <a:prstGeom prst="rect">
            <a:avLst/>
          </a:prstGeom>
        </p:spPr>
        <p:txBody>
          <a:bodyPr lIns="0" tIns="0" rIns="0" bIns="0" rtlCol="0" anchor="t">
            <a:spAutoFit/>
          </a:bodyPr>
          <a:lstStyle/>
          <a:p>
            <a:pPr algn="l">
              <a:lnSpc>
                <a:spcPts val="2696"/>
              </a:lnSpc>
            </a:pPr>
            <a:r>
              <a:rPr lang="en-US" sz="2400" dirty="0">
                <a:solidFill>
                  <a:srgbClr val="000000"/>
                </a:solidFill>
                <a:latin typeface="Lato 1"/>
                <a:ea typeface="Lato 1"/>
                <a:cs typeface="Lato 1"/>
                <a:sym typeface="Lato 1"/>
              </a:rPr>
              <a:t>HOW TO APPLY GUIDE</a:t>
            </a:r>
          </a:p>
        </p:txBody>
      </p:sp>
      <p:sp>
        <p:nvSpPr>
          <p:cNvPr id="15" name="TextBox 15"/>
          <p:cNvSpPr txBox="1"/>
          <p:nvPr/>
        </p:nvSpPr>
        <p:spPr>
          <a:xfrm>
            <a:off x="11344256" y="2259952"/>
            <a:ext cx="4391578" cy="413062"/>
          </a:xfrm>
          <a:prstGeom prst="rect">
            <a:avLst/>
          </a:prstGeom>
        </p:spPr>
        <p:txBody>
          <a:bodyPr lIns="0" tIns="0" rIns="0" bIns="0" rtlCol="0" anchor="t">
            <a:spAutoFit/>
          </a:bodyPr>
          <a:lstStyle/>
          <a:p>
            <a:pPr algn="l">
              <a:lnSpc>
                <a:spcPts val="3238"/>
              </a:lnSpc>
            </a:pPr>
            <a:r>
              <a:rPr lang="en-US" sz="3855" spc="23" dirty="0">
                <a:solidFill>
                  <a:srgbClr val="010A4F"/>
                </a:solidFill>
                <a:latin typeface="Lato 1 Bold"/>
                <a:ea typeface="Lato 1 Bold"/>
                <a:cs typeface="Lato 1 Bold"/>
                <a:sym typeface="Lato 1 Bold"/>
              </a:rPr>
              <a:t>Apprenticeships</a:t>
            </a:r>
          </a:p>
        </p:txBody>
      </p:sp>
      <p:sp>
        <p:nvSpPr>
          <p:cNvPr id="16" name="TextBox 16"/>
          <p:cNvSpPr txBox="1"/>
          <p:nvPr/>
        </p:nvSpPr>
        <p:spPr>
          <a:xfrm>
            <a:off x="11344256" y="4598620"/>
            <a:ext cx="4391578" cy="437749"/>
          </a:xfrm>
          <a:prstGeom prst="rect">
            <a:avLst/>
          </a:prstGeom>
        </p:spPr>
        <p:txBody>
          <a:bodyPr lIns="0" tIns="0" rIns="0" bIns="0" rtlCol="0" anchor="t">
            <a:spAutoFit/>
          </a:bodyPr>
          <a:lstStyle/>
          <a:p>
            <a:pPr algn="l">
              <a:lnSpc>
                <a:spcPts val="3406"/>
              </a:lnSpc>
            </a:pPr>
            <a:r>
              <a:rPr lang="en-US" sz="4055" spc="24" dirty="0">
                <a:solidFill>
                  <a:srgbClr val="010A4F"/>
                </a:solidFill>
                <a:latin typeface="Lato 1 Bold"/>
                <a:ea typeface="Lato 1 Bold"/>
                <a:cs typeface="Lato 1 Bold"/>
                <a:sym typeface="Lato 1 Bold"/>
              </a:rPr>
              <a:t>Tips And Tricks</a:t>
            </a:r>
          </a:p>
        </p:txBody>
      </p:sp>
      <p:sp>
        <p:nvSpPr>
          <p:cNvPr id="17" name="TextBox 17"/>
          <p:cNvSpPr txBox="1"/>
          <p:nvPr/>
        </p:nvSpPr>
        <p:spPr>
          <a:xfrm>
            <a:off x="11193097" y="7149091"/>
            <a:ext cx="4391578" cy="437749"/>
          </a:xfrm>
          <a:prstGeom prst="rect">
            <a:avLst/>
          </a:prstGeom>
        </p:spPr>
        <p:txBody>
          <a:bodyPr lIns="0" tIns="0" rIns="0" bIns="0" rtlCol="0" anchor="t">
            <a:spAutoFit/>
          </a:bodyPr>
          <a:lstStyle/>
          <a:p>
            <a:pPr algn="l">
              <a:lnSpc>
                <a:spcPts val="3406"/>
              </a:lnSpc>
            </a:pPr>
            <a:r>
              <a:rPr lang="en-US" sz="4055" spc="24" dirty="0">
                <a:solidFill>
                  <a:srgbClr val="010A4F"/>
                </a:solidFill>
                <a:latin typeface="Lato 1 Bold"/>
                <a:ea typeface="Lato 1 Bold"/>
                <a:cs typeface="Lato 1 Bold"/>
                <a:sym typeface="Lato 1 Bold"/>
              </a:rPr>
              <a:t>Questions</a:t>
            </a:r>
          </a:p>
        </p:txBody>
      </p:sp>
      <p:sp>
        <p:nvSpPr>
          <p:cNvPr id="18" name="TextBox 18"/>
          <p:cNvSpPr txBox="1"/>
          <p:nvPr/>
        </p:nvSpPr>
        <p:spPr>
          <a:xfrm>
            <a:off x="1963274" y="2647016"/>
            <a:ext cx="7388130" cy="885826"/>
          </a:xfrm>
          <a:prstGeom prst="rect">
            <a:avLst/>
          </a:prstGeom>
        </p:spPr>
        <p:txBody>
          <a:bodyPr lIns="0" tIns="0" rIns="0" bIns="0" rtlCol="0" anchor="t">
            <a:spAutoFit/>
          </a:bodyPr>
          <a:lstStyle/>
          <a:p>
            <a:pPr algn="l">
              <a:lnSpc>
                <a:spcPts val="6000"/>
              </a:lnSpc>
            </a:pPr>
            <a:r>
              <a:rPr lang="en-US" sz="8000">
                <a:solidFill>
                  <a:srgbClr val="010A4F"/>
                </a:solidFill>
                <a:latin typeface="Lato 1 Bold"/>
                <a:ea typeface="Lato 1 Bold"/>
                <a:cs typeface="Lato 1 Bold"/>
                <a:sym typeface="Lato 1 Bold"/>
              </a:rPr>
              <a:t>Today’s session</a:t>
            </a:r>
          </a:p>
        </p:txBody>
      </p:sp>
      <p:pic>
        <p:nvPicPr>
          <p:cNvPr id="2050" name="Picture 23" descr="A close up of a logo&#10;&#10;Description automatically generated">
            <a:extLst>
              <a:ext uri="{FF2B5EF4-FFF2-40B4-BE49-F238E27FC236}">
                <a16:creationId xmlns:a16="http://schemas.microsoft.com/office/drawing/2014/main" id="{AB723C0E-D0D7-B9EC-5CC1-4A1FF7AC415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58800" y="9028492"/>
            <a:ext cx="2540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par>
                          <p:cTn id="29" fill="hold">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p:bldP spid="13" grpId="0"/>
      <p:bldP spid="15" grpId="0"/>
      <p:bldP spid="16" grpId="0"/>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6992"/>
        </a:solidFill>
        <a:effectLst/>
      </p:bgPr>
    </p:bg>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0" y="0"/>
            <a:ext cx="8583384" cy="7295876"/>
          </a:xfrm>
          <a:custGeom>
            <a:avLst/>
            <a:gdLst/>
            <a:ahLst/>
            <a:cxnLst/>
            <a:rect l="l" t="t" r="r" b="b"/>
            <a:pathLst>
              <a:path w="8583384" h="7295876">
                <a:moveTo>
                  <a:pt x="0" y="0"/>
                </a:moveTo>
                <a:lnTo>
                  <a:pt x="8583384" y="0"/>
                </a:lnTo>
                <a:lnTo>
                  <a:pt x="8583384" y="7295876"/>
                </a:lnTo>
                <a:lnTo>
                  <a:pt x="0" y="7295876"/>
                </a:lnTo>
                <a:lnTo>
                  <a:pt x="0" y="0"/>
                </a:lnTo>
                <a:close/>
              </a:path>
            </a:pathLst>
          </a:custGeom>
          <a:blipFill>
            <a:blip r:embed="rId5">
              <a:alphaModFix amt="30000"/>
              <a:extLst>
                <a:ext uri="{96DAC541-7B7A-43D3-8B79-37D633B846F1}">
                  <asvg:svgBlip xmlns:asvg="http://schemas.microsoft.com/office/drawing/2016/SVG/main" r:embed="rId6"/>
                </a:ext>
              </a:extLst>
            </a:blip>
            <a:stretch>
              <a:fillRect/>
            </a:stretch>
          </a:blipFill>
        </p:spPr>
        <p:txBody>
          <a:bodyPr/>
          <a:lstStyle/>
          <a:p>
            <a:endParaRPr lang="en-GB"/>
          </a:p>
        </p:txBody>
      </p:sp>
      <p:sp>
        <p:nvSpPr>
          <p:cNvPr id="3" name="Freeform 3"/>
          <p:cNvSpPr>
            <a:spLocks noGrp="1" noRot="1" noMove="1" noResize="1" noEditPoints="1" noAdjustHandles="1" noChangeArrowheads="1" noChangeShapeType="1"/>
          </p:cNvSpPr>
          <p:nvPr/>
        </p:nvSpPr>
        <p:spPr>
          <a:xfrm rot="-10800000">
            <a:off x="10289260" y="3488071"/>
            <a:ext cx="7998740" cy="6798929"/>
          </a:xfrm>
          <a:custGeom>
            <a:avLst/>
            <a:gdLst/>
            <a:ahLst/>
            <a:cxnLst/>
            <a:rect l="l" t="t" r="r" b="b"/>
            <a:pathLst>
              <a:path w="7998740" h="6798929">
                <a:moveTo>
                  <a:pt x="0" y="0"/>
                </a:moveTo>
                <a:lnTo>
                  <a:pt x="7998740" y="0"/>
                </a:lnTo>
                <a:lnTo>
                  <a:pt x="7998740" y="6798929"/>
                </a:lnTo>
                <a:lnTo>
                  <a:pt x="0" y="6798929"/>
                </a:lnTo>
                <a:lnTo>
                  <a:pt x="0" y="0"/>
                </a:lnTo>
                <a:close/>
              </a:path>
            </a:pathLst>
          </a:custGeom>
          <a:blipFill>
            <a:blip r:embed="rId5">
              <a:alphaModFix amt="30000"/>
              <a:extLst>
                <a:ext uri="{96DAC541-7B7A-43D3-8B79-37D633B846F1}">
                  <asvg:svgBlip xmlns:asvg="http://schemas.microsoft.com/office/drawing/2016/SVG/main" r:embed="rId6"/>
                </a:ext>
              </a:extLst>
            </a:blip>
            <a:stretch>
              <a:fillRect/>
            </a:stretch>
          </a:blipFill>
        </p:spPr>
        <p:txBody>
          <a:bodyPr/>
          <a:lstStyle/>
          <a:p>
            <a:endParaRPr lang="en-GB"/>
          </a:p>
        </p:txBody>
      </p:sp>
      <p:grpSp>
        <p:nvGrpSpPr>
          <p:cNvPr id="4" name="Group 4"/>
          <p:cNvGrpSpPr>
            <a:grpSpLocks noGrp="1" noUngrp="1" noRot="1" noMove="1" noResize="1"/>
          </p:cNvGrpSpPr>
          <p:nvPr/>
        </p:nvGrpSpPr>
        <p:grpSpPr>
          <a:xfrm>
            <a:off x="342020" y="321743"/>
            <a:ext cx="17603961" cy="9643513"/>
            <a:chOff x="0" y="0"/>
            <a:chExt cx="2770626" cy="1517759"/>
          </a:xfrm>
        </p:grpSpPr>
        <p:sp>
          <p:nvSpPr>
            <p:cNvPr id="5" name="Freeform 5"/>
            <p:cNvSpPr>
              <a:spLocks noGrp="1" noRot="1" noMove="1" noResize="1" noEditPoints="1" noAdjustHandles="1" noChangeArrowheads="1" noChangeShapeType="1"/>
            </p:cNvSpPr>
            <p:nvPr/>
          </p:nvSpPr>
          <p:spPr>
            <a:xfrm>
              <a:off x="0" y="0"/>
              <a:ext cx="2770626" cy="1517759"/>
            </a:xfrm>
            <a:custGeom>
              <a:avLst/>
              <a:gdLst/>
              <a:ahLst/>
              <a:cxnLst/>
              <a:rect l="l" t="t" r="r" b="b"/>
              <a:pathLst>
                <a:path w="2770626" h="1517759">
                  <a:moveTo>
                    <a:pt x="0" y="0"/>
                  </a:moveTo>
                  <a:lnTo>
                    <a:pt x="2770626" y="0"/>
                  </a:lnTo>
                  <a:lnTo>
                    <a:pt x="2770626" y="1517759"/>
                  </a:lnTo>
                  <a:lnTo>
                    <a:pt x="0" y="1517759"/>
                  </a:lnTo>
                  <a:close/>
                </a:path>
              </a:pathLst>
            </a:custGeom>
            <a:solidFill>
              <a:srgbClr val="FFFFFF"/>
            </a:solidFill>
          </p:spPr>
          <p:txBody>
            <a:bodyPr/>
            <a:lstStyle/>
            <a:p>
              <a:endParaRPr lang="en-GB"/>
            </a:p>
          </p:txBody>
        </p:sp>
      </p:grpSp>
      <p:sp>
        <p:nvSpPr>
          <p:cNvPr id="7" name="TextBox 7"/>
          <p:cNvSpPr txBox="1"/>
          <p:nvPr/>
        </p:nvSpPr>
        <p:spPr>
          <a:xfrm>
            <a:off x="1028258" y="1011632"/>
            <a:ext cx="13503825" cy="761999"/>
          </a:xfrm>
          <a:prstGeom prst="rect">
            <a:avLst/>
          </a:prstGeom>
        </p:spPr>
        <p:txBody>
          <a:bodyPr lIns="0" tIns="0" rIns="0" bIns="0" rtlCol="0" anchor="t">
            <a:spAutoFit/>
          </a:bodyPr>
          <a:lstStyle/>
          <a:p>
            <a:pPr algn="l">
              <a:lnSpc>
                <a:spcPts val="5249"/>
              </a:lnSpc>
            </a:pPr>
            <a:r>
              <a:rPr lang="en-US" sz="6999">
                <a:solidFill>
                  <a:srgbClr val="010A4F"/>
                </a:solidFill>
                <a:latin typeface="Lato 1 Bold"/>
                <a:ea typeface="Lato 1 Bold"/>
                <a:cs typeface="Lato 1 Bold"/>
                <a:sym typeface="Lato 1 Bold"/>
              </a:rPr>
              <a:t>Meet some apprentices</a:t>
            </a:r>
          </a:p>
        </p:txBody>
      </p:sp>
      <p:pic>
        <p:nvPicPr>
          <p:cNvPr id="8" name="Apprentice's are everywhere">
            <a:hlinkClick r:id="" action="ppaction://media"/>
            <a:extLst>
              <a:ext uri="{FF2B5EF4-FFF2-40B4-BE49-F238E27FC236}">
                <a16:creationId xmlns:a16="http://schemas.microsoft.com/office/drawing/2014/main" id="{DD297E1D-22A9-C7C8-D920-4DFE5EF3466C}"/>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170833" y="1981416"/>
            <a:ext cx="12218324" cy="6872808"/>
          </a:xfrm>
          <a:prstGeom prst="rect">
            <a:avLst/>
          </a:prstGeom>
        </p:spPr>
      </p:pic>
      <p:pic>
        <p:nvPicPr>
          <p:cNvPr id="3074" name="Picture 23" descr="A close up of a logo&#10;&#10;Description automatically generated">
            <a:extLst>
              <a:ext uri="{FF2B5EF4-FFF2-40B4-BE49-F238E27FC236}">
                <a16:creationId xmlns:a16="http://schemas.microsoft.com/office/drawing/2014/main" id="{27F9C007-8BC0-E3F9-5CF9-E7FB81A45E5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8843" y="8854224"/>
            <a:ext cx="2540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8075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44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6992"/>
        </a:solidFill>
        <a:effectLst/>
      </p:bgPr>
    </p:bg>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0" y="0"/>
            <a:ext cx="8583384" cy="7295876"/>
          </a:xfrm>
          <a:custGeom>
            <a:avLst/>
            <a:gdLst/>
            <a:ahLst/>
            <a:cxnLst/>
            <a:rect l="l" t="t" r="r" b="b"/>
            <a:pathLst>
              <a:path w="8583384" h="7295876">
                <a:moveTo>
                  <a:pt x="0" y="0"/>
                </a:moveTo>
                <a:lnTo>
                  <a:pt x="8583384" y="0"/>
                </a:lnTo>
                <a:lnTo>
                  <a:pt x="8583384" y="7295876"/>
                </a:lnTo>
                <a:lnTo>
                  <a:pt x="0" y="7295876"/>
                </a:lnTo>
                <a:lnTo>
                  <a:pt x="0" y="0"/>
                </a:lnTo>
                <a:close/>
              </a:path>
            </a:pathLst>
          </a:custGeom>
          <a:blipFill>
            <a:blip r:embed="rId3">
              <a:alphaModFix amt="30000"/>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Freeform 3"/>
          <p:cNvSpPr>
            <a:spLocks noGrp="1" noRot="1" noMove="1" noResize="1" noEditPoints="1" noAdjustHandles="1" noChangeArrowheads="1" noChangeShapeType="1"/>
          </p:cNvSpPr>
          <p:nvPr/>
        </p:nvSpPr>
        <p:spPr>
          <a:xfrm rot="-10800000">
            <a:off x="10289260" y="3488071"/>
            <a:ext cx="7998740" cy="6798929"/>
          </a:xfrm>
          <a:custGeom>
            <a:avLst/>
            <a:gdLst/>
            <a:ahLst/>
            <a:cxnLst/>
            <a:rect l="l" t="t" r="r" b="b"/>
            <a:pathLst>
              <a:path w="7998740" h="6798929">
                <a:moveTo>
                  <a:pt x="0" y="0"/>
                </a:moveTo>
                <a:lnTo>
                  <a:pt x="7998740" y="0"/>
                </a:lnTo>
                <a:lnTo>
                  <a:pt x="7998740" y="6798929"/>
                </a:lnTo>
                <a:lnTo>
                  <a:pt x="0" y="6798929"/>
                </a:lnTo>
                <a:lnTo>
                  <a:pt x="0" y="0"/>
                </a:lnTo>
                <a:close/>
              </a:path>
            </a:pathLst>
          </a:custGeom>
          <a:blipFill>
            <a:blip r:embed="rId3">
              <a:alphaModFix amt="30000"/>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4" name="Group 4"/>
          <p:cNvGrpSpPr>
            <a:grpSpLocks noGrp="1" noUngrp="1" noRot="1" noMove="1" noResize="1"/>
          </p:cNvGrpSpPr>
          <p:nvPr/>
        </p:nvGrpSpPr>
        <p:grpSpPr>
          <a:xfrm>
            <a:off x="342020" y="321743"/>
            <a:ext cx="17603961" cy="9643513"/>
            <a:chOff x="0" y="0"/>
            <a:chExt cx="2770626" cy="1517759"/>
          </a:xfrm>
        </p:grpSpPr>
        <p:sp>
          <p:nvSpPr>
            <p:cNvPr id="5" name="Freeform 5"/>
            <p:cNvSpPr>
              <a:spLocks noGrp="1" noRot="1" noMove="1" noResize="1" noEditPoints="1" noAdjustHandles="1" noChangeArrowheads="1" noChangeShapeType="1"/>
            </p:cNvSpPr>
            <p:nvPr/>
          </p:nvSpPr>
          <p:spPr>
            <a:xfrm>
              <a:off x="0" y="0"/>
              <a:ext cx="2770626" cy="1517759"/>
            </a:xfrm>
            <a:custGeom>
              <a:avLst/>
              <a:gdLst/>
              <a:ahLst/>
              <a:cxnLst/>
              <a:rect l="l" t="t" r="r" b="b"/>
              <a:pathLst>
                <a:path w="2770626" h="1517759">
                  <a:moveTo>
                    <a:pt x="0" y="0"/>
                  </a:moveTo>
                  <a:lnTo>
                    <a:pt x="2770626" y="0"/>
                  </a:lnTo>
                  <a:lnTo>
                    <a:pt x="2770626" y="1517759"/>
                  </a:lnTo>
                  <a:lnTo>
                    <a:pt x="0" y="1517759"/>
                  </a:lnTo>
                  <a:close/>
                </a:path>
              </a:pathLst>
            </a:custGeom>
            <a:solidFill>
              <a:srgbClr val="FFFFFF"/>
            </a:solidFill>
          </p:spPr>
          <p:txBody>
            <a:bodyPr/>
            <a:lstStyle/>
            <a:p>
              <a:endParaRPr lang="en-GB"/>
            </a:p>
          </p:txBody>
        </p:sp>
      </p:grpSp>
      <p:grpSp>
        <p:nvGrpSpPr>
          <p:cNvPr id="7" name="Group 7"/>
          <p:cNvGrpSpPr/>
          <p:nvPr/>
        </p:nvGrpSpPr>
        <p:grpSpPr>
          <a:xfrm>
            <a:off x="4747245" y="2231459"/>
            <a:ext cx="2817790" cy="2541457"/>
            <a:chOff x="0" y="0"/>
            <a:chExt cx="1009832" cy="910801"/>
          </a:xfrm>
        </p:grpSpPr>
        <p:sp>
          <p:nvSpPr>
            <p:cNvPr id="8" name="Freeform 8"/>
            <p:cNvSpPr/>
            <p:nvPr/>
          </p:nvSpPr>
          <p:spPr>
            <a:xfrm>
              <a:off x="0" y="0"/>
              <a:ext cx="1009832" cy="910801"/>
            </a:xfrm>
            <a:custGeom>
              <a:avLst/>
              <a:gdLst/>
              <a:ahLst/>
              <a:cxnLst/>
              <a:rect l="l" t="t" r="r" b="b"/>
              <a:pathLst>
                <a:path w="1009832" h="910801">
                  <a:moveTo>
                    <a:pt x="101658" y="0"/>
                  </a:moveTo>
                  <a:lnTo>
                    <a:pt x="908174" y="0"/>
                  </a:lnTo>
                  <a:cubicBezTo>
                    <a:pt x="964318" y="0"/>
                    <a:pt x="1009832" y="45514"/>
                    <a:pt x="1009832" y="101658"/>
                  </a:cubicBezTo>
                  <a:lnTo>
                    <a:pt x="1009832" y="809143"/>
                  </a:lnTo>
                  <a:cubicBezTo>
                    <a:pt x="1009832" y="865287"/>
                    <a:pt x="964318" y="910801"/>
                    <a:pt x="908174" y="910801"/>
                  </a:cubicBezTo>
                  <a:lnTo>
                    <a:pt x="101658" y="910801"/>
                  </a:lnTo>
                  <a:cubicBezTo>
                    <a:pt x="45514" y="910801"/>
                    <a:pt x="0" y="865287"/>
                    <a:pt x="0" y="809143"/>
                  </a:cubicBezTo>
                  <a:lnTo>
                    <a:pt x="0" y="101658"/>
                  </a:lnTo>
                  <a:cubicBezTo>
                    <a:pt x="0" y="45514"/>
                    <a:pt x="45514" y="0"/>
                    <a:pt x="101658" y="0"/>
                  </a:cubicBezTo>
                  <a:close/>
                </a:path>
              </a:pathLst>
            </a:custGeom>
            <a:solidFill>
              <a:srgbClr val="000000">
                <a:alpha val="0"/>
              </a:srgbClr>
            </a:solidFill>
            <a:ln w="57150" cap="rnd">
              <a:solidFill>
                <a:srgbClr val="EC5F65"/>
              </a:solidFill>
              <a:prstDash val="solid"/>
              <a:round/>
            </a:ln>
          </p:spPr>
          <p:txBody>
            <a:bodyPr/>
            <a:lstStyle/>
            <a:p>
              <a:endParaRPr lang="en-GB"/>
            </a:p>
          </p:txBody>
        </p:sp>
        <p:sp>
          <p:nvSpPr>
            <p:cNvPr id="9" name="TextBox 9"/>
            <p:cNvSpPr txBox="1"/>
            <p:nvPr/>
          </p:nvSpPr>
          <p:spPr>
            <a:xfrm>
              <a:off x="0" y="-28575"/>
              <a:ext cx="1009832" cy="939376"/>
            </a:xfrm>
            <a:prstGeom prst="rect">
              <a:avLst/>
            </a:prstGeom>
          </p:spPr>
          <p:txBody>
            <a:bodyPr lIns="50800" tIns="50800" rIns="50800" bIns="50800" rtlCol="0" anchor="ctr"/>
            <a:lstStyle/>
            <a:p>
              <a:pPr algn="ctr">
                <a:lnSpc>
                  <a:spcPts val="2468"/>
                </a:lnSpc>
              </a:pPr>
              <a:endParaRPr/>
            </a:p>
          </p:txBody>
        </p:sp>
      </p:grpSp>
      <p:grpSp>
        <p:nvGrpSpPr>
          <p:cNvPr id="10" name="Group 10"/>
          <p:cNvGrpSpPr/>
          <p:nvPr/>
        </p:nvGrpSpPr>
        <p:grpSpPr>
          <a:xfrm>
            <a:off x="1538930" y="2203225"/>
            <a:ext cx="2817790" cy="2569691"/>
            <a:chOff x="0" y="0"/>
            <a:chExt cx="1009832" cy="920919"/>
          </a:xfrm>
        </p:grpSpPr>
        <p:sp>
          <p:nvSpPr>
            <p:cNvPr id="11" name="Freeform 11"/>
            <p:cNvSpPr/>
            <p:nvPr/>
          </p:nvSpPr>
          <p:spPr>
            <a:xfrm>
              <a:off x="0" y="0"/>
              <a:ext cx="1009832" cy="920919"/>
            </a:xfrm>
            <a:custGeom>
              <a:avLst/>
              <a:gdLst/>
              <a:ahLst/>
              <a:cxnLst/>
              <a:rect l="l" t="t" r="r" b="b"/>
              <a:pathLst>
                <a:path w="1009832" h="920919">
                  <a:moveTo>
                    <a:pt x="101658" y="0"/>
                  </a:moveTo>
                  <a:lnTo>
                    <a:pt x="908174" y="0"/>
                  </a:lnTo>
                  <a:cubicBezTo>
                    <a:pt x="964318" y="0"/>
                    <a:pt x="1009832" y="45514"/>
                    <a:pt x="1009832" y="101658"/>
                  </a:cubicBezTo>
                  <a:lnTo>
                    <a:pt x="1009832" y="819261"/>
                  </a:lnTo>
                  <a:cubicBezTo>
                    <a:pt x="1009832" y="875405"/>
                    <a:pt x="964318" y="920919"/>
                    <a:pt x="908174" y="920919"/>
                  </a:cubicBezTo>
                  <a:lnTo>
                    <a:pt x="101658" y="920919"/>
                  </a:lnTo>
                  <a:cubicBezTo>
                    <a:pt x="45514" y="920919"/>
                    <a:pt x="0" y="875405"/>
                    <a:pt x="0" y="819261"/>
                  </a:cubicBezTo>
                  <a:lnTo>
                    <a:pt x="0" y="101658"/>
                  </a:lnTo>
                  <a:cubicBezTo>
                    <a:pt x="0" y="45514"/>
                    <a:pt x="45514" y="0"/>
                    <a:pt x="101658" y="0"/>
                  </a:cubicBezTo>
                  <a:close/>
                </a:path>
              </a:pathLst>
            </a:custGeom>
            <a:solidFill>
              <a:srgbClr val="000000">
                <a:alpha val="0"/>
              </a:srgbClr>
            </a:solidFill>
            <a:ln w="57150" cap="rnd">
              <a:solidFill>
                <a:srgbClr val="E8B463"/>
              </a:solidFill>
              <a:prstDash val="solid"/>
              <a:round/>
            </a:ln>
          </p:spPr>
          <p:txBody>
            <a:bodyPr/>
            <a:lstStyle/>
            <a:p>
              <a:endParaRPr lang="en-GB"/>
            </a:p>
          </p:txBody>
        </p:sp>
        <p:sp>
          <p:nvSpPr>
            <p:cNvPr id="12" name="TextBox 12"/>
            <p:cNvSpPr txBox="1"/>
            <p:nvPr/>
          </p:nvSpPr>
          <p:spPr>
            <a:xfrm>
              <a:off x="0" y="-28575"/>
              <a:ext cx="1009832" cy="949494"/>
            </a:xfrm>
            <a:prstGeom prst="rect">
              <a:avLst/>
            </a:prstGeom>
          </p:spPr>
          <p:txBody>
            <a:bodyPr lIns="50800" tIns="50800" rIns="50800" bIns="50800" rtlCol="0" anchor="ctr"/>
            <a:lstStyle/>
            <a:p>
              <a:pPr algn="ctr">
                <a:lnSpc>
                  <a:spcPts val="2468"/>
                </a:lnSpc>
              </a:pPr>
              <a:endParaRPr/>
            </a:p>
          </p:txBody>
        </p:sp>
      </p:grpSp>
      <p:grpSp>
        <p:nvGrpSpPr>
          <p:cNvPr id="13" name="Group 13"/>
          <p:cNvGrpSpPr/>
          <p:nvPr/>
        </p:nvGrpSpPr>
        <p:grpSpPr>
          <a:xfrm>
            <a:off x="7955560" y="2231459"/>
            <a:ext cx="2817790" cy="2541457"/>
            <a:chOff x="0" y="0"/>
            <a:chExt cx="1009832" cy="910801"/>
          </a:xfrm>
        </p:grpSpPr>
        <p:sp>
          <p:nvSpPr>
            <p:cNvPr id="14" name="Freeform 14"/>
            <p:cNvSpPr/>
            <p:nvPr/>
          </p:nvSpPr>
          <p:spPr>
            <a:xfrm>
              <a:off x="0" y="0"/>
              <a:ext cx="1009832" cy="910801"/>
            </a:xfrm>
            <a:custGeom>
              <a:avLst/>
              <a:gdLst/>
              <a:ahLst/>
              <a:cxnLst/>
              <a:rect l="l" t="t" r="r" b="b"/>
              <a:pathLst>
                <a:path w="1009832" h="910801">
                  <a:moveTo>
                    <a:pt x="101658" y="0"/>
                  </a:moveTo>
                  <a:lnTo>
                    <a:pt x="908174" y="0"/>
                  </a:lnTo>
                  <a:cubicBezTo>
                    <a:pt x="964318" y="0"/>
                    <a:pt x="1009832" y="45514"/>
                    <a:pt x="1009832" y="101658"/>
                  </a:cubicBezTo>
                  <a:lnTo>
                    <a:pt x="1009832" y="809143"/>
                  </a:lnTo>
                  <a:cubicBezTo>
                    <a:pt x="1009832" y="865287"/>
                    <a:pt x="964318" y="910801"/>
                    <a:pt x="908174" y="910801"/>
                  </a:cubicBezTo>
                  <a:lnTo>
                    <a:pt x="101658" y="910801"/>
                  </a:lnTo>
                  <a:cubicBezTo>
                    <a:pt x="45514" y="910801"/>
                    <a:pt x="0" y="865287"/>
                    <a:pt x="0" y="809143"/>
                  </a:cubicBezTo>
                  <a:lnTo>
                    <a:pt x="0" y="101658"/>
                  </a:lnTo>
                  <a:cubicBezTo>
                    <a:pt x="0" y="45514"/>
                    <a:pt x="45514" y="0"/>
                    <a:pt x="101658" y="0"/>
                  </a:cubicBezTo>
                  <a:close/>
                </a:path>
              </a:pathLst>
            </a:custGeom>
            <a:solidFill>
              <a:srgbClr val="000000">
                <a:alpha val="0"/>
              </a:srgbClr>
            </a:solidFill>
            <a:ln w="57150" cap="rnd">
              <a:solidFill>
                <a:srgbClr val="006992"/>
              </a:solidFill>
              <a:prstDash val="solid"/>
              <a:round/>
            </a:ln>
          </p:spPr>
          <p:txBody>
            <a:bodyPr/>
            <a:lstStyle/>
            <a:p>
              <a:endParaRPr lang="en-GB"/>
            </a:p>
          </p:txBody>
        </p:sp>
        <p:sp>
          <p:nvSpPr>
            <p:cNvPr id="15" name="TextBox 15"/>
            <p:cNvSpPr txBox="1"/>
            <p:nvPr/>
          </p:nvSpPr>
          <p:spPr>
            <a:xfrm>
              <a:off x="0" y="-28575"/>
              <a:ext cx="1009832" cy="939376"/>
            </a:xfrm>
            <a:prstGeom prst="rect">
              <a:avLst/>
            </a:prstGeom>
          </p:spPr>
          <p:txBody>
            <a:bodyPr lIns="50800" tIns="50800" rIns="50800" bIns="50800" rtlCol="0" anchor="ctr"/>
            <a:lstStyle/>
            <a:p>
              <a:pPr algn="ctr">
                <a:lnSpc>
                  <a:spcPts val="2468"/>
                </a:lnSpc>
              </a:pPr>
              <a:endParaRPr/>
            </a:p>
          </p:txBody>
        </p:sp>
      </p:grpSp>
      <p:grpSp>
        <p:nvGrpSpPr>
          <p:cNvPr id="16" name="Group 16"/>
          <p:cNvGrpSpPr/>
          <p:nvPr/>
        </p:nvGrpSpPr>
        <p:grpSpPr>
          <a:xfrm>
            <a:off x="11163875" y="2231459"/>
            <a:ext cx="2817790" cy="2541457"/>
            <a:chOff x="0" y="0"/>
            <a:chExt cx="1009832" cy="910801"/>
          </a:xfrm>
        </p:grpSpPr>
        <p:sp>
          <p:nvSpPr>
            <p:cNvPr id="17" name="Freeform 17"/>
            <p:cNvSpPr/>
            <p:nvPr/>
          </p:nvSpPr>
          <p:spPr>
            <a:xfrm>
              <a:off x="0" y="0"/>
              <a:ext cx="1009832" cy="910801"/>
            </a:xfrm>
            <a:custGeom>
              <a:avLst/>
              <a:gdLst/>
              <a:ahLst/>
              <a:cxnLst/>
              <a:rect l="l" t="t" r="r" b="b"/>
              <a:pathLst>
                <a:path w="1009832" h="910801">
                  <a:moveTo>
                    <a:pt x="101658" y="0"/>
                  </a:moveTo>
                  <a:lnTo>
                    <a:pt x="908174" y="0"/>
                  </a:lnTo>
                  <a:cubicBezTo>
                    <a:pt x="964318" y="0"/>
                    <a:pt x="1009832" y="45514"/>
                    <a:pt x="1009832" y="101658"/>
                  </a:cubicBezTo>
                  <a:lnTo>
                    <a:pt x="1009832" y="809143"/>
                  </a:lnTo>
                  <a:cubicBezTo>
                    <a:pt x="1009832" y="865287"/>
                    <a:pt x="964318" y="910801"/>
                    <a:pt x="908174" y="910801"/>
                  </a:cubicBezTo>
                  <a:lnTo>
                    <a:pt x="101658" y="910801"/>
                  </a:lnTo>
                  <a:cubicBezTo>
                    <a:pt x="45514" y="910801"/>
                    <a:pt x="0" y="865287"/>
                    <a:pt x="0" y="809143"/>
                  </a:cubicBezTo>
                  <a:lnTo>
                    <a:pt x="0" y="101658"/>
                  </a:lnTo>
                  <a:cubicBezTo>
                    <a:pt x="0" y="45514"/>
                    <a:pt x="45514" y="0"/>
                    <a:pt x="101658" y="0"/>
                  </a:cubicBezTo>
                  <a:close/>
                </a:path>
              </a:pathLst>
            </a:custGeom>
            <a:solidFill>
              <a:srgbClr val="000000">
                <a:alpha val="0"/>
              </a:srgbClr>
            </a:solidFill>
            <a:ln w="57150" cap="rnd">
              <a:solidFill>
                <a:srgbClr val="00A8A8"/>
              </a:solidFill>
              <a:prstDash val="solid"/>
              <a:round/>
            </a:ln>
          </p:spPr>
          <p:txBody>
            <a:bodyPr/>
            <a:lstStyle/>
            <a:p>
              <a:endParaRPr lang="en-GB"/>
            </a:p>
          </p:txBody>
        </p:sp>
        <p:sp>
          <p:nvSpPr>
            <p:cNvPr id="18" name="TextBox 18"/>
            <p:cNvSpPr txBox="1"/>
            <p:nvPr/>
          </p:nvSpPr>
          <p:spPr>
            <a:xfrm>
              <a:off x="0" y="-28575"/>
              <a:ext cx="1009832" cy="939376"/>
            </a:xfrm>
            <a:prstGeom prst="rect">
              <a:avLst/>
            </a:prstGeom>
          </p:spPr>
          <p:txBody>
            <a:bodyPr lIns="50800" tIns="50800" rIns="50800" bIns="50800" rtlCol="0" anchor="ctr"/>
            <a:lstStyle/>
            <a:p>
              <a:pPr algn="ctr">
                <a:lnSpc>
                  <a:spcPts val="2468"/>
                </a:lnSpc>
              </a:pPr>
              <a:endParaRPr/>
            </a:p>
          </p:txBody>
        </p:sp>
      </p:grpSp>
      <p:grpSp>
        <p:nvGrpSpPr>
          <p:cNvPr id="19" name="Group 19"/>
          <p:cNvGrpSpPr/>
          <p:nvPr/>
        </p:nvGrpSpPr>
        <p:grpSpPr>
          <a:xfrm>
            <a:off x="14372190" y="2231459"/>
            <a:ext cx="2817790" cy="2541457"/>
            <a:chOff x="0" y="0"/>
            <a:chExt cx="1009832" cy="910801"/>
          </a:xfrm>
        </p:grpSpPr>
        <p:sp>
          <p:nvSpPr>
            <p:cNvPr id="20" name="Freeform 20"/>
            <p:cNvSpPr/>
            <p:nvPr/>
          </p:nvSpPr>
          <p:spPr>
            <a:xfrm>
              <a:off x="0" y="0"/>
              <a:ext cx="1009832" cy="910801"/>
            </a:xfrm>
            <a:custGeom>
              <a:avLst/>
              <a:gdLst/>
              <a:ahLst/>
              <a:cxnLst/>
              <a:rect l="l" t="t" r="r" b="b"/>
              <a:pathLst>
                <a:path w="1009832" h="910801">
                  <a:moveTo>
                    <a:pt x="101658" y="0"/>
                  </a:moveTo>
                  <a:lnTo>
                    <a:pt x="908174" y="0"/>
                  </a:lnTo>
                  <a:cubicBezTo>
                    <a:pt x="964318" y="0"/>
                    <a:pt x="1009832" y="45514"/>
                    <a:pt x="1009832" y="101658"/>
                  </a:cubicBezTo>
                  <a:lnTo>
                    <a:pt x="1009832" y="809143"/>
                  </a:lnTo>
                  <a:cubicBezTo>
                    <a:pt x="1009832" y="865287"/>
                    <a:pt x="964318" y="910801"/>
                    <a:pt x="908174" y="910801"/>
                  </a:cubicBezTo>
                  <a:lnTo>
                    <a:pt x="101658" y="910801"/>
                  </a:lnTo>
                  <a:cubicBezTo>
                    <a:pt x="45514" y="910801"/>
                    <a:pt x="0" y="865287"/>
                    <a:pt x="0" y="809143"/>
                  </a:cubicBezTo>
                  <a:lnTo>
                    <a:pt x="0" y="101658"/>
                  </a:lnTo>
                  <a:cubicBezTo>
                    <a:pt x="0" y="45514"/>
                    <a:pt x="45514" y="0"/>
                    <a:pt x="101658" y="0"/>
                  </a:cubicBezTo>
                  <a:close/>
                </a:path>
              </a:pathLst>
            </a:custGeom>
            <a:solidFill>
              <a:srgbClr val="000000">
                <a:alpha val="0"/>
              </a:srgbClr>
            </a:solidFill>
            <a:ln w="57150" cap="rnd">
              <a:solidFill>
                <a:srgbClr val="525E93"/>
              </a:solidFill>
              <a:prstDash val="solid"/>
              <a:round/>
            </a:ln>
          </p:spPr>
          <p:txBody>
            <a:bodyPr/>
            <a:lstStyle/>
            <a:p>
              <a:endParaRPr lang="en-GB"/>
            </a:p>
          </p:txBody>
        </p:sp>
        <p:sp>
          <p:nvSpPr>
            <p:cNvPr id="21" name="TextBox 21"/>
            <p:cNvSpPr txBox="1"/>
            <p:nvPr/>
          </p:nvSpPr>
          <p:spPr>
            <a:xfrm>
              <a:off x="0" y="-28575"/>
              <a:ext cx="1009832" cy="939376"/>
            </a:xfrm>
            <a:prstGeom prst="rect">
              <a:avLst/>
            </a:prstGeom>
          </p:spPr>
          <p:txBody>
            <a:bodyPr lIns="50800" tIns="50800" rIns="50800" bIns="50800" rtlCol="0" anchor="ctr"/>
            <a:lstStyle/>
            <a:p>
              <a:pPr algn="ctr">
                <a:lnSpc>
                  <a:spcPts val="2468"/>
                </a:lnSpc>
              </a:pPr>
              <a:endParaRPr/>
            </a:p>
          </p:txBody>
        </p:sp>
      </p:grpSp>
      <p:grpSp>
        <p:nvGrpSpPr>
          <p:cNvPr id="22" name="Group 22"/>
          <p:cNvGrpSpPr/>
          <p:nvPr/>
        </p:nvGrpSpPr>
        <p:grpSpPr>
          <a:xfrm>
            <a:off x="3101124" y="5602690"/>
            <a:ext cx="2817790" cy="2569691"/>
            <a:chOff x="0" y="0"/>
            <a:chExt cx="1009832" cy="920919"/>
          </a:xfrm>
        </p:grpSpPr>
        <p:sp>
          <p:nvSpPr>
            <p:cNvPr id="23" name="Freeform 23"/>
            <p:cNvSpPr/>
            <p:nvPr/>
          </p:nvSpPr>
          <p:spPr>
            <a:xfrm>
              <a:off x="0" y="0"/>
              <a:ext cx="1009832" cy="920919"/>
            </a:xfrm>
            <a:custGeom>
              <a:avLst/>
              <a:gdLst/>
              <a:ahLst/>
              <a:cxnLst/>
              <a:rect l="l" t="t" r="r" b="b"/>
              <a:pathLst>
                <a:path w="1009832" h="920919">
                  <a:moveTo>
                    <a:pt x="101658" y="0"/>
                  </a:moveTo>
                  <a:lnTo>
                    <a:pt x="908174" y="0"/>
                  </a:lnTo>
                  <a:cubicBezTo>
                    <a:pt x="964318" y="0"/>
                    <a:pt x="1009832" y="45514"/>
                    <a:pt x="1009832" y="101658"/>
                  </a:cubicBezTo>
                  <a:lnTo>
                    <a:pt x="1009832" y="819261"/>
                  </a:lnTo>
                  <a:cubicBezTo>
                    <a:pt x="1009832" y="875405"/>
                    <a:pt x="964318" y="920919"/>
                    <a:pt x="908174" y="920919"/>
                  </a:cubicBezTo>
                  <a:lnTo>
                    <a:pt x="101658" y="920919"/>
                  </a:lnTo>
                  <a:cubicBezTo>
                    <a:pt x="45514" y="920919"/>
                    <a:pt x="0" y="875405"/>
                    <a:pt x="0" y="819261"/>
                  </a:cubicBezTo>
                  <a:lnTo>
                    <a:pt x="0" y="101658"/>
                  </a:lnTo>
                  <a:cubicBezTo>
                    <a:pt x="0" y="45514"/>
                    <a:pt x="45514" y="0"/>
                    <a:pt x="101658" y="0"/>
                  </a:cubicBezTo>
                  <a:close/>
                </a:path>
              </a:pathLst>
            </a:custGeom>
            <a:solidFill>
              <a:srgbClr val="000000">
                <a:alpha val="0"/>
              </a:srgbClr>
            </a:solidFill>
            <a:ln w="57150" cap="rnd">
              <a:solidFill>
                <a:srgbClr val="00A8A8"/>
              </a:solidFill>
              <a:prstDash val="solid"/>
              <a:round/>
            </a:ln>
          </p:spPr>
          <p:txBody>
            <a:bodyPr/>
            <a:lstStyle/>
            <a:p>
              <a:endParaRPr lang="en-GB"/>
            </a:p>
          </p:txBody>
        </p:sp>
        <p:sp>
          <p:nvSpPr>
            <p:cNvPr id="24" name="TextBox 24"/>
            <p:cNvSpPr txBox="1"/>
            <p:nvPr/>
          </p:nvSpPr>
          <p:spPr>
            <a:xfrm>
              <a:off x="0" y="-28575"/>
              <a:ext cx="1009832" cy="949494"/>
            </a:xfrm>
            <a:prstGeom prst="rect">
              <a:avLst/>
            </a:prstGeom>
          </p:spPr>
          <p:txBody>
            <a:bodyPr lIns="50800" tIns="50800" rIns="50800" bIns="50800" rtlCol="0" anchor="ctr"/>
            <a:lstStyle/>
            <a:p>
              <a:pPr algn="ctr">
                <a:lnSpc>
                  <a:spcPts val="2468"/>
                </a:lnSpc>
              </a:pPr>
              <a:endParaRPr/>
            </a:p>
          </p:txBody>
        </p:sp>
      </p:grpSp>
      <p:grpSp>
        <p:nvGrpSpPr>
          <p:cNvPr id="25" name="Group 25"/>
          <p:cNvGrpSpPr/>
          <p:nvPr/>
        </p:nvGrpSpPr>
        <p:grpSpPr>
          <a:xfrm>
            <a:off x="6336216" y="5602690"/>
            <a:ext cx="2817790" cy="2569691"/>
            <a:chOff x="0" y="0"/>
            <a:chExt cx="1009832" cy="920919"/>
          </a:xfrm>
        </p:grpSpPr>
        <p:sp>
          <p:nvSpPr>
            <p:cNvPr id="26" name="Freeform 26"/>
            <p:cNvSpPr/>
            <p:nvPr/>
          </p:nvSpPr>
          <p:spPr>
            <a:xfrm>
              <a:off x="0" y="0"/>
              <a:ext cx="1009832" cy="920919"/>
            </a:xfrm>
            <a:custGeom>
              <a:avLst/>
              <a:gdLst/>
              <a:ahLst/>
              <a:cxnLst/>
              <a:rect l="l" t="t" r="r" b="b"/>
              <a:pathLst>
                <a:path w="1009832" h="920919">
                  <a:moveTo>
                    <a:pt x="101658" y="0"/>
                  </a:moveTo>
                  <a:lnTo>
                    <a:pt x="908174" y="0"/>
                  </a:lnTo>
                  <a:cubicBezTo>
                    <a:pt x="964318" y="0"/>
                    <a:pt x="1009832" y="45514"/>
                    <a:pt x="1009832" y="101658"/>
                  </a:cubicBezTo>
                  <a:lnTo>
                    <a:pt x="1009832" y="819261"/>
                  </a:lnTo>
                  <a:cubicBezTo>
                    <a:pt x="1009832" y="875405"/>
                    <a:pt x="964318" y="920919"/>
                    <a:pt x="908174" y="920919"/>
                  </a:cubicBezTo>
                  <a:lnTo>
                    <a:pt x="101658" y="920919"/>
                  </a:lnTo>
                  <a:cubicBezTo>
                    <a:pt x="45514" y="920919"/>
                    <a:pt x="0" y="875405"/>
                    <a:pt x="0" y="819261"/>
                  </a:cubicBezTo>
                  <a:lnTo>
                    <a:pt x="0" y="101658"/>
                  </a:lnTo>
                  <a:cubicBezTo>
                    <a:pt x="0" y="45514"/>
                    <a:pt x="45514" y="0"/>
                    <a:pt x="101658" y="0"/>
                  </a:cubicBezTo>
                  <a:close/>
                </a:path>
              </a:pathLst>
            </a:custGeom>
            <a:solidFill>
              <a:srgbClr val="000000">
                <a:alpha val="0"/>
              </a:srgbClr>
            </a:solidFill>
            <a:ln w="57150" cap="rnd">
              <a:solidFill>
                <a:srgbClr val="525E93"/>
              </a:solidFill>
              <a:prstDash val="solid"/>
              <a:round/>
            </a:ln>
          </p:spPr>
          <p:txBody>
            <a:bodyPr/>
            <a:lstStyle/>
            <a:p>
              <a:endParaRPr lang="en-GB"/>
            </a:p>
          </p:txBody>
        </p:sp>
        <p:sp>
          <p:nvSpPr>
            <p:cNvPr id="27" name="TextBox 27"/>
            <p:cNvSpPr txBox="1"/>
            <p:nvPr/>
          </p:nvSpPr>
          <p:spPr>
            <a:xfrm>
              <a:off x="0" y="-28575"/>
              <a:ext cx="1009832" cy="949494"/>
            </a:xfrm>
            <a:prstGeom prst="rect">
              <a:avLst/>
            </a:prstGeom>
          </p:spPr>
          <p:txBody>
            <a:bodyPr lIns="50800" tIns="50800" rIns="50800" bIns="50800" rtlCol="0" anchor="ctr"/>
            <a:lstStyle/>
            <a:p>
              <a:pPr algn="ctr">
                <a:lnSpc>
                  <a:spcPts val="2468"/>
                </a:lnSpc>
              </a:pPr>
              <a:endParaRPr/>
            </a:p>
          </p:txBody>
        </p:sp>
      </p:grpSp>
      <p:grpSp>
        <p:nvGrpSpPr>
          <p:cNvPr id="28" name="Group 28"/>
          <p:cNvGrpSpPr/>
          <p:nvPr/>
        </p:nvGrpSpPr>
        <p:grpSpPr>
          <a:xfrm>
            <a:off x="9573106" y="5602690"/>
            <a:ext cx="2817790" cy="2569691"/>
            <a:chOff x="0" y="0"/>
            <a:chExt cx="1009832" cy="920919"/>
          </a:xfrm>
        </p:grpSpPr>
        <p:sp>
          <p:nvSpPr>
            <p:cNvPr id="29" name="Freeform 29"/>
            <p:cNvSpPr/>
            <p:nvPr/>
          </p:nvSpPr>
          <p:spPr>
            <a:xfrm>
              <a:off x="0" y="0"/>
              <a:ext cx="1009832" cy="920919"/>
            </a:xfrm>
            <a:custGeom>
              <a:avLst/>
              <a:gdLst/>
              <a:ahLst/>
              <a:cxnLst/>
              <a:rect l="l" t="t" r="r" b="b"/>
              <a:pathLst>
                <a:path w="1009832" h="920919">
                  <a:moveTo>
                    <a:pt x="101658" y="0"/>
                  </a:moveTo>
                  <a:lnTo>
                    <a:pt x="908174" y="0"/>
                  </a:lnTo>
                  <a:cubicBezTo>
                    <a:pt x="964318" y="0"/>
                    <a:pt x="1009832" y="45514"/>
                    <a:pt x="1009832" y="101658"/>
                  </a:cubicBezTo>
                  <a:lnTo>
                    <a:pt x="1009832" y="819261"/>
                  </a:lnTo>
                  <a:cubicBezTo>
                    <a:pt x="1009832" y="875405"/>
                    <a:pt x="964318" y="920919"/>
                    <a:pt x="908174" y="920919"/>
                  </a:cubicBezTo>
                  <a:lnTo>
                    <a:pt x="101658" y="920919"/>
                  </a:lnTo>
                  <a:cubicBezTo>
                    <a:pt x="45514" y="920919"/>
                    <a:pt x="0" y="875405"/>
                    <a:pt x="0" y="819261"/>
                  </a:cubicBezTo>
                  <a:lnTo>
                    <a:pt x="0" y="101658"/>
                  </a:lnTo>
                  <a:cubicBezTo>
                    <a:pt x="0" y="45514"/>
                    <a:pt x="45514" y="0"/>
                    <a:pt x="101658" y="0"/>
                  </a:cubicBezTo>
                  <a:close/>
                </a:path>
              </a:pathLst>
            </a:custGeom>
            <a:solidFill>
              <a:srgbClr val="000000">
                <a:alpha val="0"/>
              </a:srgbClr>
            </a:solidFill>
            <a:ln w="57150" cap="rnd">
              <a:solidFill>
                <a:srgbClr val="E8B463"/>
              </a:solidFill>
              <a:prstDash val="solid"/>
              <a:round/>
            </a:ln>
          </p:spPr>
          <p:txBody>
            <a:bodyPr/>
            <a:lstStyle/>
            <a:p>
              <a:endParaRPr lang="en-GB"/>
            </a:p>
          </p:txBody>
        </p:sp>
        <p:sp>
          <p:nvSpPr>
            <p:cNvPr id="30" name="TextBox 30"/>
            <p:cNvSpPr txBox="1"/>
            <p:nvPr/>
          </p:nvSpPr>
          <p:spPr>
            <a:xfrm>
              <a:off x="0" y="-28575"/>
              <a:ext cx="1009832" cy="949494"/>
            </a:xfrm>
            <a:prstGeom prst="rect">
              <a:avLst/>
            </a:prstGeom>
          </p:spPr>
          <p:txBody>
            <a:bodyPr lIns="50800" tIns="50800" rIns="50800" bIns="50800" rtlCol="0" anchor="ctr"/>
            <a:lstStyle/>
            <a:p>
              <a:pPr algn="ctr">
                <a:lnSpc>
                  <a:spcPts val="2468"/>
                </a:lnSpc>
              </a:pPr>
              <a:endParaRPr/>
            </a:p>
          </p:txBody>
        </p:sp>
      </p:grpSp>
      <p:grpSp>
        <p:nvGrpSpPr>
          <p:cNvPr id="31" name="Group 31"/>
          <p:cNvGrpSpPr/>
          <p:nvPr/>
        </p:nvGrpSpPr>
        <p:grpSpPr>
          <a:xfrm>
            <a:off x="12809996" y="5602690"/>
            <a:ext cx="2817790" cy="2569691"/>
            <a:chOff x="0" y="0"/>
            <a:chExt cx="1009832" cy="920919"/>
          </a:xfrm>
        </p:grpSpPr>
        <p:sp>
          <p:nvSpPr>
            <p:cNvPr id="32" name="Freeform 32"/>
            <p:cNvSpPr/>
            <p:nvPr/>
          </p:nvSpPr>
          <p:spPr>
            <a:xfrm>
              <a:off x="0" y="0"/>
              <a:ext cx="1009832" cy="920919"/>
            </a:xfrm>
            <a:custGeom>
              <a:avLst/>
              <a:gdLst/>
              <a:ahLst/>
              <a:cxnLst/>
              <a:rect l="l" t="t" r="r" b="b"/>
              <a:pathLst>
                <a:path w="1009832" h="920919">
                  <a:moveTo>
                    <a:pt x="101658" y="0"/>
                  </a:moveTo>
                  <a:lnTo>
                    <a:pt x="908174" y="0"/>
                  </a:lnTo>
                  <a:cubicBezTo>
                    <a:pt x="964318" y="0"/>
                    <a:pt x="1009832" y="45514"/>
                    <a:pt x="1009832" y="101658"/>
                  </a:cubicBezTo>
                  <a:lnTo>
                    <a:pt x="1009832" y="819261"/>
                  </a:lnTo>
                  <a:cubicBezTo>
                    <a:pt x="1009832" y="875405"/>
                    <a:pt x="964318" y="920919"/>
                    <a:pt x="908174" y="920919"/>
                  </a:cubicBezTo>
                  <a:lnTo>
                    <a:pt x="101658" y="920919"/>
                  </a:lnTo>
                  <a:cubicBezTo>
                    <a:pt x="45514" y="920919"/>
                    <a:pt x="0" y="875405"/>
                    <a:pt x="0" y="819261"/>
                  </a:cubicBezTo>
                  <a:lnTo>
                    <a:pt x="0" y="101658"/>
                  </a:lnTo>
                  <a:cubicBezTo>
                    <a:pt x="0" y="45514"/>
                    <a:pt x="45514" y="0"/>
                    <a:pt x="101658" y="0"/>
                  </a:cubicBezTo>
                  <a:close/>
                </a:path>
              </a:pathLst>
            </a:custGeom>
            <a:solidFill>
              <a:srgbClr val="000000">
                <a:alpha val="0"/>
              </a:srgbClr>
            </a:solidFill>
            <a:ln w="57150" cap="rnd">
              <a:solidFill>
                <a:srgbClr val="EC5F65"/>
              </a:solidFill>
              <a:prstDash val="solid"/>
              <a:round/>
            </a:ln>
          </p:spPr>
          <p:txBody>
            <a:bodyPr/>
            <a:lstStyle/>
            <a:p>
              <a:endParaRPr lang="en-GB"/>
            </a:p>
          </p:txBody>
        </p:sp>
        <p:sp>
          <p:nvSpPr>
            <p:cNvPr id="33" name="TextBox 33"/>
            <p:cNvSpPr txBox="1"/>
            <p:nvPr/>
          </p:nvSpPr>
          <p:spPr>
            <a:xfrm>
              <a:off x="0" y="-28575"/>
              <a:ext cx="1009832" cy="949494"/>
            </a:xfrm>
            <a:prstGeom prst="rect">
              <a:avLst/>
            </a:prstGeom>
          </p:spPr>
          <p:txBody>
            <a:bodyPr lIns="50800" tIns="50800" rIns="50800" bIns="50800" rtlCol="0" anchor="ctr"/>
            <a:lstStyle/>
            <a:p>
              <a:pPr algn="ctr">
                <a:lnSpc>
                  <a:spcPts val="2468"/>
                </a:lnSpc>
              </a:pPr>
              <a:endParaRPr/>
            </a:p>
          </p:txBody>
        </p:sp>
      </p:grpSp>
      <p:sp>
        <p:nvSpPr>
          <p:cNvPr id="34" name="Freeform 34"/>
          <p:cNvSpPr/>
          <p:nvPr/>
        </p:nvSpPr>
        <p:spPr>
          <a:xfrm>
            <a:off x="15245724" y="2531882"/>
            <a:ext cx="1070721" cy="1143808"/>
          </a:xfrm>
          <a:custGeom>
            <a:avLst/>
            <a:gdLst/>
            <a:ahLst/>
            <a:cxnLst/>
            <a:rect l="l" t="t" r="r" b="b"/>
            <a:pathLst>
              <a:path w="1070721" h="1143808">
                <a:moveTo>
                  <a:pt x="0" y="0"/>
                </a:moveTo>
                <a:lnTo>
                  <a:pt x="1070722" y="0"/>
                </a:lnTo>
                <a:lnTo>
                  <a:pt x="1070722" y="1143808"/>
                </a:lnTo>
                <a:lnTo>
                  <a:pt x="0" y="114380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35" name="Freeform 35"/>
          <p:cNvSpPr/>
          <p:nvPr/>
        </p:nvSpPr>
        <p:spPr>
          <a:xfrm>
            <a:off x="3941536" y="5891832"/>
            <a:ext cx="1136966" cy="1128439"/>
          </a:xfrm>
          <a:custGeom>
            <a:avLst/>
            <a:gdLst/>
            <a:ahLst/>
            <a:cxnLst/>
            <a:rect l="l" t="t" r="r" b="b"/>
            <a:pathLst>
              <a:path w="1136966" h="1128439">
                <a:moveTo>
                  <a:pt x="0" y="0"/>
                </a:moveTo>
                <a:lnTo>
                  <a:pt x="1136966" y="0"/>
                </a:lnTo>
                <a:lnTo>
                  <a:pt x="1136966" y="1128439"/>
                </a:lnTo>
                <a:lnTo>
                  <a:pt x="0" y="1128439"/>
                </a:lnTo>
                <a:lnTo>
                  <a:pt x="0" y="0"/>
                </a:lnTo>
                <a:close/>
              </a:path>
            </a:pathLst>
          </a:custGeom>
          <a:blipFill>
            <a:blip r:embed="rId7"/>
            <a:stretch>
              <a:fillRect/>
            </a:stretch>
          </a:blipFill>
        </p:spPr>
        <p:txBody>
          <a:bodyPr/>
          <a:lstStyle/>
          <a:p>
            <a:endParaRPr lang="en-GB"/>
          </a:p>
        </p:txBody>
      </p:sp>
      <p:sp>
        <p:nvSpPr>
          <p:cNvPr id="36" name="Freeform 36"/>
          <p:cNvSpPr/>
          <p:nvPr/>
        </p:nvSpPr>
        <p:spPr>
          <a:xfrm>
            <a:off x="6986279" y="5780213"/>
            <a:ext cx="1519462" cy="1515663"/>
          </a:xfrm>
          <a:custGeom>
            <a:avLst/>
            <a:gdLst/>
            <a:ahLst/>
            <a:cxnLst/>
            <a:rect l="l" t="t" r="r" b="b"/>
            <a:pathLst>
              <a:path w="1519462" h="1515663">
                <a:moveTo>
                  <a:pt x="0" y="0"/>
                </a:moveTo>
                <a:lnTo>
                  <a:pt x="1519462" y="0"/>
                </a:lnTo>
                <a:lnTo>
                  <a:pt x="1519462" y="1515663"/>
                </a:lnTo>
                <a:lnTo>
                  <a:pt x="0" y="151566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37" name="Freeform 37"/>
          <p:cNvSpPr/>
          <p:nvPr/>
        </p:nvSpPr>
        <p:spPr>
          <a:xfrm>
            <a:off x="8735714" y="2475045"/>
            <a:ext cx="1257482" cy="1257482"/>
          </a:xfrm>
          <a:custGeom>
            <a:avLst/>
            <a:gdLst/>
            <a:ahLst/>
            <a:cxnLst/>
            <a:rect l="l" t="t" r="r" b="b"/>
            <a:pathLst>
              <a:path w="1257482" h="1257482">
                <a:moveTo>
                  <a:pt x="0" y="0"/>
                </a:moveTo>
                <a:lnTo>
                  <a:pt x="1257482" y="0"/>
                </a:lnTo>
                <a:lnTo>
                  <a:pt x="1257482" y="1257483"/>
                </a:lnTo>
                <a:lnTo>
                  <a:pt x="0" y="125748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38" name="Freeform 38"/>
          <p:cNvSpPr/>
          <p:nvPr/>
        </p:nvSpPr>
        <p:spPr>
          <a:xfrm>
            <a:off x="5434024" y="2475045"/>
            <a:ext cx="1444231" cy="1444231"/>
          </a:xfrm>
          <a:custGeom>
            <a:avLst/>
            <a:gdLst/>
            <a:ahLst/>
            <a:cxnLst/>
            <a:rect l="l" t="t" r="r" b="b"/>
            <a:pathLst>
              <a:path w="1444231" h="1444231">
                <a:moveTo>
                  <a:pt x="0" y="0"/>
                </a:moveTo>
                <a:lnTo>
                  <a:pt x="1444232" y="0"/>
                </a:lnTo>
                <a:lnTo>
                  <a:pt x="1444232" y="1444231"/>
                </a:lnTo>
                <a:lnTo>
                  <a:pt x="0" y="144423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9" name="Freeform 39"/>
          <p:cNvSpPr/>
          <p:nvPr/>
        </p:nvSpPr>
        <p:spPr>
          <a:xfrm>
            <a:off x="2244387" y="2531882"/>
            <a:ext cx="1406876" cy="1406876"/>
          </a:xfrm>
          <a:custGeom>
            <a:avLst/>
            <a:gdLst/>
            <a:ahLst/>
            <a:cxnLst/>
            <a:rect l="l" t="t" r="r" b="b"/>
            <a:pathLst>
              <a:path w="1406876" h="1406876">
                <a:moveTo>
                  <a:pt x="0" y="0"/>
                </a:moveTo>
                <a:lnTo>
                  <a:pt x="1406876" y="0"/>
                </a:lnTo>
                <a:lnTo>
                  <a:pt x="1406876" y="1406876"/>
                </a:lnTo>
                <a:lnTo>
                  <a:pt x="0" y="140687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40" name="Freeform 40"/>
          <p:cNvSpPr/>
          <p:nvPr/>
        </p:nvSpPr>
        <p:spPr>
          <a:xfrm>
            <a:off x="11942373" y="2551364"/>
            <a:ext cx="1260794" cy="1387394"/>
          </a:xfrm>
          <a:custGeom>
            <a:avLst/>
            <a:gdLst/>
            <a:ahLst/>
            <a:cxnLst/>
            <a:rect l="l" t="t" r="r" b="b"/>
            <a:pathLst>
              <a:path w="1260794" h="1387394">
                <a:moveTo>
                  <a:pt x="0" y="0"/>
                </a:moveTo>
                <a:lnTo>
                  <a:pt x="1260794" y="0"/>
                </a:lnTo>
                <a:lnTo>
                  <a:pt x="1260794" y="1387394"/>
                </a:lnTo>
                <a:lnTo>
                  <a:pt x="0" y="138739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sp>
        <p:nvSpPr>
          <p:cNvPr id="41" name="Freeform 41"/>
          <p:cNvSpPr/>
          <p:nvPr/>
        </p:nvSpPr>
        <p:spPr>
          <a:xfrm>
            <a:off x="13621115" y="5824720"/>
            <a:ext cx="1195551" cy="1195551"/>
          </a:xfrm>
          <a:custGeom>
            <a:avLst/>
            <a:gdLst/>
            <a:ahLst/>
            <a:cxnLst/>
            <a:rect l="l" t="t" r="r" b="b"/>
            <a:pathLst>
              <a:path w="1195551" h="1195551">
                <a:moveTo>
                  <a:pt x="0" y="0"/>
                </a:moveTo>
                <a:lnTo>
                  <a:pt x="1195552" y="0"/>
                </a:lnTo>
                <a:lnTo>
                  <a:pt x="1195552" y="1195551"/>
                </a:lnTo>
                <a:lnTo>
                  <a:pt x="0" y="1195551"/>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a:p>
        </p:txBody>
      </p:sp>
      <p:sp>
        <p:nvSpPr>
          <p:cNvPr id="42" name="Freeform 42"/>
          <p:cNvSpPr/>
          <p:nvPr/>
        </p:nvSpPr>
        <p:spPr>
          <a:xfrm>
            <a:off x="10316593" y="5963868"/>
            <a:ext cx="1332008" cy="1332008"/>
          </a:xfrm>
          <a:custGeom>
            <a:avLst/>
            <a:gdLst/>
            <a:ahLst/>
            <a:cxnLst/>
            <a:rect l="l" t="t" r="r" b="b"/>
            <a:pathLst>
              <a:path w="1332008" h="1332008">
                <a:moveTo>
                  <a:pt x="0" y="0"/>
                </a:moveTo>
                <a:lnTo>
                  <a:pt x="1332008" y="0"/>
                </a:lnTo>
                <a:lnTo>
                  <a:pt x="1332008" y="1332008"/>
                </a:lnTo>
                <a:lnTo>
                  <a:pt x="0" y="1332008"/>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GB"/>
          </a:p>
        </p:txBody>
      </p:sp>
      <p:sp>
        <p:nvSpPr>
          <p:cNvPr id="43" name="TextBox 43"/>
          <p:cNvSpPr txBox="1"/>
          <p:nvPr/>
        </p:nvSpPr>
        <p:spPr>
          <a:xfrm>
            <a:off x="1028258" y="1011632"/>
            <a:ext cx="12813003" cy="761999"/>
          </a:xfrm>
          <a:prstGeom prst="rect">
            <a:avLst/>
          </a:prstGeom>
        </p:spPr>
        <p:txBody>
          <a:bodyPr lIns="0" tIns="0" rIns="0" bIns="0" rtlCol="0" anchor="t">
            <a:spAutoFit/>
          </a:bodyPr>
          <a:lstStyle/>
          <a:p>
            <a:pPr algn="l">
              <a:lnSpc>
                <a:spcPts val="5249"/>
              </a:lnSpc>
            </a:pPr>
            <a:r>
              <a:rPr lang="en-US" sz="6999">
                <a:solidFill>
                  <a:srgbClr val="010A4F"/>
                </a:solidFill>
                <a:latin typeface="Lato 1 Bold"/>
                <a:ea typeface="Lato 1 Bold"/>
                <a:cs typeface="Lato 1 Bold"/>
                <a:sym typeface="Lato 1 Bold"/>
              </a:rPr>
              <a:t>What are apprenticeships?</a:t>
            </a:r>
          </a:p>
        </p:txBody>
      </p:sp>
      <p:sp>
        <p:nvSpPr>
          <p:cNvPr id="44" name="TextBox 44"/>
          <p:cNvSpPr txBox="1"/>
          <p:nvPr/>
        </p:nvSpPr>
        <p:spPr>
          <a:xfrm>
            <a:off x="1709005" y="4220773"/>
            <a:ext cx="2495132" cy="384721"/>
          </a:xfrm>
          <a:prstGeom prst="rect">
            <a:avLst/>
          </a:prstGeom>
        </p:spPr>
        <p:txBody>
          <a:bodyPr lIns="0" tIns="0" rIns="0" bIns="0" rtlCol="0" anchor="t">
            <a:spAutoFit/>
          </a:bodyPr>
          <a:lstStyle/>
          <a:p>
            <a:pPr algn="ctr">
              <a:lnSpc>
                <a:spcPts val="2999"/>
              </a:lnSpc>
            </a:pPr>
            <a:r>
              <a:rPr lang="en-US" sz="3000" dirty="0">
                <a:solidFill>
                  <a:srgbClr val="000000"/>
                </a:solidFill>
                <a:latin typeface="Lato 1 Bold"/>
                <a:ea typeface="Lato 1 Bold"/>
                <a:cs typeface="Lato 1 Bold"/>
                <a:sym typeface="Lato 1 Bold"/>
              </a:rPr>
              <a:t>Employed</a:t>
            </a:r>
          </a:p>
        </p:txBody>
      </p:sp>
      <p:sp>
        <p:nvSpPr>
          <p:cNvPr id="45" name="TextBox 45"/>
          <p:cNvSpPr txBox="1"/>
          <p:nvPr/>
        </p:nvSpPr>
        <p:spPr>
          <a:xfrm>
            <a:off x="4933285" y="4243985"/>
            <a:ext cx="2495132" cy="384721"/>
          </a:xfrm>
          <a:prstGeom prst="rect">
            <a:avLst/>
          </a:prstGeom>
        </p:spPr>
        <p:txBody>
          <a:bodyPr lIns="0" tIns="0" rIns="0" bIns="0" rtlCol="0" anchor="t">
            <a:spAutoFit/>
          </a:bodyPr>
          <a:lstStyle/>
          <a:p>
            <a:pPr algn="ctr">
              <a:lnSpc>
                <a:spcPts val="2999"/>
              </a:lnSpc>
            </a:pPr>
            <a:r>
              <a:rPr lang="en-US" sz="3000" dirty="0">
                <a:solidFill>
                  <a:srgbClr val="000000"/>
                </a:solidFill>
                <a:latin typeface="Lato 1 Bold"/>
                <a:ea typeface="Lato 1 Bold"/>
                <a:cs typeface="Lato 1 Bold"/>
                <a:sym typeface="Lato 1 Bold"/>
              </a:rPr>
              <a:t>Off the job</a:t>
            </a:r>
          </a:p>
        </p:txBody>
      </p:sp>
      <p:sp>
        <p:nvSpPr>
          <p:cNvPr id="46" name="TextBox 46"/>
          <p:cNvSpPr txBox="1"/>
          <p:nvPr/>
        </p:nvSpPr>
        <p:spPr>
          <a:xfrm>
            <a:off x="8201584" y="3976029"/>
            <a:ext cx="2495132" cy="769441"/>
          </a:xfrm>
          <a:prstGeom prst="rect">
            <a:avLst/>
          </a:prstGeom>
        </p:spPr>
        <p:txBody>
          <a:bodyPr lIns="0" tIns="0" rIns="0" bIns="0" rtlCol="0" anchor="t">
            <a:spAutoFit/>
          </a:bodyPr>
          <a:lstStyle/>
          <a:p>
            <a:pPr algn="ctr">
              <a:lnSpc>
                <a:spcPts val="2999"/>
              </a:lnSpc>
            </a:pPr>
            <a:r>
              <a:rPr lang="en-US" sz="3000" dirty="0">
                <a:solidFill>
                  <a:srgbClr val="000000"/>
                </a:solidFill>
                <a:latin typeface="Lato 1 Bold"/>
                <a:ea typeface="Lato 1 Bold"/>
                <a:cs typeface="Lato 1 Bold"/>
                <a:sym typeface="Lato 1 Bold"/>
              </a:rPr>
              <a:t>Intermediate - degree</a:t>
            </a:r>
          </a:p>
        </p:txBody>
      </p:sp>
      <p:sp>
        <p:nvSpPr>
          <p:cNvPr id="47" name="TextBox 47"/>
          <p:cNvSpPr txBox="1"/>
          <p:nvPr/>
        </p:nvSpPr>
        <p:spPr>
          <a:xfrm>
            <a:off x="11325204" y="4222334"/>
            <a:ext cx="2495132" cy="384721"/>
          </a:xfrm>
          <a:prstGeom prst="rect">
            <a:avLst/>
          </a:prstGeom>
        </p:spPr>
        <p:txBody>
          <a:bodyPr lIns="0" tIns="0" rIns="0" bIns="0" rtlCol="0" anchor="t">
            <a:spAutoFit/>
          </a:bodyPr>
          <a:lstStyle/>
          <a:p>
            <a:pPr algn="ctr">
              <a:lnSpc>
                <a:spcPts val="2999"/>
              </a:lnSpc>
            </a:pPr>
            <a:r>
              <a:rPr lang="en-US" sz="3000" dirty="0">
                <a:solidFill>
                  <a:srgbClr val="000000"/>
                </a:solidFill>
                <a:latin typeface="Lato 1 Bold"/>
                <a:ea typeface="Lato 1 Bold"/>
                <a:cs typeface="Lato 1 Bold"/>
                <a:sym typeface="Lato 1 Bold"/>
              </a:rPr>
              <a:t>Paid a salary</a:t>
            </a:r>
          </a:p>
        </p:txBody>
      </p:sp>
      <p:sp>
        <p:nvSpPr>
          <p:cNvPr id="48" name="TextBox 48"/>
          <p:cNvSpPr txBox="1"/>
          <p:nvPr/>
        </p:nvSpPr>
        <p:spPr>
          <a:xfrm>
            <a:off x="14533518" y="3938758"/>
            <a:ext cx="2495132" cy="769441"/>
          </a:xfrm>
          <a:prstGeom prst="rect">
            <a:avLst/>
          </a:prstGeom>
        </p:spPr>
        <p:txBody>
          <a:bodyPr lIns="0" tIns="0" rIns="0" bIns="0" rtlCol="0" anchor="t">
            <a:spAutoFit/>
          </a:bodyPr>
          <a:lstStyle/>
          <a:p>
            <a:pPr algn="ctr">
              <a:lnSpc>
                <a:spcPts val="2999"/>
              </a:lnSpc>
            </a:pPr>
            <a:r>
              <a:rPr lang="en-US" sz="3000" dirty="0">
                <a:solidFill>
                  <a:srgbClr val="000000"/>
                </a:solidFill>
                <a:latin typeface="Lato 1 Bold"/>
                <a:ea typeface="Lato 1 Bold"/>
                <a:cs typeface="Lato 1 Bold"/>
                <a:sym typeface="Lato 1 Bold"/>
              </a:rPr>
              <a:t>Typically 1-6 years</a:t>
            </a:r>
          </a:p>
        </p:txBody>
      </p:sp>
      <p:sp>
        <p:nvSpPr>
          <p:cNvPr id="49" name="TextBox 49"/>
          <p:cNvSpPr txBox="1"/>
          <p:nvPr/>
        </p:nvSpPr>
        <p:spPr>
          <a:xfrm>
            <a:off x="3177334" y="7263863"/>
            <a:ext cx="2665369" cy="769441"/>
          </a:xfrm>
          <a:prstGeom prst="rect">
            <a:avLst/>
          </a:prstGeom>
        </p:spPr>
        <p:txBody>
          <a:bodyPr wrap="square" lIns="0" tIns="0" rIns="0" bIns="0" rtlCol="0" anchor="t">
            <a:spAutoFit/>
          </a:bodyPr>
          <a:lstStyle/>
          <a:p>
            <a:pPr algn="ctr">
              <a:lnSpc>
                <a:spcPts val="2999"/>
              </a:lnSpc>
            </a:pPr>
            <a:r>
              <a:rPr lang="en-US" sz="3000" dirty="0">
                <a:solidFill>
                  <a:srgbClr val="000000"/>
                </a:solidFill>
                <a:latin typeface="Lato 1 Bold"/>
                <a:ea typeface="Lato 1 Bold"/>
                <a:cs typeface="Lato 1 Bold"/>
                <a:sym typeface="Lato 1 Bold"/>
              </a:rPr>
              <a:t>Real responsibilities</a:t>
            </a:r>
          </a:p>
        </p:txBody>
      </p:sp>
      <p:sp>
        <p:nvSpPr>
          <p:cNvPr id="50" name="TextBox 50"/>
          <p:cNvSpPr txBox="1"/>
          <p:nvPr/>
        </p:nvSpPr>
        <p:spPr>
          <a:xfrm>
            <a:off x="6497545" y="7648583"/>
            <a:ext cx="2495132" cy="384721"/>
          </a:xfrm>
          <a:prstGeom prst="rect">
            <a:avLst/>
          </a:prstGeom>
        </p:spPr>
        <p:txBody>
          <a:bodyPr lIns="0" tIns="0" rIns="0" bIns="0" rtlCol="0" anchor="t">
            <a:spAutoFit/>
          </a:bodyPr>
          <a:lstStyle/>
          <a:p>
            <a:pPr algn="ctr">
              <a:lnSpc>
                <a:spcPts val="2999"/>
              </a:lnSpc>
            </a:pPr>
            <a:r>
              <a:rPr lang="en-US" sz="3000" dirty="0">
                <a:solidFill>
                  <a:srgbClr val="000000"/>
                </a:solidFill>
                <a:latin typeface="Lato 1 Bold"/>
                <a:ea typeface="Lato 1 Bold"/>
                <a:cs typeface="Lato 1 Bold"/>
                <a:sym typeface="Lato 1 Bold"/>
              </a:rPr>
              <a:t>Contract</a:t>
            </a:r>
          </a:p>
        </p:txBody>
      </p:sp>
      <p:sp>
        <p:nvSpPr>
          <p:cNvPr id="51" name="TextBox 51"/>
          <p:cNvSpPr txBox="1"/>
          <p:nvPr/>
        </p:nvSpPr>
        <p:spPr>
          <a:xfrm>
            <a:off x="9654068" y="7617619"/>
            <a:ext cx="2655865" cy="384721"/>
          </a:xfrm>
          <a:prstGeom prst="rect">
            <a:avLst/>
          </a:prstGeom>
        </p:spPr>
        <p:txBody>
          <a:bodyPr wrap="square" lIns="0" tIns="0" rIns="0" bIns="0" rtlCol="0" anchor="t">
            <a:spAutoFit/>
          </a:bodyPr>
          <a:lstStyle/>
          <a:p>
            <a:pPr algn="ctr">
              <a:lnSpc>
                <a:spcPts val="2999"/>
              </a:lnSpc>
            </a:pPr>
            <a:r>
              <a:rPr lang="en-US" sz="3000" dirty="0">
                <a:solidFill>
                  <a:srgbClr val="000000"/>
                </a:solidFill>
                <a:latin typeface="Lato 1 Bold"/>
                <a:ea typeface="Lato 1 Bold"/>
                <a:cs typeface="Lato 1 Bold"/>
                <a:sym typeface="Lato 1 Bold"/>
              </a:rPr>
              <a:t>700+ standards</a:t>
            </a:r>
          </a:p>
        </p:txBody>
      </p:sp>
      <p:sp>
        <p:nvSpPr>
          <p:cNvPr id="52" name="TextBox 52"/>
          <p:cNvSpPr txBox="1"/>
          <p:nvPr/>
        </p:nvSpPr>
        <p:spPr>
          <a:xfrm>
            <a:off x="13044186" y="7286689"/>
            <a:ext cx="2495132" cy="769441"/>
          </a:xfrm>
          <a:prstGeom prst="rect">
            <a:avLst/>
          </a:prstGeom>
        </p:spPr>
        <p:txBody>
          <a:bodyPr lIns="0" tIns="0" rIns="0" bIns="0" rtlCol="0" anchor="t">
            <a:spAutoFit/>
          </a:bodyPr>
          <a:lstStyle/>
          <a:p>
            <a:pPr algn="ctr">
              <a:lnSpc>
                <a:spcPts val="2999"/>
              </a:lnSpc>
            </a:pPr>
            <a:r>
              <a:rPr lang="en-US" sz="3000" dirty="0">
                <a:solidFill>
                  <a:srgbClr val="000000"/>
                </a:solidFill>
                <a:latin typeface="Lato 1 Bold"/>
                <a:ea typeface="Lato 1 Bold"/>
                <a:cs typeface="Lato 1 Bold"/>
                <a:sym typeface="Lato 1 Bold"/>
              </a:rPr>
              <a:t>Not the easy option</a:t>
            </a:r>
          </a:p>
        </p:txBody>
      </p:sp>
      <p:pic>
        <p:nvPicPr>
          <p:cNvPr id="4098" name="Picture 23" descr="A close up of a logo&#10;&#10;Description automatically generated">
            <a:extLst>
              <a:ext uri="{FF2B5EF4-FFF2-40B4-BE49-F238E27FC236}">
                <a16:creationId xmlns:a16="http://schemas.microsoft.com/office/drawing/2014/main" id="{6D31ED13-B4F5-B692-A07B-11E1F8ABAFB9}"/>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37334" y="8919154"/>
            <a:ext cx="2540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500"/>
                                        <p:tgtEl>
                                          <p:spTgt spid="3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fade">
                                      <p:cBhvr>
                                        <p:cTn id="13" dur="500"/>
                                        <p:tgtEl>
                                          <p:spTgt spid="44"/>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fade">
                                      <p:cBhvr>
                                        <p:cTn id="20" dur="500"/>
                                        <p:tgtEl>
                                          <p:spTgt spid="3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fade">
                                      <p:cBhvr>
                                        <p:cTn id="23" dur="500"/>
                                        <p:tgtEl>
                                          <p:spTgt spid="45"/>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6"/>
                                        </p:tgtEl>
                                        <p:attrNameLst>
                                          <p:attrName>style.visibility</p:attrName>
                                        </p:attrNameLst>
                                      </p:cBhvr>
                                      <p:to>
                                        <p:strVal val="visible"/>
                                      </p:to>
                                    </p:set>
                                    <p:animEffect transition="in" filter="fade">
                                      <p:cBhvr>
                                        <p:cTn id="30" dur="500"/>
                                        <p:tgtEl>
                                          <p:spTgt spid="4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500"/>
                                        <p:tgtEl>
                                          <p:spTgt spid="37"/>
                                        </p:tgtEl>
                                      </p:cBhvr>
                                    </p:animEffect>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fade">
                                      <p:cBhvr>
                                        <p:cTn id="40" dur="500"/>
                                        <p:tgtEl>
                                          <p:spTgt spid="40"/>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7"/>
                                        </p:tgtEl>
                                        <p:attrNameLst>
                                          <p:attrName>style.visibility</p:attrName>
                                        </p:attrNameLst>
                                      </p:cBhvr>
                                      <p:to>
                                        <p:strVal val="visible"/>
                                      </p:to>
                                    </p:set>
                                    <p:animEffect transition="in" filter="fade">
                                      <p:cBhvr>
                                        <p:cTn id="43" dur="500"/>
                                        <p:tgtEl>
                                          <p:spTgt spid="47"/>
                                        </p:tgtEl>
                                      </p:cBhvr>
                                    </p:animEffect>
                                  </p:childTnLst>
                                </p:cTn>
                              </p:par>
                            </p:childTnLst>
                          </p:cTn>
                        </p:par>
                        <p:par>
                          <p:cTn id="44" fill="hold">
                            <p:stCondLst>
                              <p:cond delay="2000"/>
                            </p:stCondLst>
                            <p:childTnLst>
                              <p:par>
                                <p:cTn id="45" presetID="10" presetClass="entr" presetSubtype="0" fill="hold" nodeType="after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500"/>
                                        <p:tgtEl>
                                          <p:spTgt spid="19"/>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4"/>
                                        </p:tgtEl>
                                        <p:attrNameLst>
                                          <p:attrName>style.visibility</p:attrName>
                                        </p:attrNameLst>
                                      </p:cBhvr>
                                      <p:to>
                                        <p:strVal val="visible"/>
                                      </p:to>
                                    </p:set>
                                    <p:animEffect transition="in" filter="fade">
                                      <p:cBhvr>
                                        <p:cTn id="50" dur="500"/>
                                        <p:tgtEl>
                                          <p:spTgt spid="34"/>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fade">
                                      <p:cBhvr>
                                        <p:cTn id="53" dur="500"/>
                                        <p:tgtEl>
                                          <p:spTgt spid="48"/>
                                        </p:tgtEl>
                                      </p:cBhvr>
                                    </p:animEffect>
                                  </p:childTnLst>
                                </p:cTn>
                              </p:par>
                            </p:childTnLst>
                          </p:cTn>
                        </p:par>
                        <p:par>
                          <p:cTn id="54" fill="hold">
                            <p:stCondLst>
                              <p:cond delay="2500"/>
                            </p:stCondLst>
                            <p:childTnLst>
                              <p:par>
                                <p:cTn id="55" presetID="10" presetClass="entr" presetSubtype="0" fill="hold" nodeType="after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500"/>
                                        <p:tgtEl>
                                          <p:spTgt spid="22"/>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35"/>
                                        </p:tgtEl>
                                        <p:attrNameLst>
                                          <p:attrName>style.visibility</p:attrName>
                                        </p:attrNameLst>
                                      </p:cBhvr>
                                      <p:to>
                                        <p:strVal val="visible"/>
                                      </p:to>
                                    </p:set>
                                    <p:animEffect transition="in" filter="fade">
                                      <p:cBhvr>
                                        <p:cTn id="60" dur="500"/>
                                        <p:tgtEl>
                                          <p:spTgt spid="35"/>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49"/>
                                        </p:tgtEl>
                                        <p:attrNameLst>
                                          <p:attrName>style.visibility</p:attrName>
                                        </p:attrNameLst>
                                      </p:cBhvr>
                                      <p:to>
                                        <p:strVal val="visible"/>
                                      </p:to>
                                    </p:set>
                                    <p:animEffect transition="in" filter="fade">
                                      <p:cBhvr>
                                        <p:cTn id="63" dur="500"/>
                                        <p:tgtEl>
                                          <p:spTgt spid="49"/>
                                        </p:tgtEl>
                                      </p:cBhvr>
                                    </p:animEffect>
                                  </p:childTnLst>
                                </p:cTn>
                              </p:par>
                            </p:childTnLst>
                          </p:cTn>
                        </p:par>
                        <p:par>
                          <p:cTn id="64" fill="hold">
                            <p:stCondLst>
                              <p:cond delay="3000"/>
                            </p:stCondLst>
                            <p:childTnLst>
                              <p:par>
                                <p:cTn id="65" presetID="10" presetClass="entr" presetSubtype="0" fill="hold" nodeType="after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fade">
                                      <p:cBhvr>
                                        <p:cTn id="67" dur="500"/>
                                        <p:tgtEl>
                                          <p:spTgt spid="25"/>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36"/>
                                        </p:tgtEl>
                                        <p:attrNameLst>
                                          <p:attrName>style.visibility</p:attrName>
                                        </p:attrNameLst>
                                      </p:cBhvr>
                                      <p:to>
                                        <p:strVal val="visible"/>
                                      </p:to>
                                    </p:set>
                                    <p:animEffect transition="in" filter="fade">
                                      <p:cBhvr>
                                        <p:cTn id="70" dur="500"/>
                                        <p:tgtEl>
                                          <p:spTgt spid="36"/>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50"/>
                                        </p:tgtEl>
                                        <p:attrNameLst>
                                          <p:attrName>style.visibility</p:attrName>
                                        </p:attrNameLst>
                                      </p:cBhvr>
                                      <p:to>
                                        <p:strVal val="visible"/>
                                      </p:to>
                                    </p:set>
                                    <p:animEffect transition="in" filter="fade">
                                      <p:cBhvr>
                                        <p:cTn id="73" dur="500"/>
                                        <p:tgtEl>
                                          <p:spTgt spid="50"/>
                                        </p:tgtEl>
                                      </p:cBhvr>
                                    </p:animEffect>
                                  </p:childTnLst>
                                </p:cTn>
                              </p:par>
                            </p:childTnLst>
                          </p:cTn>
                        </p:par>
                        <p:par>
                          <p:cTn id="74" fill="hold">
                            <p:stCondLst>
                              <p:cond delay="3500"/>
                            </p:stCondLst>
                            <p:childTnLst>
                              <p:par>
                                <p:cTn id="75" presetID="10" presetClass="entr" presetSubtype="0" fill="hold" grpId="0" nodeType="afterEffect">
                                  <p:stCondLst>
                                    <p:cond delay="0"/>
                                  </p:stCondLst>
                                  <p:childTnLst>
                                    <p:set>
                                      <p:cBhvr>
                                        <p:cTn id="76" dur="1" fill="hold">
                                          <p:stCondLst>
                                            <p:cond delay="0"/>
                                          </p:stCondLst>
                                        </p:cTn>
                                        <p:tgtEl>
                                          <p:spTgt spid="51"/>
                                        </p:tgtEl>
                                        <p:attrNameLst>
                                          <p:attrName>style.visibility</p:attrName>
                                        </p:attrNameLst>
                                      </p:cBhvr>
                                      <p:to>
                                        <p:strVal val="visible"/>
                                      </p:to>
                                    </p:set>
                                    <p:animEffect transition="in" filter="fade">
                                      <p:cBhvr>
                                        <p:cTn id="77" dur="500"/>
                                        <p:tgtEl>
                                          <p:spTgt spid="51"/>
                                        </p:tgtEl>
                                      </p:cBhvr>
                                    </p:animEffect>
                                  </p:childTnLst>
                                </p:cTn>
                              </p:par>
                              <p:par>
                                <p:cTn id="78" presetID="10" presetClass="entr" presetSubtype="0" fill="hold" nodeType="withEffect">
                                  <p:stCondLst>
                                    <p:cond delay="0"/>
                                  </p:stCondLst>
                                  <p:childTnLst>
                                    <p:set>
                                      <p:cBhvr>
                                        <p:cTn id="79" dur="1" fill="hold">
                                          <p:stCondLst>
                                            <p:cond delay="0"/>
                                          </p:stCondLst>
                                        </p:cTn>
                                        <p:tgtEl>
                                          <p:spTgt spid="28"/>
                                        </p:tgtEl>
                                        <p:attrNameLst>
                                          <p:attrName>style.visibility</p:attrName>
                                        </p:attrNameLst>
                                      </p:cBhvr>
                                      <p:to>
                                        <p:strVal val="visible"/>
                                      </p:to>
                                    </p:set>
                                    <p:animEffect transition="in" filter="fade">
                                      <p:cBhvr>
                                        <p:cTn id="80" dur="500"/>
                                        <p:tgtEl>
                                          <p:spTgt spid="28"/>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42"/>
                                        </p:tgtEl>
                                        <p:attrNameLst>
                                          <p:attrName>style.visibility</p:attrName>
                                        </p:attrNameLst>
                                      </p:cBhvr>
                                      <p:to>
                                        <p:strVal val="visible"/>
                                      </p:to>
                                    </p:set>
                                    <p:animEffect transition="in" filter="fade">
                                      <p:cBhvr>
                                        <p:cTn id="83" dur="500"/>
                                        <p:tgtEl>
                                          <p:spTgt spid="42"/>
                                        </p:tgtEl>
                                      </p:cBhvr>
                                    </p:animEffect>
                                  </p:childTnLst>
                                </p:cTn>
                              </p:par>
                            </p:childTnLst>
                          </p:cTn>
                        </p:par>
                        <p:par>
                          <p:cTn id="84" fill="hold">
                            <p:stCondLst>
                              <p:cond delay="4000"/>
                            </p:stCondLst>
                            <p:childTnLst>
                              <p:par>
                                <p:cTn id="85" presetID="10" presetClass="entr" presetSubtype="0" fill="hold" nodeType="afterEffect">
                                  <p:stCondLst>
                                    <p:cond delay="0"/>
                                  </p:stCondLst>
                                  <p:childTnLst>
                                    <p:set>
                                      <p:cBhvr>
                                        <p:cTn id="86" dur="1" fill="hold">
                                          <p:stCondLst>
                                            <p:cond delay="0"/>
                                          </p:stCondLst>
                                        </p:cTn>
                                        <p:tgtEl>
                                          <p:spTgt spid="31"/>
                                        </p:tgtEl>
                                        <p:attrNameLst>
                                          <p:attrName>style.visibility</p:attrName>
                                        </p:attrNameLst>
                                      </p:cBhvr>
                                      <p:to>
                                        <p:strVal val="visible"/>
                                      </p:to>
                                    </p:set>
                                    <p:animEffect transition="in" filter="fade">
                                      <p:cBhvr>
                                        <p:cTn id="87" dur="500"/>
                                        <p:tgtEl>
                                          <p:spTgt spid="31"/>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41"/>
                                        </p:tgtEl>
                                        <p:attrNameLst>
                                          <p:attrName>style.visibility</p:attrName>
                                        </p:attrNameLst>
                                      </p:cBhvr>
                                      <p:to>
                                        <p:strVal val="visible"/>
                                      </p:to>
                                    </p:set>
                                    <p:animEffect transition="in" filter="fade">
                                      <p:cBhvr>
                                        <p:cTn id="90" dur="500"/>
                                        <p:tgtEl>
                                          <p:spTgt spid="41"/>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52"/>
                                        </p:tgtEl>
                                        <p:attrNameLst>
                                          <p:attrName>style.visibility</p:attrName>
                                        </p:attrNameLst>
                                      </p:cBhvr>
                                      <p:to>
                                        <p:strVal val="visible"/>
                                      </p:to>
                                    </p:set>
                                    <p:animEffect transition="in" filter="fade">
                                      <p:cBhvr>
                                        <p:cTn id="93"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38" grpId="0" animBg="1"/>
      <p:bldP spid="39" grpId="0" animBg="1"/>
      <p:bldP spid="40" grpId="0" animBg="1"/>
      <p:bldP spid="41" grpId="0" animBg="1"/>
      <p:bldP spid="42" grpId="0" animBg="1"/>
      <p:bldP spid="44" grpId="0"/>
      <p:bldP spid="45" grpId="0"/>
      <p:bldP spid="46" grpId="0"/>
      <p:bldP spid="47" grpId="0"/>
      <p:bldP spid="48" grpId="0"/>
      <p:bldP spid="49" grpId="0"/>
      <p:bldP spid="50" grpId="0"/>
      <p:bldP spid="51" grpId="0"/>
      <p:bldP spid="5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6992"/>
        </a:solidFill>
        <a:effectLst/>
      </p:bgPr>
    </p:bg>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0" y="0"/>
            <a:ext cx="8583384" cy="7295876"/>
          </a:xfrm>
          <a:custGeom>
            <a:avLst/>
            <a:gdLst/>
            <a:ahLst/>
            <a:cxnLst/>
            <a:rect l="l" t="t" r="r" b="b"/>
            <a:pathLst>
              <a:path w="8583384" h="7295876">
                <a:moveTo>
                  <a:pt x="0" y="0"/>
                </a:moveTo>
                <a:lnTo>
                  <a:pt x="8583384" y="0"/>
                </a:lnTo>
                <a:lnTo>
                  <a:pt x="8583384" y="7295876"/>
                </a:lnTo>
                <a:lnTo>
                  <a:pt x="0" y="7295876"/>
                </a:lnTo>
                <a:lnTo>
                  <a:pt x="0" y="0"/>
                </a:lnTo>
                <a:close/>
              </a:path>
            </a:pathLst>
          </a:custGeom>
          <a:blipFill>
            <a:blip r:embed="rId3">
              <a:alphaModFix amt="30000"/>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Freeform 3"/>
          <p:cNvSpPr>
            <a:spLocks noGrp="1" noRot="1" noMove="1" noResize="1" noEditPoints="1" noAdjustHandles="1" noChangeArrowheads="1" noChangeShapeType="1"/>
          </p:cNvSpPr>
          <p:nvPr/>
        </p:nvSpPr>
        <p:spPr>
          <a:xfrm rot="-10800000">
            <a:off x="10289260" y="3488071"/>
            <a:ext cx="7998740" cy="6798929"/>
          </a:xfrm>
          <a:custGeom>
            <a:avLst/>
            <a:gdLst/>
            <a:ahLst/>
            <a:cxnLst/>
            <a:rect l="l" t="t" r="r" b="b"/>
            <a:pathLst>
              <a:path w="7998740" h="6798929">
                <a:moveTo>
                  <a:pt x="0" y="0"/>
                </a:moveTo>
                <a:lnTo>
                  <a:pt x="7998740" y="0"/>
                </a:lnTo>
                <a:lnTo>
                  <a:pt x="7998740" y="6798929"/>
                </a:lnTo>
                <a:lnTo>
                  <a:pt x="0" y="6798929"/>
                </a:lnTo>
                <a:lnTo>
                  <a:pt x="0" y="0"/>
                </a:lnTo>
                <a:close/>
              </a:path>
            </a:pathLst>
          </a:custGeom>
          <a:blipFill>
            <a:blip r:embed="rId3">
              <a:alphaModFix amt="30000"/>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4" name="Group 4"/>
          <p:cNvGrpSpPr>
            <a:grpSpLocks noGrp="1" noUngrp="1" noRot="1" noMove="1" noResize="1"/>
          </p:cNvGrpSpPr>
          <p:nvPr/>
        </p:nvGrpSpPr>
        <p:grpSpPr>
          <a:xfrm>
            <a:off x="342020" y="321743"/>
            <a:ext cx="17603961" cy="9643513"/>
            <a:chOff x="0" y="0"/>
            <a:chExt cx="2770626" cy="1517759"/>
          </a:xfrm>
        </p:grpSpPr>
        <p:sp>
          <p:nvSpPr>
            <p:cNvPr id="5" name="Freeform 5"/>
            <p:cNvSpPr>
              <a:spLocks noGrp="1" noRot="1" noMove="1" noResize="1" noEditPoints="1" noAdjustHandles="1" noChangeArrowheads="1" noChangeShapeType="1"/>
            </p:cNvSpPr>
            <p:nvPr/>
          </p:nvSpPr>
          <p:spPr>
            <a:xfrm>
              <a:off x="0" y="0"/>
              <a:ext cx="2770626" cy="1517759"/>
            </a:xfrm>
            <a:custGeom>
              <a:avLst/>
              <a:gdLst/>
              <a:ahLst/>
              <a:cxnLst/>
              <a:rect l="l" t="t" r="r" b="b"/>
              <a:pathLst>
                <a:path w="2770626" h="1517759">
                  <a:moveTo>
                    <a:pt x="0" y="0"/>
                  </a:moveTo>
                  <a:lnTo>
                    <a:pt x="2770626" y="0"/>
                  </a:lnTo>
                  <a:lnTo>
                    <a:pt x="2770626" y="1517759"/>
                  </a:lnTo>
                  <a:lnTo>
                    <a:pt x="0" y="1517759"/>
                  </a:lnTo>
                  <a:close/>
                </a:path>
              </a:pathLst>
            </a:custGeom>
            <a:solidFill>
              <a:srgbClr val="FFFFFF"/>
            </a:solidFill>
          </p:spPr>
          <p:txBody>
            <a:bodyPr/>
            <a:lstStyle/>
            <a:p>
              <a:endParaRPr lang="en-GB"/>
            </a:p>
          </p:txBody>
        </p:sp>
      </p:grpSp>
      <p:grpSp>
        <p:nvGrpSpPr>
          <p:cNvPr id="7" name="Group 7"/>
          <p:cNvGrpSpPr/>
          <p:nvPr/>
        </p:nvGrpSpPr>
        <p:grpSpPr>
          <a:xfrm>
            <a:off x="1976266" y="2920179"/>
            <a:ext cx="3086100" cy="3086100"/>
            <a:chOff x="0" y="0"/>
            <a:chExt cx="812800" cy="812800"/>
          </a:xfrm>
        </p:grpSpPr>
        <p:sp>
          <p:nvSpPr>
            <p:cNvPr id="8" name="Freeform 8"/>
            <p:cNvSpPr/>
            <p:nvPr/>
          </p:nvSpPr>
          <p:spPr>
            <a:xfrm>
              <a:off x="0" y="0"/>
              <a:ext cx="812800" cy="812800"/>
            </a:xfrm>
            <a:custGeom>
              <a:avLst/>
              <a:gdLst/>
              <a:ahLst/>
              <a:cxnLst/>
              <a:rect l="l" t="t" r="r" b="b"/>
              <a:pathLst>
                <a:path w="812800" h="812800">
                  <a:moveTo>
                    <a:pt x="127941" y="0"/>
                  </a:moveTo>
                  <a:lnTo>
                    <a:pt x="684859" y="0"/>
                  </a:lnTo>
                  <a:cubicBezTo>
                    <a:pt x="718791" y="0"/>
                    <a:pt x="751333" y="13479"/>
                    <a:pt x="775327" y="37473"/>
                  </a:cubicBezTo>
                  <a:cubicBezTo>
                    <a:pt x="799321" y="61467"/>
                    <a:pt x="812800" y="94009"/>
                    <a:pt x="812800" y="127941"/>
                  </a:cubicBezTo>
                  <a:lnTo>
                    <a:pt x="812800" y="684859"/>
                  </a:lnTo>
                  <a:cubicBezTo>
                    <a:pt x="812800" y="718791"/>
                    <a:pt x="799321" y="751333"/>
                    <a:pt x="775327" y="775327"/>
                  </a:cubicBezTo>
                  <a:cubicBezTo>
                    <a:pt x="751333" y="799321"/>
                    <a:pt x="718791" y="812800"/>
                    <a:pt x="684859" y="812800"/>
                  </a:cubicBezTo>
                  <a:lnTo>
                    <a:pt x="127941" y="812800"/>
                  </a:lnTo>
                  <a:cubicBezTo>
                    <a:pt x="94009" y="812800"/>
                    <a:pt x="61467" y="799321"/>
                    <a:pt x="37473" y="775327"/>
                  </a:cubicBezTo>
                  <a:cubicBezTo>
                    <a:pt x="13479" y="751333"/>
                    <a:pt x="0" y="718791"/>
                    <a:pt x="0" y="684859"/>
                  </a:cubicBezTo>
                  <a:lnTo>
                    <a:pt x="0" y="127941"/>
                  </a:lnTo>
                  <a:cubicBezTo>
                    <a:pt x="0" y="94009"/>
                    <a:pt x="13479" y="61467"/>
                    <a:pt x="37473" y="37473"/>
                  </a:cubicBezTo>
                  <a:cubicBezTo>
                    <a:pt x="61467" y="13479"/>
                    <a:pt x="94009" y="0"/>
                    <a:pt x="127941" y="0"/>
                  </a:cubicBezTo>
                  <a:close/>
                </a:path>
              </a:pathLst>
            </a:custGeom>
            <a:solidFill>
              <a:srgbClr val="ECECEA"/>
            </a:solidFill>
          </p:spPr>
          <p:txBody>
            <a:bodyPr/>
            <a:lstStyle/>
            <a:p>
              <a:endParaRPr lang="en-GB"/>
            </a:p>
          </p:txBody>
        </p:sp>
        <p:sp>
          <p:nvSpPr>
            <p:cNvPr id="9" name="TextBox 9"/>
            <p:cNvSpPr txBox="1"/>
            <p:nvPr/>
          </p:nvSpPr>
          <p:spPr>
            <a:xfrm>
              <a:off x="0" y="0"/>
              <a:ext cx="812800" cy="812800"/>
            </a:xfrm>
            <a:prstGeom prst="rect">
              <a:avLst/>
            </a:prstGeom>
          </p:spPr>
          <p:txBody>
            <a:bodyPr lIns="50800" tIns="50800" rIns="50800" bIns="50800" rtlCol="0" anchor="ctr"/>
            <a:lstStyle/>
            <a:p>
              <a:pPr algn="ctr">
                <a:lnSpc>
                  <a:spcPts val="2999"/>
                </a:lnSpc>
              </a:pPr>
              <a:r>
                <a:rPr lang="en-US" sz="3000" dirty="0">
                  <a:solidFill>
                    <a:srgbClr val="000000"/>
                  </a:solidFill>
                  <a:latin typeface="Lato 1 Bold"/>
                  <a:ea typeface="Lato 1 Bold"/>
                  <a:cs typeface="Lato 1 Bold"/>
                  <a:sym typeface="Lato 1 Bold"/>
                </a:rPr>
                <a:t>Equivalent to:</a:t>
              </a:r>
            </a:p>
            <a:p>
              <a:pPr algn="ctr">
                <a:lnSpc>
                  <a:spcPts val="2999"/>
                </a:lnSpc>
              </a:pPr>
              <a:endParaRPr lang="en-US" sz="3000" dirty="0">
                <a:solidFill>
                  <a:srgbClr val="000000"/>
                </a:solidFill>
                <a:latin typeface="Lato 1 Bold"/>
                <a:ea typeface="Lato 1 Bold"/>
                <a:cs typeface="Lato 1 Bold"/>
                <a:sym typeface="Lato 1 Bold"/>
              </a:endParaRPr>
            </a:p>
            <a:p>
              <a:pPr algn="ctr">
                <a:lnSpc>
                  <a:spcPts val="2999"/>
                </a:lnSpc>
              </a:pPr>
              <a:r>
                <a:rPr lang="en-US" sz="3000" dirty="0">
                  <a:solidFill>
                    <a:srgbClr val="000000"/>
                  </a:solidFill>
                  <a:latin typeface="Lato 1"/>
                  <a:ea typeface="Lato 1"/>
                  <a:cs typeface="Lato 1"/>
                  <a:sym typeface="Lato 1"/>
                </a:rPr>
                <a:t>5 GCSE passes at grade 9-4 (A*-C)</a:t>
              </a:r>
            </a:p>
          </p:txBody>
        </p:sp>
      </p:grpSp>
      <p:grpSp>
        <p:nvGrpSpPr>
          <p:cNvPr id="10" name="Group 10"/>
          <p:cNvGrpSpPr/>
          <p:nvPr/>
        </p:nvGrpSpPr>
        <p:grpSpPr>
          <a:xfrm>
            <a:off x="2332994" y="2504443"/>
            <a:ext cx="2372645" cy="831471"/>
            <a:chOff x="0" y="0"/>
            <a:chExt cx="624894" cy="218988"/>
          </a:xfrm>
        </p:grpSpPr>
        <p:sp>
          <p:nvSpPr>
            <p:cNvPr id="11" name="Freeform 11"/>
            <p:cNvSpPr/>
            <p:nvPr/>
          </p:nvSpPr>
          <p:spPr>
            <a:xfrm>
              <a:off x="0" y="0"/>
              <a:ext cx="624894" cy="218988"/>
            </a:xfrm>
            <a:custGeom>
              <a:avLst/>
              <a:gdLst/>
              <a:ahLst/>
              <a:cxnLst/>
              <a:rect l="l" t="t" r="r" b="b"/>
              <a:pathLst>
                <a:path w="624894" h="218988">
                  <a:moveTo>
                    <a:pt x="109494" y="0"/>
                  </a:moveTo>
                  <a:lnTo>
                    <a:pt x="515400" y="0"/>
                  </a:lnTo>
                  <a:cubicBezTo>
                    <a:pt x="544440" y="0"/>
                    <a:pt x="572290" y="11536"/>
                    <a:pt x="592824" y="32070"/>
                  </a:cubicBezTo>
                  <a:cubicBezTo>
                    <a:pt x="613358" y="52604"/>
                    <a:pt x="624894" y="80455"/>
                    <a:pt x="624894" y="109494"/>
                  </a:cubicBezTo>
                  <a:lnTo>
                    <a:pt x="624894" y="109494"/>
                  </a:lnTo>
                  <a:cubicBezTo>
                    <a:pt x="624894" y="138534"/>
                    <a:pt x="613358" y="166384"/>
                    <a:pt x="592824" y="186918"/>
                  </a:cubicBezTo>
                  <a:cubicBezTo>
                    <a:pt x="572290" y="207452"/>
                    <a:pt x="544440" y="218988"/>
                    <a:pt x="515400" y="218988"/>
                  </a:cubicBezTo>
                  <a:lnTo>
                    <a:pt x="109494" y="218988"/>
                  </a:lnTo>
                  <a:cubicBezTo>
                    <a:pt x="80455" y="218988"/>
                    <a:pt x="52604" y="207452"/>
                    <a:pt x="32070" y="186918"/>
                  </a:cubicBezTo>
                  <a:cubicBezTo>
                    <a:pt x="11536" y="166384"/>
                    <a:pt x="0" y="138534"/>
                    <a:pt x="0" y="109494"/>
                  </a:cubicBezTo>
                  <a:lnTo>
                    <a:pt x="0" y="109494"/>
                  </a:lnTo>
                  <a:cubicBezTo>
                    <a:pt x="0" y="80455"/>
                    <a:pt x="11536" y="52604"/>
                    <a:pt x="32070" y="32070"/>
                  </a:cubicBezTo>
                  <a:cubicBezTo>
                    <a:pt x="52604" y="11536"/>
                    <a:pt x="80455" y="0"/>
                    <a:pt x="109494" y="0"/>
                  </a:cubicBezTo>
                  <a:close/>
                </a:path>
              </a:pathLst>
            </a:custGeom>
            <a:solidFill>
              <a:srgbClr val="00A8A8"/>
            </a:solidFill>
          </p:spPr>
          <p:txBody>
            <a:bodyPr/>
            <a:lstStyle/>
            <a:p>
              <a:endParaRPr lang="en-GB"/>
            </a:p>
          </p:txBody>
        </p:sp>
        <p:sp>
          <p:nvSpPr>
            <p:cNvPr id="12" name="TextBox 12"/>
            <p:cNvSpPr txBox="1"/>
            <p:nvPr/>
          </p:nvSpPr>
          <p:spPr>
            <a:xfrm>
              <a:off x="0" y="0"/>
              <a:ext cx="624894" cy="218988"/>
            </a:xfrm>
            <a:prstGeom prst="rect">
              <a:avLst/>
            </a:prstGeom>
          </p:spPr>
          <p:txBody>
            <a:bodyPr lIns="50800" tIns="50800" rIns="50800" bIns="50800" rtlCol="0" anchor="ctr"/>
            <a:lstStyle/>
            <a:p>
              <a:pPr algn="ctr">
                <a:lnSpc>
                  <a:spcPts val="2999"/>
                </a:lnSpc>
              </a:pPr>
              <a:r>
                <a:rPr lang="en-US" sz="3000" dirty="0">
                  <a:solidFill>
                    <a:srgbClr val="FFFFFF"/>
                  </a:solidFill>
                  <a:latin typeface="Lato 1 Bold"/>
                  <a:ea typeface="Lato 1 Bold"/>
                  <a:cs typeface="Lato 1 Bold"/>
                  <a:sym typeface="Lato 1 Bold"/>
                </a:rPr>
                <a:t>Intermediate</a:t>
              </a:r>
            </a:p>
          </p:txBody>
        </p:sp>
      </p:grpSp>
      <p:grpSp>
        <p:nvGrpSpPr>
          <p:cNvPr id="13" name="Group 13"/>
          <p:cNvGrpSpPr/>
          <p:nvPr/>
        </p:nvGrpSpPr>
        <p:grpSpPr>
          <a:xfrm>
            <a:off x="5646168" y="2920179"/>
            <a:ext cx="3086100" cy="3086100"/>
            <a:chOff x="0" y="0"/>
            <a:chExt cx="812800" cy="812800"/>
          </a:xfrm>
        </p:grpSpPr>
        <p:sp>
          <p:nvSpPr>
            <p:cNvPr id="14" name="Freeform 14"/>
            <p:cNvSpPr/>
            <p:nvPr/>
          </p:nvSpPr>
          <p:spPr>
            <a:xfrm>
              <a:off x="0" y="0"/>
              <a:ext cx="812800" cy="812800"/>
            </a:xfrm>
            <a:custGeom>
              <a:avLst/>
              <a:gdLst/>
              <a:ahLst/>
              <a:cxnLst/>
              <a:rect l="l" t="t" r="r" b="b"/>
              <a:pathLst>
                <a:path w="812800" h="812800">
                  <a:moveTo>
                    <a:pt x="127941" y="0"/>
                  </a:moveTo>
                  <a:lnTo>
                    <a:pt x="684859" y="0"/>
                  </a:lnTo>
                  <a:cubicBezTo>
                    <a:pt x="718791" y="0"/>
                    <a:pt x="751333" y="13479"/>
                    <a:pt x="775327" y="37473"/>
                  </a:cubicBezTo>
                  <a:cubicBezTo>
                    <a:pt x="799321" y="61467"/>
                    <a:pt x="812800" y="94009"/>
                    <a:pt x="812800" y="127941"/>
                  </a:cubicBezTo>
                  <a:lnTo>
                    <a:pt x="812800" y="684859"/>
                  </a:lnTo>
                  <a:cubicBezTo>
                    <a:pt x="812800" y="718791"/>
                    <a:pt x="799321" y="751333"/>
                    <a:pt x="775327" y="775327"/>
                  </a:cubicBezTo>
                  <a:cubicBezTo>
                    <a:pt x="751333" y="799321"/>
                    <a:pt x="718791" y="812800"/>
                    <a:pt x="684859" y="812800"/>
                  </a:cubicBezTo>
                  <a:lnTo>
                    <a:pt x="127941" y="812800"/>
                  </a:lnTo>
                  <a:cubicBezTo>
                    <a:pt x="94009" y="812800"/>
                    <a:pt x="61467" y="799321"/>
                    <a:pt x="37473" y="775327"/>
                  </a:cubicBezTo>
                  <a:cubicBezTo>
                    <a:pt x="13479" y="751333"/>
                    <a:pt x="0" y="718791"/>
                    <a:pt x="0" y="684859"/>
                  </a:cubicBezTo>
                  <a:lnTo>
                    <a:pt x="0" y="127941"/>
                  </a:lnTo>
                  <a:cubicBezTo>
                    <a:pt x="0" y="94009"/>
                    <a:pt x="13479" y="61467"/>
                    <a:pt x="37473" y="37473"/>
                  </a:cubicBezTo>
                  <a:cubicBezTo>
                    <a:pt x="61467" y="13479"/>
                    <a:pt x="94009" y="0"/>
                    <a:pt x="127941" y="0"/>
                  </a:cubicBezTo>
                  <a:close/>
                </a:path>
              </a:pathLst>
            </a:custGeom>
            <a:solidFill>
              <a:srgbClr val="ECECEA"/>
            </a:solidFill>
          </p:spPr>
          <p:txBody>
            <a:bodyPr/>
            <a:lstStyle/>
            <a:p>
              <a:endParaRPr lang="en-GB"/>
            </a:p>
          </p:txBody>
        </p:sp>
        <p:sp>
          <p:nvSpPr>
            <p:cNvPr id="15" name="TextBox 15"/>
            <p:cNvSpPr txBox="1"/>
            <p:nvPr/>
          </p:nvSpPr>
          <p:spPr>
            <a:xfrm>
              <a:off x="0" y="0"/>
              <a:ext cx="812800" cy="812800"/>
            </a:xfrm>
            <a:prstGeom prst="rect">
              <a:avLst/>
            </a:prstGeom>
          </p:spPr>
          <p:txBody>
            <a:bodyPr lIns="50800" tIns="50800" rIns="50800" bIns="50800" rtlCol="0" anchor="ctr"/>
            <a:lstStyle/>
            <a:p>
              <a:pPr algn="ctr">
                <a:lnSpc>
                  <a:spcPts val="2999"/>
                </a:lnSpc>
              </a:pPr>
              <a:br>
                <a:rPr lang="en-US" sz="3000" dirty="0">
                  <a:solidFill>
                    <a:srgbClr val="000000"/>
                  </a:solidFill>
                  <a:latin typeface="Lato 1 Bold"/>
                  <a:ea typeface="Lato 1 Bold"/>
                  <a:cs typeface="Lato 1 Bold"/>
                  <a:sym typeface="Lato 1 Bold"/>
                </a:rPr>
              </a:br>
              <a:r>
                <a:rPr lang="en-US" sz="3000" dirty="0">
                  <a:solidFill>
                    <a:srgbClr val="000000"/>
                  </a:solidFill>
                  <a:latin typeface="Lato 1 Bold"/>
                  <a:ea typeface="Lato 1 Bold"/>
                  <a:cs typeface="Lato 1 Bold"/>
                  <a:sym typeface="Lato 1 Bold"/>
                </a:rPr>
                <a:t>Equivalent to:</a:t>
              </a:r>
            </a:p>
            <a:p>
              <a:pPr algn="ctr">
                <a:lnSpc>
                  <a:spcPts val="2999"/>
                </a:lnSpc>
              </a:pPr>
              <a:endParaRPr lang="en-US" sz="3000" dirty="0">
                <a:solidFill>
                  <a:srgbClr val="000000"/>
                </a:solidFill>
                <a:latin typeface="Lato 1 Bold"/>
                <a:ea typeface="Lato 1 Bold"/>
                <a:cs typeface="Lato 1 Bold"/>
                <a:sym typeface="Lato 1 Bold"/>
              </a:endParaRPr>
            </a:p>
            <a:p>
              <a:pPr algn="ctr">
                <a:lnSpc>
                  <a:spcPts val="2999"/>
                </a:lnSpc>
              </a:pPr>
              <a:r>
                <a:rPr lang="en-US" sz="3000" dirty="0">
                  <a:solidFill>
                    <a:srgbClr val="000000"/>
                  </a:solidFill>
                  <a:latin typeface="Lato 1"/>
                  <a:ea typeface="Lato 1"/>
                  <a:cs typeface="Lato 1"/>
                  <a:sym typeface="Lato 1"/>
                </a:rPr>
                <a:t>2 A levels / </a:t>
              </a:r>
            </a:p>
            <a:p>
              <a:pPr algn="ctr">
                <a:lnSpc>
                  <a:spcPts val="2999"/>
                </a:lnSpc>
              </a:pPr>
              <a:r>
                <a:rPr lang="en-US" sz="3000" dirty="0">
                  <a:solidFill>
                    <a:srgbClr val="000000"/>
                  </a:solidFill>
                  <a:latin typeface="Lato 1"/>
                  <a:ea typeface="Lato 1"/>
                  <a:cs typeface="Lato 1"/>
                  <a:sym typeface="Lato 1"/>
                </a:rPr>
                <a:t>International Baccalaureate</a:t>
              </a:r>
            </a:p>
          </p:txBody>
        </p:sp>
      </p:grpSp>
      <p:grpSp>
        <p:nvGrpSpPr>
          <p:cNvPr id="16" name="Group 16"/>
          <p:cNvGrpSpPr/>
          <p:nvPr/>
        </p:nvGrpSpPr>
        <p:grpSpPr>
          <a:xfrm>
            <a:off x="6002895" y="2504443"/>
            <a:ext cx="2372645" cy="831471"/>
            <a:chOff x="0" y="0"/>
            <a:chExt cx="624894" cy="218988"/>
          </a:xfrm>
        </p:grpSpPr>
        <p:sp>
          <p:nvSpPr>
            <p:cNvPr id="17" name="Freeform 17"/>
            <p:cNvSpPr/>
            <p:nvPr/>
          </p:nvSpPr>
          <p:spPr>
            <a:xfrm>
              <a:off x="0" y="0"/>
              <a:ext cx="624894" cy="218988"/>
            </a:xfrm>
            <a:custGeom>
              <a:avLst/>
              <a:gdLst/>
              <a:ahLst/>
              <a:cxnLst/>
              <a:rect l="l" t="t" r="r" b="b"/>
              <a:pathLst>
                <a:path w="624894" h="218988">
                  <a:moveTo>
                    <a:pt x="109494" y="0"/>
                  </a:moveTo>
                  <a:lnTo>
                    <a:pt x="515400" y="0"/>
                  </a:lnTo>
                  <a:cubicBezTo>
                    <a:pt x="544440" y="0"/>
                    <a:pt x="572290" y="11536"/>
                    <a:pt x="592824" y="32070"/>
                  </a:cubicBezTo>
                  <a:cubicBezTo>
                    <a:pt x="613358" y="52604"/>
                    <a:pt x="624894" y="80455"/>
                    <a:pt x="624894" y="109494"/>
                  </a:cubicBezTo>
                  <a:lnTo>
                    <a:pt x="624894" y="109494"/>
                  </a:lnTo>
                  <a:cubicBezTo>
                    <a:pt x="624894" y="138534"/>
                    <a:pt x="613358" y="166384"/>
                    <a:pt x="592824" y="186918"/>
                  </a:cubicBezTo>
                  <a:cubicBezTo>
                    <a:pt x="572290" y="207452"/>
                    <a:pt x="544440" y="218988"/>
                    <a:pt x="515400" y="218988"/>
                  </a:cubicBezTo>
                  <a:lnTo>
                    <a:pt x="109494" y="218988"/>
                  </a:lnTo>
                  <a:cubicBezTo>
                    <a:pt x="80455" y="218988"/>
                    <a:pt x="52604" y="207452"/>
                    <a:pt x="32070" y="186918"/>
                  </a:cubicBezTo>
                  <a:cubicBezTo>
                    <a:pt x="11536" y="166384"/>
                    <a:pt x="0" y="138534"/>
                    <a:pt x="0" y="109494"/>
                  </a:cubicBezTo>
                  <a:lnTo>
                    <a:pt x="0" y="109494"/>
                  </a:lnTo>
                  <a:cubicBezTo>
                    <a:pt x="0" y="80455"/>
                    <a:pt x="11536" y="52604"/>
                    <a:pt x="32070" y="32070"/>
                  </a:cubicBezTo>
                  <a:cubicBezTo>
                    <a:pt x="52604" y="11536"/>
                    <a:pt x="80455" y="0"/>
                    <a:pt x="109494" y="0"/>
                  </a:cubicBezTo>
                  <a:close/>
                </a:path>
              </a:pathLst>
            </a:custGeom>
            <a:solidFill>
              <a:srgbClr val="FF5757"/>
            </a:solidFill>
          </p:spPr>
          <p:txBody>
            <a:bodyPr/>
            <a:lstStyle/>
            <a:p>
              <a:endParaRPr lang="en-GB"/>
            </a:p>
          </p:txBody>
        </p:sp>
        <p:sp>
          <p:nvSpPr>
            <p:cNvPr id="18" name="TextBox 18"/>
            <p:cNvSpPr txBox="1"/>
            <p:nvPr/>
          </p:nvSpPr>
          <p:spPr>
            <a:xfrm>
              <a:off x="0" y="0"/>
              <a:ext cx="624894" cy="218988"/>
            </a:xfrm>
            <a:prstGeom prst="rect">
              <a:avLst/>
            </a:prstGeom>
          </p:spPr>
          <p:txBody>
            <a:bodyPr lIns="50800" tIns="50800" rIns="50800" bIns="50800" rtlCol="0" anchor="ctr"/>
            <a:lstStyle/>
            <a:p>
              <a:pPr algn="ctr">
                <a:lnSpc>
                  <a:spcPts val="2999"/>
                </a:lnSpc>
              </a:pPr>
              <a:r>
                <a:rPr lang="en-US" sz="3000" dirty="0">
                  <a:solidFill>
                    <a:srgbClr val="FFFFFF"/>
                  </a:solidFill>
                  <a:latin typeface="Lato 1 Bold"/>
                  <a:ea typeface="Lato 1 Bold"/>
                  <a:cs typeface="Lato 1 Bold"/>
                  <a:sym typeface="Lato 1 Bold"/>
                </a:rPr>
                <a:t>Advanced</a:t>
              </a:r>
            </a:p>
          </p:txBody>
        </p:sp>
      </p:grpSp>
      <p:grpSp>
        <p:nvGrpSpPr>
          <p:cNvPr id="19" name="Group 19"/>
          <p:cNvGrpSpPr/>
          <p:nvPr/>
        </p:nvGrpSpPr>
        <p:grpSpPr>
          <a:xfrm>
            <a:off x="2332994" y="6307781"/>
            <a:ext cx="2372645" cy="579755"/>
            <a:chOff x="0" y="0"/>
            <a:chExt cx="624894" cy="152693"/>
          </a:xfrm>
        </p:grpSpPr>
        <p:sp>
          <p:nvSpPr>
            <p:cNvPr id="20" name="Freeform 20"/>
            <p:cNvSpPr/>
            <p:nvPr/>
          </p:nvSpPr>
          <p:spPr>
            <a:xfrm>
              <a:off x="0" y="0"/>
              <a:ext cx="624894" cy="152693"/>
            </a:xfrm>
            <a:custGeom>
              <a:avLst/>
              <a:gdLst/>
              <a:ahLst/>
              <a:cxnLst/>
              <a:rect l="l" t="t" r="r" b="b"/>
              <a:pathLst>
                <a:path w="624894" h="152693">
                  <a:moveTo>
                    <a:pt x="76346" y="0"/>
                  </a:moveTo>
                  <a:lnTo>
                    <a:pt x="548548" y="0"/>
                  </a:lnTo>
                  <a:cubicBezTo>
                    <a:pt x="590713" y="0"/>
                    <a:pt x="624894" y="34181"/>
                    <a:pt x="624894" y="76346"/>
                  </a:cubicBezTo>
                  <a:lnTo>
                    <a:pt x="624894" y="76346"/>
                  </a:lnTo>
                  <a:cubicBezTo>
                    <a:pt x="624894" y="96595"/>
                    <a:pt x="616850" y="116014"/>
                    <a:pt x="602533" y="130331"/>
                  </a:cubicBezTo>
                  <a:cubicBezTo>
                    <a:pt x="588215" y="144649"/>
                    <a:pt x="568796" y="152693"/>
                    <a:pt x="548548" y="152693"/>
                  </a:cubicBezTo>
                  <a:lnTo>
                    <a:pt x="76346" y="152693"/>
                  </a:lnTo>
                  <a:cubicBezTo>
                    <a:pt x="34181" y="152693"/>
                    <a:pt x="0" y="118511"/>
                    <a:pt x="0" y="76346"/>
                  </a:cubicBezTo>
                  <a:lnTo>
                    <a:pt x="0" y="76346"/>
                  </a:lnTo>
                  <a:cubicBezTo>
                    <a:pt x="0" y="34181"/>
                    <a:pt x="34181" y="0"/>
                    <a:pt x="76346" y="0"/>
                  </a:cubicBezTo>
                  <a:close/>
                </a:path>
              </a:pathLst>
            </a:custGeom>
            <a:solidFill>
              <a:srgbClr val="E8B463"/>
            </a:solidFill>
          </p:spPr>
          <p:txBody>
            <a:bodyPr/>
            <a:lstStyle/>
            <a:p>
              <a:endParaRPr lang="en-GB"/>
            </a:p>
          </p:txBody>
        </p:sp>
        <p:sp>
          <p:nvSpPr>
            <p:cNvPr id="21" name="TextBox 21"/>
            <p:cNvSpPr txBox="1"/>
            <p:nvPr/>
          </p:nvSpPr>
          <p:spPr>
            <a:xfrm>
              <a:off x="0" y="0"/>
              <a:ext cx="624894" cy="152693"/>
            </a:xfrm>
            <a:prstGeom prst="rect">
              <a:avLst/>
            </a:prstGeom>
          </p:spPr>
          <p:txBody>
            <a:bodyPr lIns="50800" tIns="50800" rIns="50800" bIns="50800" rtlCol="0" anchor="ctr"/>
            <a:lstStyle/>
            <a:p>
              <a:pPr algn="ctr">
                <a:lnSpc>
                  <a:spcPts val="2999"/>
                </a:lnSpc>
              </a:pPr>
              <a:r>
                <a:rPr lang="en-US" sz="3000" dirty="0">
                  <a:solidFill>
                    <a:srgbClr val="000000"/>
                  </a:solidFill>
                  <a:latin typeface="Lato 1 Bold"/>
                  <a:ea typeface="Lato 1 Bold"/>
                  <a:cs typeface="Lato 1 Bold"/>
                  <a:sym typeface="Lato 1 Bold"/>
                </a:rPr>
                <a:t>Level 2</a:t>
              </a:r>
            </a:p>
          </p:txBody>
        </p:sp>
      </p:grpSp>
      <p:grpSp>
        <p:nvGrpSpPr>
          <p:cNvPr id="22" name="Group 22"/>
          <p:cNvGrpSpPr/>
          <p:nvPr/>
        </p:nvGrpSpPr>
        <p:grpSpPr>
          <a:xfrm>
            <a:off x="6002895" y="6307781"/>
            <a:ext cx="2372645" cy="579755"/>
            <a:chOff x="0" y="0"/>
            <a:chExt cx="624894" cy="152693"/>
          </a:xfrm>
        </p:grpSpPr>
        <p:sp>
          <p:nvSpPr>
            <p:cNvPr id="23" name="Freeform 23"/>
            <p:cNvSpPr/>
            <p:nvPr/>
          </p:nvSpPr>
          <p:spPr>
            <a:xfrm>
              <a:off x="0" y="0"/>
              <a:ext cx="624894" cy="152693"/>
            </a:xfrm>
            <a:custGeom>
              <a:avLst/>
              <a:gdLst/>
              <a:ahLst/>
              <a:cxnLst/>
              <a:rect l="l" t="t" r="r" b="b"/>
              <a:pathLst>
                <a:path w="624894" h="152693">
                  <a:moveTo>
                    <a:pt x="76346" y="0"/>
                  </a:moveTo>
                  <a:lnTo>
                    <a:pt x="548548" y="0"/>
                  </a:lnTo>
                  <a:cubicBezTo>
                    <a:pt x="590713" y="0"/>
                    <a:pt x="624894" y="34181"/>
                    <a:pt x="624894" y="76346"/>
                  </a:cubicBezTo>
                  <a:lnTo>
                    <a:pt x="624894" y="76346"/>
                  </a:lnTo>
                  <a:cubicBezTo>
                    <a:pt x="624894" y="96595"/>
                    <a:pt x="616850" y="116014"/>
                    <a:pt x="602533" y="130331"/>
                  </a:cubicBezTo>
                  <a:cubicBezTo>
                    <a:pt x="588215" y="144649"/>
                    <a:pt x="568796" y="152693"/>
                    <a:pt x="548548" y="152693"/>
                  </a:cubicBezTo>
                  <a:lnTo>
                    <a:pt x="76346" y="152693"/>
                  </a:lnTo>
                  <a:cubicBezTo>
                    <a:pt x="34181" y="152693"/>
                    <a:pt x="0" y="118511"/>
                    <a:pt x="0" y="76346"/>
                  </a:cubicBezTo>
                  <a:lnTo>
                    <a:pt x="0" y="76346"/>
                  </a:lnTo>
                  <a:cubicBezTo>
                    <a:pt x="0" y="34181"/>
                    <a:pt x="34181" y="0"/>
                    <a:pt x="76346" y="0"/>
                  </a:cubicBezTo>
                  <a:close/>
                </a:path>
              </a:pathLst>
            </a:custGeom>
            <a:solidFill>
              <a:srgbClr val="E8B463"/>
            </a:solidFill>
          </p:spPr>
          <p:txBody>
            <a:bodyPr/>
            <a:lstStyle/>
            <a:p>
              <a:endParaRPr lang="en-GB"/>
            </a:p>
          </p:txBody>
        </p:sp>
        <p:sp>
          <p:nvSpPr>
            <p:cNvPr id="24" name="TextBox 24"/>
            <p:cNvSpPr txBox="1"/>
            <p:nvPr/>
          </p:nvSpPr>
          <p:spPr>
            <a:xfrm>
              <a:off x="0" y="0"/>
              <a:ext cx="624894" cy="152693"/>
            </a:xfrm>
            <a:prstGeom prst="rect">
              <a:avLst/>
            </a:prstGeom>
          </p:spPr>
          <p:txBody>
            <a:bodyPr lIns="50800" tIns="50800" rIns="50800" bIns="50800" rtlCol="0" anchor="ctr"/>
            <a:lstStyle/>
            <a:p>
              <a:pPr algn="ctr">
                <a:lnSpc>
                  <a:spcPts val="2999"/>
                </a:lnSpc>
              </a:pPr>
              <a:r>
                <a:rPr lang="en-US" sz="3000" dirty="0">
                  <a:solidFill>
                    <a:srgbClr val="000000"/>
                  </a:solidFill>
                  <a:latin typeface="Lato 1 Bold"/>
                  <a:ea typeface="Lato 1 Bold"/>
                  <a:cs typeface="Lato 1 Bold"/>
                  <a:sym typeface="Lato 1 Bold"/>
                </a:rPr>
                <a:t>Level 3</a:t>
              </a:r>
            </a:p>
          </p:txBody>
        </p:sp>
      </p:grpSp>
      <p:grpSp>
        <p:nvGrpSpPr>
          <p:cNvPr id="25" name="Group 25"/>
          <p:cNvGrpSpPr/>
          <p:nvPr/>
        </p:nvGrpSpPr>
        <p:grpSpPr>
          <a:xfrm>
            <a:off x="9313293" y="2920179"/>
            <a:ext cx="3086100" cy="3086100"/>
            <a:chOff x="0" y="0"/>
            <a:chExt cx="812800" cy="812800"/>
          </a:xfrm>
        </p:grpSpPr>
        <p:sp>
          <p:nvSpPr>
            <p:cNvPr id="26" name="Freeform 26"/>
            <p:cNvSpPr/>
            <p:nvPr/>
          </p:nvSpPr>
          <p:spPr>
            <a:xfrm>
              <a:off x="0" y="0"/>
              <a:ext cx="812800" cy="812800"/>
            </a:xfrm>
            <a:custGeom>
              <a:avLst/>
              <a:gdLst/>
              <a:ahLst/>
              <a:cxnLst/>
              <a:rect l="l" t="t" r="r" b="b"/>
              <a:pathLst>
                <a:path w="812800" h="812800">
                  <a:moveTo>
                    <a:pt x="127941" y="0"/>
                  </a:moveTo>
                  <a:lnTo>
                    <a:pt x="684859" y="0"/>
                  </a:lnTo>
                  <a:cubicBezTo>
                    <a:pt x="718791" y="0"/>
                    <a:pt x="751333" y="13479"/>
                    <a:pt x="775327" y="37473"/>
                  </a:cubicBezTo>
                  <a:cubicBezTo>
                    <a:pt x="799321" y="61467"/>
                    <a:pt x="812800" y="94009"/>
                    <a:pt x="812800" y="127941"/>
                  </a:cubicBezTo>
                  <a:lnTo>
                    <a:pt x="812800" y="684859"/>
                  </a:lnTo>
                  <a:cubicBezTo>
                    <a:pt x="812800" y="718791"/>
                    <a:pt x="799321" y="751333"/>
                    <a:pt x="775327" y="775327"/>
                  </a:cubicBezTo>
                  <a:cubicBezTo>
                    <a:pt x="751333" y="799321"/>
                    <a:pt x="718791" y="812800"/>
                    <a:pt x="684859" y="812800"/>
                  </a:cubicBezTo>
                  <a:lnTo>
                    <a:pt x="127941" y="812800"/>
                  </a:lnTo>
                  <a:cubicBezTo>
                    <a:pt x="94009" y="812800"/>
                    <a:pt x="61467" y="799321"/>
                    <a:pt x="37473" y="775327"/>
                  </a:cubicBezTo>
                  <a:cubicBezTo>
                    <a:pt x="13479" y="751333"/>
                    <a:pt x="0" y="718791"/>
                    <a:pt x="0" y="684859"/>
                  </a:cubicBezTo>
                  <a:lnTo>
                    <a:pt x="0" y="127941"/>
                  </a:lnTo>
                  <a:cubicBezTo>
                    <a:pt x="0" y="94009"/>
                    <a:pt x="13479" y="61467"/>
                    <a:pt x="37473" y="37473"/>
                  </a:cubicBezTo>
                  <a:cubicBezTo>
                    <a:pt x="61467" y="13479"/>
                    <a:pt x="94009" y="0"/>
                    <a:pt x="127941" y="0"/>
                  </a:cubicBezTo>
                  <a:close/>
                </a:path>
              </a:pathLst>
            </a:custGeom>
            <a:solidFill>
              <a:srgbClr val="ECECEA"/>
            </a:solidFill>
          </p:spPr>
          <p:txBody>
            <a:bodyPr/>
            <a:lstStyle/>
            <a:p>
              <a:endParaRPr lang="en-GB"/>
            </a:p>
          </p:txBody>
        </p:sp>
        <p:sp>
          <p:nvSpPr>
            <p:cNvPr id="27" name="TextBox 27"/>
            <p:cNvSpPr txBox="1"/>
            <p:nvPr/>
          </p:nvSpPr>
          <p:spPr>
            <a:xfrm>
              <a:off x="0" y="0"/>
              <a:ext cx="812800" cy="812800"/>
            </a:xfrm>
            <a:prstGeom prst="rect">
              <a:avLst/>
            </a:prstGeom>
          </p:spPr>
          <p:txBody>
            <a:bodyPr lIns="50800" tIns="50800" rIns="50800" bIns="50800" rtlCol="0" anchor="ctr"/>
            <a:lstStyle/>
            <a:p>
              <a:pPr algn="ctr">
                <a:lnSpc>
                  <a:spcPts val="2999"/>
                </a:lnSpc>
              </a:pPr>
              <a:r>
                <a:rPr lang="en-US" sz="3000" dirty="0">
                  <a:solidFill>
                    <a:srgbClr val="000000"/>
                  </a:solidFill>
                  <a:latin typeface="Lato 1 Bold"/>
                  <a:ea typeface="Lato 1 Bold"/>
                  <a:cs typeface="Lato 1 Bold"/>
                  <a:sym typeface="Lato 1 Bold"/>
                </a:rPr>
                <a:t>Equivalent to:</a:t>
              </a:r>
            </a:p>
            <a:p>
              <a:pPr algn="ctr">
                <a:lnSpc>
                  <a:spcPts val="2999"/>
                </a:lnSpc>
              </a:pPr>
              <a:endParaRPr lang="en-US" sz="3000" dirty="0">
                <a:solidFill>
                  <a:srgbClr val="000000"/>
                </a:solidFill>
                <a:latin typeface="Lato 1 Bold"/>
                <a:ea typeface="Lato 1 Bold"/>
                <a:cs typeface="Lato 1 Bold"/>
                <a:sym typeface="Lato 1 Bold"/>
              </a:endParaRPr>
            </a:p>
            <a:p>
              <a:pPr algn="ctr">
                <a:lnSpc>
                  <a:spcPts val="2999"/>
                </a:lnSpc>
              </a:pPr>
              <a:r>
                <a:rPr lang="en-US" sz="3000" dirty="0">
                  <a:solidFill>
                    <a:srgbClr val="000000"/>
                  </a:solidFill>
                  <a:latin typeface="Lato 1"/>
                  <a:ea typeface="Lato 1"/>
                  <a:cs typeface="Lato 1"/>
                  <a:sym typeface="Lato 1"/>
                </a:rPr>
                <a:t>Foundation degree and above</a:t>
              </a:r>
            </a:p>
          </p:txBody>
        </p:sp>
      </p:grpSp>
      <p:grpSp>
        <p:nvGrpSpPr>
          <p:cNvPr id="28" name="Group 28"/>
          <p:cNvGrpSpPr/>
          <p:nvPr/>
        </p:nvGrpSpPr>
        <p:grpSpPr>
          <a:xfrm>
            <a:off x="9670020" y="2504443"/>
            <a:ext cx="2372645" cy="831471"/>
            <a:chOff x="0" y="0"/>
            <a:chExt cx="624894" cy="218988"/>
          </a:xfrm>
        </p:grpSpPr>
        <p:sp>
          <p:nvSpPr>
            <p:cNvPr id="29" name="Freeform 29"/>
            <p:cNvSpPr/>
            <p:nvPr/>
          </p:nvSpPr>
          <p:spPr>
            <a:xfrm>
              <a:off x="0" y="0"/>
              <a:ext cx="624894" cy="218988"/>
            </a:xfrm>
            <a:custGeom>
              <a:avLst/>
              <a:gdLst/>
              <a:ahLst/>
              <a:cxnLst/>
              <a:rect l="l" t="t" r="r" b="b"/>
              <a:pathLst>
                <a:path w="624894" h="218988">
                  <a:moveTo>
                    <a:pt x="109494" y="0"/>
                  </a:moveTo>
                  <a:lnTo>
                    <a:pt x="515400" y="0"/>
                  </a:lnTo>
                  <a:cubicBezTo>
                    <a:pt x="544440" y="0"/>
                    <a:pt x="572290" y="11536"/>
                    <a:pt x="592824" y="32070"/>
                  </a:cubicBezTo>
                  <a:cubicBezTo>
                    <a:pt x="613358" y="52604"/>
                    <a:pt x="624894" y="80455"/>
                    <a:pt x="624894" y="109494"/>
                  </a:cubicBezTo>
                  <a:lnTo>
                    <a:pt x="624894" y="109494"/>
                  </a:lnTo>
                  <a:cubicBezTo>
                    <a:pt x="624894" y="138534"/>
                    <a:pt x="613358" y="166384"/>
                    <a:pt x="592824" y="186918"/>
                  </a:cubicBezTo>
                  <a:cubicBezTo>
                    <a:pt x="572290" y="207452"/>
                    <a:pt x="544440" y="218988"/>
                    <a:pt x="515400" y="218988"/>
                  </a:cubicBezTo>
                  <a:lnTo>
                    <a:pt x="109494" y="218988"/>
                  </a:lnTo>
                  <a:cubicBezTo>
                    <a:pt x="80455" y="218988"/>
                    <a:pt x="52604" y="207452"/>
                    <a:pt x="32070" y="186918"/>
                  </a:cubicBezTo>
                  <a:cubicBezTo>
                    <a:pt x="11536" y="166384"/>
                    <a:pt x="0" y="138534"/>
                    <a:pt x="0" y="109494"/>
                  </a:cubicBezTo>
                  <a:lnTo>
                    <a:pt x="0" y="109494"/>
                  </a:lnTo>
                  <a:cubicBezTo>
                    <a:pt x="0" y="80455"/>
                    <a:pt x="11536" y="52604"/>
                    <a:pt x="32070" y="32070"/>
                  </a:cubicBezTo>
                  <a:cubicBezTo>
                    <a:pt x="52604" y="11536"/>
                    <a:pt x="80455" y="0"/>
                    <a:pt x="109494" y="0"/>
                  </a:cubicBezTo>
                  <a:close/>
                </a:path>
              </a:pathLst>
            </a:custGeom>
            <a:solidFill>
              <a:srgbClr val="525E93"/>
            </a:solidFill>
          </p:spPr>
          <p:txBody>
            <a:bodyPr/>
            <a:lstStyle/>
            <a:p>
              <a:endParaRPr lang="en-GB"/>
            </a:p>
          </p:txBody>
        </p:sp>
        <p:sp>
          <p:nvSpPr>
            <p:cNvPr id="30" name="TextBox 30"/>
            <p:cNvSpPr txBox="1"/>
            <p:nvPr/>
          </p:nvSpPr>
          <p:spPr>
            <a:xfrm>
              <a:off x="0" y="0"/>
              <a:ext cx="624894" cy="218988"/>
            </a:xfrm>
            <a:prstGeom prst="rect">
              <a:avLst/>
            </a:prstGeom>
          </p:spPr>
          <p:txBody>
            <a:bodyPr lIns="50800" tIns="50800" rIns="50800" bIns="50800" rtlCol="0" anchor="ctr"/>
            <a:lstStyle/>
            <a:p>
              <a:pPr algn="ctr">
                <a:lnSpc>
                  <a:spcPts val="2999"/>
                </a:lnSpc>
              </a:pPr>
              <a:r>
                <a:rPr lang="en-US" sz="3000" dirty="0">
                  <a:solidFill>
                    <a:srgbClr val="FFFFFF"/>
                  </a:solidFill>
                  <a:latin typeface="Lato 1 Bold"/>
                  <a:ea typeface="Lato 1 Bold"/>
                  <a:cs typeface="Lato 1 Bold"/>
                  <a:sym typeface="Lato 1 Bold"/>
                </a:rPr>
                <a:t>Higher</a:t>
              </a:r>
            </a:p>
          </p:txBody>
        </p:sp>
      </p:grpSp>
      <p:grpSp>
        <p:nvGrpSpPr>
          <p:cNvPr id="31" name="Group 31"/>
          <p:cNvGrpSpPr/>
          <p:nvPr/>
        </p:nvGrpSpPr>
        <p:grpSpPr>
          <a:xfrm>
            <a:off x="9670020" y="6307781"/>
            <a:ext cx="2372645" cy="579755"/>
            <a:chOff x="0" y="0"/>
            <a:chExt cx="624894" cy="152693"/>
          </a:xfrm>
        </p:grpSpPr>
        <p:sp>
          <p:nvSpPr>
            <p:cNvPr id="32" name="Freeform 32"/>
            <p:cNvSpPr/>
            <p:nvPr/>
          </p:nvSpPr>
          <p:spPr>
            <a:xfrm>
              <a:off x="0" y="0"/>
              <a:ext cx="624894" cy="152693"/>
            </a:xfrm>
            <a:custGeom>
              <a:avLst/>
              <a:gdLst/>
              <a:ahLst/>
              <a:cxnLst/>
              <a:rect l="l" t="t" r="r" b="b"/>
              <a:pathLst>
                <a:path w="624894" h="152693">
                  <a:moveTo>
                    <a:pt x="76346" y="0"/>
                  </a:moveTo>
                  <a:lnTo>
                    <a:pt x="548548" y="0"/>
                  </a:lnTo>
                  <a:cubicBezTo>
                    <a:pt x="590713" y="0"/>
                    <a:pt x="624894" y="34181"/>
                    <a:pt x="624894" y="76346"/>
                  </a:cubicBezTo>
                  <a:lnTo>
                    <a:pt x="624894" y="76346"/>
                  </a:lnTo>
                  <a:cubicBezTo>
                    <a:pt x="624894" y="96595"/>
                    <a:pt x="616850" y="116014"/>
                    <a:pt x="602533" y="130331"/>
                  </a:cubicBezTo>
                  <a:cubicBezTo>
                    <a:pt x="588215" y="144649"/>
                    <a:pt x="568796" y="152693"/>
                    <a:pt x="548548" y="152693"/>
                  </a:cubicBezTo>
                  <a:lnTo>
                    <a:pt x="76346" y="152693"/>
                  </a:lnTo>
                  <a:cubicBezTo>
                    <a:pt x="34181" y="152693"/>
                    <a:pt x="0" y="118511"/>
                    <a:pt x="0" y="76346"/>
                  </a:cubicBezTo>
                  <a:lnTo>
                    <a:pt x="0" y="76346"/>
                  </a:lnTo>
                  <a:cubicBezTo>
                    <a:pt x="0" y="34181"/>
                    <a:pt x="34181" y="0"/>
                    <a:pt x="76346" y="0"/>
                  </a:cubicBezTo>
                  <a:close/>
                </a:path>
              </a:pathLst>
            </a:custGeom>
            <a:solidFill>
              <a:srgbClr val="E8B463"/>
            </a:solidFill>
          </p:spPr>
          <p:txBody>
            <a:bodyPr/>
            <a:lstStyle/>
            <a:p>
              <a:endParaRPr lang="en-GB"/>
            </a:p>
          </p:txBody>
        </p:sp>
        <p:sp>
          <p:nvSpPr>
            <p:cNvPr id="33" name="TextBox 33"/>
            <p:cNvSpPr txBox="1"/>
            <p:nvPr/>
          </p:nvSpPr>
          <p:spPr>
            <a:xfrm>
              <a:off x="0" y="0"/>
              <a:ext cx="624894" cy="152693"/>
            </a:xfrm>
            <a:prstGeom prst="rect">
              <a:avLst/>
            </a:prstGeom>
          </p:spPr>
          <p:txBody>
            <a:bodyPr lIns="50800" tIns="50800" rIns="50800" bIns="50800" rtlCol="0" anchor="ctr"/>
            <a:lstStyle/>
            <a:p>
              <a:pPr algn="ctr">
                <a:lnSpc>
                  <a:spcPts val="2999"/>
                </a:lnSpc>
              </a:pPr>
              <a:r>
                <a:rPr lang="en-US" sz="3000" dirty="0">
                  <a:solidFill>
                    <a:srgbClr val="000000"/>
                  </a:solidFill>
                  <a:latin typeface="Lato 1 Bold"/>
                  <a:ea typeface="Lato 1 Bold"/>
                  <a:cs typeface="Lato 1 Bold"/>
                  <a:sym typeface="Lato 1 Bold"/>
                </a:rPr>
                <a:t>Levels 4-7</a:t>
              </a:r>
            </a:p>
          </p:txBody>
        </p:sp>
      </p:grpSp>
      <p:grpSp>
        <p:nvGrpSpPr>
          <p:cNvPr id="34" name="Group 34"/>
          <p:cNvGrpSpPr/>
          <p:nvPr/>
        </p:nvGrpSpPr>
        <p:grpSpPr>
          <a:xfrm>
            <a:off x="12980418" y="2920179"/>
            <a:ext cx="3086100" cy="3086100"/>
            <a:chOff x="0" y="0"/>
            <a:chExt cx="812800" cy="812800"/>
          </a:xfrm>
        </p:grpSpPr>
        <p:sp>
          <p:nvSpPr>
            <p:cNvPr id="35" name="Freeform 35"/>
            <p:cNvSpPr/>
            <p:nvPr/>
          </p:nvSpPr>
          <p:spPr>
            <a:xfrm>
              <a:off x="0" y="0"/>
              <a:ext cx="812800" cy="812800"/>
            </a:xfrm>
            <a:custGeom>
              <a:avLst/>
              <a:gdLst/>
              <a:ahLst/>
              <a:cxnLst/>
              <a:rect l="l" t="t" r="r" b="b"/>
              <a:pathLst>
                <a:path w="812800" h="812800">
                  <a:moveTo>
                    <a:pt x="127941" y="0"/>
                  </a:moveTo>
                  <a:lnTo>
                    <a:pt x="684859" y="0"/>
                  </a:lnTo>
                  <a:cubicBezTo>
                    <a:pt x="718791" y="0"/>
                    <a:pt x="751333" y="13479"/>
                    <a:pt x="775327" y="37473"/>
                  </a:cubicBezTo>
                  <a:cubicBezTo>
                    <a:pt x="799321" y="61467"/>
                    <a:pt x="812800" y="94009"/>
                    <a:pt x="812800" y="127941"/>
                  </a:cubicBezTo>
                  <a:lnTo>
                    <a:pt x="812800" y="684859"/>
                  </a:lnTo>
                  <a:cubicBezTo>
                    <a:pt x="812800" y="718791"/>
                    <a:pt x="799321" y="751333"/>
                    <a:pt x="775327" y="775327"/>
                  </a:cubicBezTo>
                  <a:cubicBezTo>
                    <a:pt x="751333" y="799321"/>
                    <a:pt x="718791" y="812800"/>
                    <a:pt x="684859" y="812800"/>
                  </a:cubicBezTo>
                  <a:lnTo>
                    <a:pt x="127941" y="812800"/>
                  </a:lnTo>
                  <a:cubicBezTo>
                    <a:pt x="94009" y="812800"/>
                    <a:pt x="61467" y="799321"/>
                    <a:pt x="37473" y="775327"/>
                  </a:cubicBezTo>
                  <a:cubicBezTo>
                    <a:pt x="13479" y="751333"/>
                    <a:pt x="0" y="718791"/>
                    <a:pt x="0" y="684859"/>
                  </a:cubicBezTo>
                  <a:lnTo>
                    <a:pt x="0" y="127941"/>
                  </a:lnTo>
                  <a:cubicBezTo>
                    <a:pt x="0" y="94009"/>
                    <a:pt x="13479" y="61467"/>
                    <a:pt x="37473" y="37473"/>
                  </a:cubicBezTo>
                  <a:cubicBezTo>
                    <a:pt x="61467" y="13479"/>
                    <a:pt x="94009" y="0"/>
                    <a:pt x="127941" y="0"/>
                  </a:cubicBezTo>
                  <a:close/>
                </a:path>
              </a:pathLst>
            </a:custGeom>
            <a:solidFill>
              <a:srgbClr val="ECECEA"/>
            </a:solidFill>
          </p:spPr>
          <p:txBody>
            <a:bodyPr/>
            <a:lstStyle/>
            <a:p>
              <a:endParaRPr lang="en-GB"/>
            </a:p>
          </p:txBody>
        </p:sp>
        <p:sp>
          <p:nvSpPr>
            <p:cNvPr id="36" name="TextBox 36"/>
            <p:cNvSpPr txBox="1"/>
            <p:nvPr/>
          </p:nvSpPr>
          <p:spPr>
            <a:xfrm>
              <a:off x="0" y="0"/>
              <a:ext cx="812800" cy="812800"/>
            </a:xfrm>
            <a:prstGeom prst="rect">
              <a:avLst/>
            </a:prstGeom>
          </p:spPr>
          <p:txBody>
            <a:bodyPr lIns="50800" tIns="50800" rIns="50800" bIns="50800" rtlCol="0" anchor="ctr"/>
            <a:lstStyle/>
            <a:p>
              <a:pPr algn="ctr">
                <a:lnSpc>
                  <a:spcPts val="2999"/>
                </a:lnSpc>
              </a:pPr>
              <a:r>
                <a:rPr lang="en-US" sz="3000" dirty="0">
                  <a:solidFill>
                    <a:srgbClr val="000000"/>
                  </a:solidFill>
                  <a:latin typeface="Lato 1 Bold"/>
                  <a:ea typeface="Lato 1 Bold"/>
                  <a:cs typeface="Lato 1 Bold"/>
                  <a:sym typeface="Lato 1 Bold"/>
                </a:rPr>
                <a:t>Equivalent to:</a:t>
              </a:r>
            </a:p>
            <a:p>
              <a:pPr algn="ctr">
                <a:lnSpc>
                  <a:spcPts val="2999"/>
                </a:lnSpc>
              </a:pPr>
              <a:endParaRPr lang="en-US" sz="3000" dirty="0">
                <a:solidFill>
                  <a:srgbClr val="000000"/>
                </a:solidFill>
                <a:latin typeface="Lato 1 Bold"/>
                <a:ea typeface="Lato 1 Bold"/>
                <a:cs typeface="Lato 1 Bold"/>
                <a:sym typeface="Lato 1 Bold"/>
              </a:endParaRPr>
            </a:p>
            <a:p>
              <a:pPr algn="ctr">
                <a:lnSpc>
                  <a:spcPts val="2999"/>
                </a:lnSpc>
              </a:pPr>
              <a:r>
                <a:rPr lang="en-US" sz="3000" dirty="0">
                  <a:solidFill>
                    <a:srgbClr val="000000"/>
                  </a:solidFill>
                  <a:latin typeface="Lato 1"/>
                  <a:ea typeface="Lato 1"/>
                  <a:cs typeface="Lato 1"/>
                  <a:sym typeface="Lato 1"/>
                </a:rPr>
                <a:t>Bachelors or </a:t>
              </a:r>
            </a:p>
            <a:p>
              <a:pPr algn="ctr">
                <a:lnSpc>
                  <a:spcPts val="2999"/>
                </a:lnSpc>
              </a:pPr>
              <a:r>
                <a:rPr lang="en-US" sz="3000" dirty="0">
                  <a:solidFill>
                    <a:srgbClr val="000000"/>
                  </a:solidFill>
                  <a:latin typeface="Lato 1"/>
                  <a:ea typeface="Lato 1"/>
                  <a:cs typeface="Lato 1"/>
                  <a:sym typeface="Lato 1"/>
                </a:rPr>
                <a:t>masters degree</a:t>
              </a:r>
            </a:p>
          </p:txBody>
        </p:sp>
      </p:grpSp>
      <p:grpSp>
        <p:nvGrpSpPr>
          <p:cNvPr id="37" name="Group 37"/>
          <p:cNvGrpSpPr/>
          <p:nvPr/>
        </p:nvGrpSpPr>
        <p:grpSpPr>
          <a:xfrm>
            <a:off x="13337145" y="2504443"/>
            <a:ext cx="2372645" cy="831471"/>
            <a:chOff x="0" y="0"/>
            <a:chExt cx="624894" cy="218988"/>
          </a:xfrm>
        </p:grpSpPr>
        <p:sp>
          <p:nvSpPr>
            <p:cNvPr id="38" name="Freeform 38"/>
            <p:cNvSpPr/>
            <p:nvPr/>
          </p:nvSpPr>
          <p:spPr>
            <a:xfrm>
              <a:off x="0" y="0"/>
              <a:ext cx="624894" cy="218988"/>
            </a:xfrm>
            <a:custGeom>
              <a:avLst/>
              <a:gdLst/>
              <a:ahLst/>
              <a:cxnLst/>
              <a:rect l="l" t="t" r="r" b="b"/>
              <a:pathLst>
                <a:path w="624894" h="218988">
                  <a:moveTo>
                    <a:pt x="109494" y="0"/>
                  </a:moveTo>
                  <a:lnTo>
                    <a:pt x="515400" y="0"/>
                  </a:lnTo>
                  <a:cubicBezTo>
                    <a:pt x="544440" y="0"/>
                    <a:pt x="572290" y="11536"/>
                    <a:pt x="592824" y="32070"/>
                  </a:cubicBezTo>
                  <a:cubicBezTo>
                    <a:pt x="613358" y="52604"/>
                    <a:pt x="624894" y="80455"/>
                    <a:pt x="624894" y="109494"/>
                  </a:cubicBezTo>
                  <a:lnTo>
                    <a:pt x="624894" y="109494"/>
                  </a:lnTo>
                  <a:cubicBezTo>
                    <a:pt x="624894" y="138534"/>
                    <a:pt x="613358" y="166384"/>
                    <a:pt x="592824" y="186918"/>
                  </a:cubicBezTo>
                  <a:cubicBezTo>
                    <a:pt x="572290" y="207452"/>
                    <a:pt x="544440" y="218988"/>
                    <a:pt x="515400" y="218988"/>
                  </a:cubicBezTo>
                  <a:lnTo>
                    <a:pt x="109494" y="218988"/>
                  </a:lnTo>
                  <a:cubicBezTo>
                    <a:pt x="80455" y="218988"/>
                    <a:pt x="52604" y="207452"/>
                    <a:pt x="32070" y="186918"/>
                  </a:cubicBezTo>
                  <a:cubicBezTo>
                    <a:pt x="11536" y="166384"/>
                    <a:pt x="0" y="138534"/>
                    <a:pt x="0" y="109494"/>
                  </a:cubicBezTo>
                  <a:lnTo>
                    <a:pt x="0" y="109494"/>
                  </a:lnTo>
                  <a:cubicBezTo>
                    <a:pt x="0" y="80455"/>
                    <a:pt x="11536" y="52604"/>
                    <a:pt x="32070" y="32070"/>
                  </a:cubicBezTo>
                  <a:cubicBezTo>
                    <a:pt x="52604" y="11536"/>
                    <a:pt x="80455" y="0"/>
                    <a:pt x="109494" y="0"/>
                  </a:cubicBezTo>
                  <a:close/>
                </a:path>
              </a:pathLst>
            </a:custGeom>
            <a:solidFill>
              <a:srgbClr val="006992"/>
            </a:solidFill>
          </p:spPr>
          <p:txBody>
            <a:bodyPr/>
            <a:lstStyle/>
            <a:p>
              <a:endParaRPr lang="en-GB"/>
            </a:p>
          </p:txBody>
        </p:sp>
        <p:sp>
          <p:nvSpPr>
            <p:cNvPr id="39" name="TextBox 39"/>
            <p:cNvSpPr txBox="1"/>
            <p:nvPr/>
          </p:nvSpPr>
          <p:spPr>
            <a:xfrm>
              <a:off x="0" y="0"/>
              <a:ext cx="624894" cy="218988"/>
            </a:xfrm>
            <a:prstGeom prst="rect">
              <a:avLst/>
            </a:prstGeom>
          </p:spPr>
          <p:txBody>
            <a:bodyPr lIns="50800" tIns="50800" rIns="50800" bIns="50800" rtlCol="0" anchor="ctr"/>
            <a:lstStyle/>
            <a:p>
              <a:pPr algn="ctr">
                <a:lnSpc>
                  <a:spcPts val="2999"/>
                </a:lnSpc>
              </a:pPr>
              <a:r>
                <a:rPr lang="en-US" sz="3000" dirty="0">
                  <a:solidFill>
                    <a:srgbClr val="FFFFFF"/>
                  </a:solidFill>
                  <a:latin typeface="Lato 1 Bold"/>
                  <a:ea typeface="Lato 1 Bold"/>
                  <a:cs typeface="Lato 1 Bold"/>
                  <a:sym typeface="Lato 1 Bold"/>
                </a:rPr>
                <a:t>Degree</a:t>
              </a:r>
            </a:p>
          </p:txBody>
        </p:sp>
      </p:grpSp>
      <p:grpSp>
        <p:nvGrpSpPr>
          <p:cNvPr id="40" name="Group 40"/>
          <p:cNvGrpSpPr/>
          <p:nvPr/>
        </p:nvGrpSpPr>
        <p:grpSpPr>
          <a:xfrm>
            <a:off x="13337145" y="6307781"/>
            <a:ext cx="2372645" cy="579755"/>
            <a:chOff x="0" y="0"/>
            <a:chExt cx="624894" cy="152693"/>
          </a:xfrm>
        </p:grpSpPr>
        <p:sp>
          <p:nvSpPr>
            <p:cNvPr id="41" name="Freeform 41"/>
            <p:cNvSpPr/>
            <p:nvPr/>
          </p:nvSpPr>
          <p:spPr>
            <a:xfrm>
              <a:off x="0" y="0"/>
              <a:ext cx="624894" cy="152693"/>
            </a:xfrm>
            <a:custGeom>
              <a:avLst/>
              <a:gdLst/>
              <a:ahLst/>
              <a:cxnLst/>
              <a:rect l="l" t="t" r="r" b="b"/>
              <a:pathLst>
                <a:path w="624894" h="152693">
                  <a:moveTo>
                    <a:pt x="76346" y="0"/>
                  </a:moveTo>
                  <a:lnTo>
                    <a:pt x="548548" y="0"/>
                  </a:lnTo>
                  <a:cubicBezTo>
                    <a:pt x="590713" y="0"/>
                    <a:pt x="624894" y="34181"/>
                    <a:pt x="624894" y="76346"/>
                  </a:cubicBezTo>
                  <a:lnTo>
                    <a:pt x="624894" y="76346"/>
                  </a:lnTo>
                  <a:cubicBezTo>
                    <a:pt x="624894" y="96595"/>
                    <a:pt x="616850" y="116014"/>
                    <a:pt x="602533" y="130331"/>
                  </a:cubicBezTo>
                  <a:cubicBezTo>
                    <a:pt x="588215" y="144649"/>
                    <a:pt x="568796" y="152693"/>
                    <a:pt x="548548" y="152693"/>
                  </a:cubicBezTo>
                  <a:lnTo>
                    <a:pt x="76346" y="152693"/>
                  </a:lnTo>
                  <a:cubicBezTo>
                    <a:pt x="34181" y="152693"/>
                    <a:pt x="0" y="118511"/>
                    <a:pt x="0" y="76346"/>
                  </a:cubicBezTo>
                  <a:lnTo>
                    <a:pt x="0" y="76346"/>
                  </a:lnTo>
                  <a:cubicBezTo>
                    <a:pt x="0" y="34181"/>
                    <a:pt x="34181" y="0"/>
                    <a:pt x="76346" y="0"/>
                  </a:cubicBezTo>
                  <a:close/>
                </a:path>
              </a:pathLst>
            </a:custGeom>
            <a:solidFill>
              <a:srgbClr val="E8B463"/>
            </a:solidFill>
          </p:spPr>
          <p:txBody>
            <a:bodyPr/>
            <a:lstStyle/>
            <a:p>
              <a:endParaRPr lang="en-GB"/>
            </a:p>
          </p:txBody>
        </p:sp>
        <p:sp>
          <p:nvSpPr>
            <p:cNvPr id="42" name="TextBox 42"/>
            <p:cNvSpPr txBox="1"/>
            <p:nvPr/>
          </p:nvSpPr>
          <p:spPr>
            <a:xfrm>
              <a:off x="0" y="0"/>
              <a:ext cx="624894" cy="152693"/>
            </a:xfrm>
            <a:prstGeom prst="rect">
              <a:avLst/>
            </a:prstGeom>
          </p:spPr>
          <p:txBody>
            <a:bodyPr lIns="50800" tIns="50800" rIns="50800" bIns="50800" rtlCol="0" anchor="ctr"/>
            <a:lstStyle/>
            <a:p>
              <a:pPr algn="ctr">
                <a:lnSpc>
                  <a:spcPts val="2999"/>
                </a:lnSpc>
              </a:pPr>
              <a:r>
                <a:rPr lang="en-US" sz="3000" dirty="0">
                  <a:solidFill>
                    <a:srgbClr val="000000"/>
                  </a:solidFill>
                  <a:latin typeface="Lato 1 Bold"/>
                  <a:ea typeface="Lato 1 Bold"/>
                  <a:cs typeface="Lato 1 Bold"/>
                  <a:sym typeface="Lato 1 Bold"/>
                </a:rPr>
                <a:t>Levels 6 &amp; 7</a:t>
              </a:r>
            </a:p>
          </p:txBody>
        </p:sp>
      </p:grpSp>
      <p:sp>
        <p:nvSpPr>
          <p:cNvPr id="43" name="Freeform 43"/>
          <p:cNvSpPr/>
          <p:nvPr/>
        </p:nvSpPr>
        <p:spPr>
          <a:xfrm rot="-7699034">
            <a:off x="6765549" y="7553944"/>
            <a:ext cx="681418" cy="1287904"/>
          </a:xfrm>
          <a:custGeom>
            <a:avLst/>
            <a:gdLst/>
            <a:ahLst/>
            <a:cxnLst/>
            <a:rect l="l" t="t" r="r" b="b"/>
            <a:pathLst>
              <a:path w="681418" h="1287904">
                <a:moveTo>
                  <a:pt x="0" y="0"/>
                </a:moveTo>
                <a:lnTo>
                  <a:pt x="681418" y="0"/>
                </a:lnTo>
                <a:lnTo>
                  <a:pt x="681418" y="1287904"/>
                </a:lnTo>
                <a:lnTo>
                  <a:pt x="0" y="128790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44" name="TextBox 44"/>
          <p:cNvSpPr txBox="1"/>
          <p:nvPr/>
        </p:nvSpPr>
        <p:spPr>
          <a:xfrm>
            <a:off x="1028258" y="1011632"/>
            <a:ext cx="12813003" cy="761999"/>
          </a:xfrm>
          <a:prstGeom prst="rect">
            <a:avLst/>
          </a:prstGeom>
        </p:spPr>
        <p:txBody>
          <a:bodyPr lIns="0" tIns="0" rIns="0" bIns="0" rtlCol="0" anchor="t">
            <a:spAutoFit/>
          </a:bodyPr>
          <a:lstStyle/>
          <a:p>
            <a:pPr algn="l">
              <a:lnSpc>
                <a:spcPts val="5249"/>
              </a:lnSpc>
            </a:pPr>
            <a:r>
              <a:rPr lang="en-US" sz="6999">
                <a:solidFill>
                  <a:srgbClr val="010A4F"/>
                </a:solidFill>
                <a:latin typeface="Lato 1 Bold"/>
                <a:ea typeface="Lato 1 Bold"/>
                <a:cs typeface="Lato 1 Bold"/>
                <a:sym typeface="Lato 1 Bold"/>
              </a:rPr>
              <a:t>Levels of apprenticeships</a:t>
            </a:r>
          </a:p>
        </p:txBody>
      </p:sp>
      <p:sp>
        <p:nvSpPr>
          <p:cNvPr id="45" name="Freeform 45"/>
          <p:cNvSpPr/>
          <p:nvPr/>
        </p:nvSpPr>
        <p:spPr>
          <a:xfrm rot="-7699034">
            <a:off x="10432674" y="7553944"/>
            <a:ext cx="681418" cy="1287904"/>
          </a:xfrm>
          <a:custGeom>
            <a:avLst/>
            <a:gdLst/>
            <a:ahLst/>
            <a:cxnLst/>
            <a:rect l="l" t="t" r="r" b="b"/>
            <a:pathLst>
              <a:path w="681418" h="1287904">
                <a:moveTo>
                  <a:pt x="0" y="0"/>
                </a:moveTo>
                <a:lnTo>
                  <a:pt x="681418" y="0"/>
                </a:lnTo>
                <a:lnTo>
                  <a:pt x="681418" y="1287904"/>
                </a:lnTo>
                <a:lnTo>
                  <a:pt x="0" y="128790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46" name="Freeform 46"/>
          <p:cNvSpPr/>
          <p:nvPr/>
        </p:nvSpPr>
        <p:spPr>
          <a:xfrm rot="-7699034">
            <a:off x="14099799" y="7591317"/>
            <a:ext cx="681418" cy="1287904"/>
          </a:xfrm>
          <a:custGeom>
            <a:avLst/>
            <a:gdLst/>
            <a:ahLst/>
            <a:cxnLst/>
            <a:rect l="l" t="t" r="r" b="b"/>
            <a:pathLst>
              <a:path w="681418" h="1287904">
                <a:moveTo>
                  <a:pt x="0" y="0"/>
                </a:moveTo>
                <a:lnTo>
                  <a:pt x="681418" y="0"/>
                </a:lnTo>
                <a:lnTo>
                  <a:pt x="681418" y="1287903"/>
                </a:lnTo>
                <a:lnTo>
                  <a:pt x="0" y="128790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47" name="Freeform 47"/>
          <p:cNvSpPr/>
          <p:nvPr/>
        </p:nvSpPr>
        <p:spPr>
          <a:xfrm rot="-7699034">
            <a:off x="3093797" y="7467874"/>
            <a:ext cx="681418" cy="1287904"/>
          </a:xfrm>
          <a:custGeom>
            <a:avLst/>
            <a:gdLst/>
            <a:ahLst/>
            <a:cxnLst/>
            <a:rect l="l" t="t" r="r" b="b"/>
            <a:pathLst>
              <a:path w="681418" h="1287904">
                <a:moveTo>
                  <a:pt x="0" y="0"/>
                </a:moveTo>
                <a:lnTo>
                  <a:pt x="681419" y="0"/>
                </a:lnTo>
                <a:lnTo>
                  <a:pt x="681419" y="1287904"/>
                </a:lnTo>
                <a:lnTo>
                  <a:pt x="0" y="128790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pic>
        <p:nvPicPr>
          <p:cNvPr id="5122" name="Picture 23" descr="A close up of a logo&#10;&#10;Description automatically generated">
            <a:extLst>
              <a:ext uri="{FF2B5EF4-FFF2-40B4-BE49-F238E27FC236}">
                <a16:creationId xmlns:a16="http://schemas.microsoft.com/office/drawing/2014/main" id="{FE64955D-9981-602C-E739-6C08C83B884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39750" y="8965876"/>
            <a:ext cx="2540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10"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par>
                                <p:cTn id="28" presetID="10" presetClass="entr" presetSubtype="0" fill="hold"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500"/>
                                        <p:tgtEl>
                                          <p:spTgt spid="25"/>
                                        </p:tgtEl>
                                      </p:cBhvr>
                                    </p:animEffect>
                                  </p:childTnLst>
                                </p:cTn>
                              </p:par>
                              <p:par>
                                <p:cTn id="31" presetID="10" presetClass="entr" presetSubtype="0"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500"/>
                                        <p:tgtEl>
                                          <p:spTgt spid="31"/>
                                        </p:tgtEl>
                                      </p:cBhvr>
                                    </p:animEffect>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fade">
                                      <p:cBhvr>
                                        <p:cTn id="37" dur="500"/>
                                        <p:tgtEl>
                                          <p:spTgt spid="37"/>
                                        </p:tgtEl>
                                      </p:cBhvr>
                                    </p:animEffect>
                                  </p:childTnLst>
                                </p:cTn>
                              </p:par>
                              <p:par>
                                <p:cTn id="38" presetID="10" presetClass="entr" presetSubtype="0" fill="hold" nodeType="with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fade">
                                      <p:cBhvr>
                                        <p:cTn id="40" dur="500"/>
                                        <p:tgtEl>
                                          <p:spTgt spid="34"/>
                                        </p:tgtEl>
                                      </p:cBhvr>
                                    </p:animEffect>
                                  </p:childTnLst>
                                </p:cTn>
                              </p:par>
                              <p:par>
                                <p:cTn id="41" presetID="10" presetClass="entr" presetSubtype="0" fill="hold" nodeType="with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fade">
                                      <p:cBhvr>
                                        <p:cTn id="43" dur="500"/>
                                        <p:tgtEl>
                                          <p:spTgt spid="40"/>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47"/>
                                        </p:tgtEl>
                                        <p:attrNameLst>
                                          <p:attrName>style.visibility</p:attrName>
                                        </p:attrNameLst>
                                      </p:cBhvr>
                                      <p:to>
                                        <p:strVal val="visible"/>
                                      </p:to>
                                    </p:set>
                                    <p:animEffect transition="in" filter="fade">
                                      <p:cBhvr>
                                        <p:cTn id="48" dur="1000"/>
                                        <p:tgtEl>
                                          <p:spTgt spid="47"/>
                                        </p:tgtEl>
                                      </p:cBhvr>
                                    </p:animEffect>
                                    <p:anim calcmode="lin" valueType="num">
                                      <p:cBhvr>
                                        <p:cTn id="49" dur="1000" fill="hold"/>
                                        <p:tgtEl>
                                          <p:spTgt spid="47"/>
                                        </p:tgtEl>
                                        <p:attrNameLst>
                                          <p:attrName>ppt_x</p:attrName>
                                        </p:attrNameLst>
                                      </p:cBhvr>
                                      <p:tavLst>
                                        <p:tav tm="0">
                                          <p:val>
                                            <p:strVal val="#ppt_x"/>
                                          </p:val>
                                        </p:tav>
                                        <p:tav tm="100000">
                                          <p:val>
                                            <p:strVal val="#ppt_x"/>
                                          </p:val>
                                        </p:tav>
                                      </p:tavLst>
                                    </p:anim>
                                    <p:anim calcmode="lin" valueType="num">
                                      <p:cBhvr>
                                        <p:cTn id="50" dur="1000" fill="hold"/>
                                        <p:tgtEl>
                                          <p:spTgt spid="47"/>
                                        </p:tgtEl>
                                        <p:attrNameLst>
                                          <p:attrName>ppt_y</p:attrName>
                                        </p:attrNameLst>
                                      </p:cBhvr>
                                      <p:tavLst>
                                        <p:tav tm="0">
                                          <p:val>
                                            <p:strVal val="#ppt_y+.1"/>
                                          </p:val>
                                        </p:tav>
                                        <p:tav tm="100000">
                                          <p:val>
                                            <p:strVal val="#ppt_y"/>
                                          </p:val>
                                        </p:tav>
                                      </p:tavLst>
                                    </p:anim>
                                  </p:childTnLst>
                                </p:cTn>
                              </p:par>
                            </p:childTnLst>
                          </p:cTn>
                        </p:par>
                        <p:par>
                          <p:cTn id="51" fill="hold">
                            <p:stCondLst>
                              <p:cond delay="1000"/>
                            </p:stCondLst>
                            <p:childTnLst>
                              <p:par>
                                <p:cTn id="52" presetID="42" presetClass="entr" presetSubtype="0" fill="hold" grpId="0" nodeType="afterEffect">
                                  <p:stCondLst>
                                    <p:cond delay="0"/>
                                  </p:stCondLst>
                                  <p:childTnLst>
                                    <p:set>
                                      <p:cBhvr>
                                        <p:cTn id="53" dur="1" fill="hold">
                                          <p:stCondLst>
                                            <p:cond delay="0"/>
                                          </p:stCondLst>
                                        </p:cTn>
                                        <p:tgtEl>
                                          <p:spTgt spid="43"/>
                                        </p:tgtEl>
                                        <p:attrNameLst>
                                          <p:attrName>style.visibility</p:attrName>
                                        </p:attrNameLst>
                                      </p:cBhvr>
                                      <p:to>
                                        <p:strVal val="visible"/>
                                      </p:to>
                                    </p:set>
                                    <p:animEffect transition="in" filter="fade">
                                      <p:cBhvr>
                                        <p:cTn id="54" dur="1000"/>
                                        <p:tgtEl>
                                          <p:spTgt spid="43"/>
                                        </p:tgtEl>
                                      </p:cBhvr>
                                    </p:animEffect>
                                    <p:anim calcmode="lin" valueType="num">
                                      <p:cBhvr>
                                        <p:cTn id="55" dur="1000" fill="hold"/>
                                        <p:tgtEl>
                                          <p:spTgt spid="43"/>
                                        </p:tgtEl>
                                        <p:attrNameLst>
                                          <p:attrName>ppt_x</p:attrName>
                                        </p:attrNameLst>
                                      </p:cBhvr>
                                      <p:tavLst>
                                        <p:tav tm="0">
                                          <p:val>
                                            <p:strVal val="#ppt_x"/>
                                          </p:val>
                                        </p:tav>
                                        <p:tav tm="100000">
                                          <p:val>
                                            <p:strVal val="#ppt_x"/>
                                          </p:val>
                                        </p:tav>
                                      </p:tavLst>
                                    </p:anim>
                                    <p:anim calcmode="lin" valueType="num">
                                      <p:cBhvr>
                                        <p:cTn id="56" dur="1000" fill="hold"/>
                                        <p:tgtEl>
                                          <p:spTgt spid="43"/>
                                        </p:tgtEl>
                                        <p:attrNameLst>
                                          <p:attrName>ppt_y</p:attrName>
                                        </p:attrNameLst>
                                      </p:cBhvr>
                                      <p:tavLst>
                                        <p:tav tm="0">
                                          <p:val>
                                            <p:strVal val="#ppt_y+.1"/>
                                          </p:val>
                                        </p:tav>
                                        <p:tav tm="100000">
                                          <p:val>
                                            <p:strVal val="#ppt_y"/>
                                          </p:val>
                                        </p:tav>
                                      </p:tavLst>
                                    </p:anim>
                                  </p:childTnLst>
                                </p:cTn>
                              </p:par>
                            </p:childTnLst>
                          </p:cTn>
                        </p:par>
                        <p:par>
                          <p:cTn id="57" fill="hold">
                            <p:stCondLst>
                              <p:cond delay="2000"/>
                            </p:stCondLst>
                            <p:childTnLst>
                              <p:par>
                                <p:cTn id="58" presetID="42" presetClass="entr" presetSubtype="0" fill="hold" grpId="0" nodeType="afterEffect">
                                  <p:stCondLst>
                                    <p:cond delay="0"/>
                                  </p:stCondLst>
                                  <p:childTnLst>
                                    <p:set>
                                      <p:cBhvr>
                                        <p:cTn id="59" dur="1" fill="hold">
                                          <p:stCondLst>
                                            <p:cond delay="0"/>
                                          </p:stCondLst>
                                        </p:cTn>
                                        <p:tgtEl>
                                          <p:spTgt spid="45"/>
                                        </p:tgtEl>
                                        <p:attrNameLst>
                                          <p:attrName>style.visibility</p:attrName>
                                        </p:attrNameLst>
                                      </p:cBhvr>
                                      <p:to>
                                        <p:strVal val="visible"/>
                                      </p:to>
                                    </p:set>
                                    <p:animEffect transition="in" filter="fade">
                                      <p:cBhvr>
                                        <p:cTn id="60" dur="1000"/>
                                        <p:tgtEl>
                                          <p:spTgt spid="45"/>
                                        </p:tgtEl>
                                      </p:cBhvr>
                                    </p:animEffect>
                                    <p:anim calcmode="lin" valueType="num">
                                      <p:cBhvr>
                                        <p:cTn id="61" dur="1000" fill="hold"/>
                                        <p:tgtEl>
                                          <p:spTgt spid="45"/>
                                        </p:tgtEl>
                                        <p:attrNameLst>
                                          <p:attrName>ppt_x</p:attrName>
                                        </p:attrNameLst>
                                      </p:cBhvr>
                                      <p:tavLst>
                                        <p:tav tm="0">
                                          <p:val>
                                            <p:strVal val="#ppt_x"/>
                                          </p:val>
                                        </p:tav>
                                        <p:tav tm="100000">
                                          <p:val>
                                            <p:strVal val="#ppt_x"/>
                                          </p:val>
                                        </p:tav>
                                      </p:tavLst>
                                    </p:anim>
                                    <p:anim calcmode="lin" valueType="num">
                                      <p:cBhvr>
                                        <p:cTn id="62" dur="1000" fill="hold"/>
                                        <p:tgtEl>
                                          <p:spTgt spid="45"/>
                                        </p:tgtEl>
                                        <p:attrNameLst>
                                          <p:attrName>ppt_y</p:attrName>
                                        </p:attrNameLst>
                                      </p:cBhvr>
                                      <p:tavLst>
                                        <p:tav tm="0">
                                          <p:val>
                                            <p:strVal val="#ppt_y+.1"/>
                                          </p:val>
                                        </p:tav>
                                        <p:tav tm="100000">
                                          <p:val>
                                            <p:strVal val="#ppt_y"/>
                                          </p:val>
                                        </p:tav>
                                      </p:tavLst>
                                    </p:anim>
                                  </p:childTnLst>
                                </p:cTn>
                              </p:par>
                            </p:childTnLst>
                          </p:cTn>
                        </p:par>
                        <p:par>
                          <p:cTn id="63" fill="hold">
                            <p:stCondLst>
                              <p:cond delay="3000"/>
                            </p:stCondLst>
                            <p:childTnLst>
                              <p:par>
                                <p:cTn id="64" presetID="42" presetClass="entr" presetSubtype="0" fill="hold" grpId="0" nodeType="afterEffect">
                                  <p:stCondLst>
                                    <p:cond delay="0"/>
                                  </p:stCondLst>
                                  <p:childTnLst>
                                    <p:set>
                                      <p:cBhvr>
                                        <p:cTn id="65" dur="1" fill="hold">
                                          <p:stCondLst>
                                            <p:cond delay="0"/>
                                          </p:stCondLst>
                                        </p:cTn>
                                        <p:tgtEl>
                                          <p:spTgt spid="46"/>
                                        </p:tgtEl>
                                        <p:attrNameLst>
                                          <p:attrName>style.visibility</p:attrName>
                                        </p:attrNameLst>
                                      </p:cBhvr>
                                      <p:to>
                                        <p:strVal val="visible"/>
                                      </p:to>
                                    </p:set>
                                    <p:animEffect transition="in" filter="fade">
                                      <p:cBhvr>
                                        <p:cTn id="66" dur="1000"/>
                                        <p:tgtEl>
                                          <p:spTgt spid="46"/>
                                        </p:tgtEl>
                                      </p:cBhvr>
                                    </p:animEffect>
                                    <p:anim calcmode="lin" valueType="num">
                                      <p:cBhvr>
                                        <p:cTn id="67" dur="1000" fill="hold"/>
                                        <p:tgtEl>
                                          <p:spTgt spid="46"/>
                                        </p:tgtEl>
                                        <p:attrNameLst>
                                          <p:attrName>ppt_x</p:attrName>
                                        </p:attrNameLst>
                                      </p:cBhvr>
                                      <p:tavLst>
                                        <p:tav tm="0">
                                          <p:val>
                                            <p:strVal val="#ppt_x"/>
                                          </p:val>
                                        </p:tav>
                                        <p:tav tm="100000">
                                          <p:val>
                                            <p:strVal val="#ppt_x"/>
                                          </p:val>
                                        </p:tav>
                                      </p:tavLst>
                                    </p:anim>
                                    <p:anim calcmode="lin" valueType="num">
                                      <p:cBhvr>
                                        <p:cTn id="68"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5" grpId="0" animBg="1"/>
      <p:bldP spid="46" grpId="0" animBg="1"/>
      <p:bldP spid="4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6992"/>
        </a:solidFill>
        <a:effectLst/>
      </p:bgPr>
    </p:bg>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0" y="0"/>
            <a:ext cx="8583384" cy="7295876"/>
          </a:xfrm>
          <a:custGeom>
            <a:avLst/>
            <a:gdLst/>
            <a:ahLst/>
            <a:cxnLst/>
            <a:rect l="l" t="t" r="r" b="b"/>
            <a:pathLst>
              <a:path w="8583384" h="7295876">
                <a:moveTo>
                  <a:pt x="0" y="0"/>
                </a:moveTo>
                <a:lnTo>
                  <a:pt x="8583384" y="0"/>
                </a:lnTo>
                <a:lnTo>
                  <a:pt x="8583384" y="7295876"/>
                </a:lnTo>
                <a:lnTo>
                  <a:pt x="0" y="7295876"/>
                </a:lnTo>
                <a:lnTo>
                  <a:pt x="0" y="0"/>
                </a:lnTo>
                <a:close/>
              </a:path>
            </a:pathLst>
          </a:custGeom>
          <a:blipFill>
            <a:blip r:embed="rId3">
              <a:alphaModFix amt="30000"/>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Freeform 3"/>
          <p:cNvSpPr>
            <a:spLocks noGrp="1" noRot="1" noMove="1" noResize="1" noEditPoints="1" noAdjustHandles="1" noChangeArrowheads="1" noChangeShapeType="1"/>
          </p:cNvSpPr>
          <p:nvPr/>
        </p:nvSpPr>
        <p:spPr>
          <a:xfrm rot="-10800000">
            <a:off x="10289260" y="3488071"/>
            <a:ext cx="7998740" cy="6798929"/>
          </a:xfrm>
          <a:custGeom>
            <a:avLst/>
            <a:gdLst/>
            <a:ahLst/>
            <a:cxnLst/>
            <a:rect l="l" t="t" r="r" b="b"/>
            <a:pathLst>
              <a:path w="7998740" h="6798929">
                <a:moveTo>
                  <a:pt x="0" y="0"/>
                </a:moveTo>
                <a:lnTo>
                  <a:pt x="7998740" y="0"/>
                </a:lnTo>
                <a:lnTo>
                  <a:pt x="7998740" y="6798929"/>
                </a:lnTo>
                <a:lnTo>
                  <a:pt x="0" y="6798929"/>
                </a:lnTo>
                <a:lnTo>
                  <a:pt x="0" y="0"/>
                </a:lnTo>
                <a:close/>
              </a:path>
            </a:pathLst>
          </a:custGeom>
          <a:blipFill>
            <a:blip r:embed="rId3">
              <a:alphaModFix amt="30000"/>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4" name="Group 4"/>
          <p:cNvGrpSpPr>
            <a:grpSpLocks noGrp="1" noUngrp="1" noRot="1" noMove="1" noResize="1"/>
          </p:cNvGrpSpPr>
          <p:nvPr/>
        </p:nvGrpSpPr>
        <p:grpSpPr>
          <a:xfrm>
            <a:off x="342020" y="321743"/>
            <a:ext cx="17603961" cy="9643513"/>
            <a:chOff x="0" y="0"/>
            <a:chExt cx="2770626" cy="1517759"/>
          </a:xfrm>
        </p:grpSpPr>
        <p:sp>
          <p:nvSpPr>
            <p:cNvPr id="5" name="Freeform 5"/>
            <p:cNvSpPr>
              <a:spLocks noGrp="1" noRot="1" noMove="1" noResize="1" noEditPoints="1" noAdjustHandles="1" noChangeArrowheads="1" noChangeShapeType="1"/>
            </p:cNvSpPr>
            <p:nvPr/>
          </p:nvSpPr>
          <p:spPr>
            <a:xfrm>
              <a:off x="0" y="0"/>
              <a:ext cx="2770626" cy="1517759"/>
            </a:xfrm>
            <a:custGeom>
              <a:avLst/>
              <a:gdLst/>
              <a:ahLst/>
              <a:cxnLst/>
              <a:rect l="l" t="t" r="r" b="b"/>
              <a:pathLst>
                <a:path w="2770626" h="1517759">
                  <a:moveTo>
                    <a:pt x="0" y="0"/>
                  </a:moveTo>
                  <a:lnTo>
                    <a:pt x="2770626" y="0"/>
                  </a:lnTo>
                  <a:lnTo>
                    <a:pt x="2770626" y="1517759"/>
                  </a:lnTo>
                  <a:lnTo>
                    <a:pt x="0" y="1517759"/>
                  </a:lnTo>
                  <a:close/>
                </a:path>
              </a:pathLst>
            </a:custGeom>
            <a:solidFill>
              <a:srgbClr val="FFFFFF"/>
            </a:solidFill>
          </p:spPr>
          <p:txBody>
            <a:bodyPr/>
            <a:lstStyle/>
            <a:p>
              <a:endParaRPr lang="en-GB"/>
            </a:p>
          </p:txBody>
        </p:sp>
      </p:grpSp>
      <p:grpSp>
        <p:nvGrpSpPr>
          <p:cNvPr id="7" name="Group 7"/>
          <p:cNvGrpSpPr/>
          <p:nvPr/>
        </p:nvGrpSpPr>
        <p:grpSpPr>
          <a:xfrm>
            <a:off x="1159452" y="2748600"/>
            <a:ext cx="3252020" cy="4375698"/>
            <a:chOff x="0" y="0"/>
            <a:chExt cx="856499" cy="1152447"/>
          </a:xfrm>
        </p:grpSpPr>
        <p:sp>
          <p:nvSpPr>
            <p:cNvPr id="8" name="Freeform 8"/>
            <p:cNvSpPr/>
            <p:nvPr/>
          </p:nvSpPr>
          <p:spPr>
            <a:xfrm>
              <a:off x="0" y="0"/>
              <a:ext cx="856499" cy="1152447"/>
            </a:xfrm>
            <a:custGeom>
              <a:avLst/>
              <a:gdLst/>
              <a:ahLst/>
              <a:cxnLst/>
              <a:rect l="l" t="t" r="r" b="b"/>
              <a:pathLst>
                <a:path w="856499" h="1152447">
                  <a:moveTo>
                    <a:pt x="121413" y="0"/>
                  </a:moveTo>
                  <a:lnTo>
                    <a:pt x="735086" y="0"/>
                  </a:lnTo>
                  <a:cubicBezTo>
                    <a:pt x="802141" y="0"/>
                    <a:pt x="856499" y="54359"/>
                    <a:pt x="856499" y="121413"/>
                  </a:cubicBezTo>
                  <a:lnTo>
                    <a:pt x="856499" y="1031034"/>
                  </a:lnTo>
                  <a:cubicBezTo>
                    <a:pt x="856499" y="1098089"/>
                    <a:pt x="802141" y="1152447"/>
                    <a:pt x="735086" y="1152447"/>
                  </a:cubicBezTo>
                  <a:lnTo>
                    <a:pt x="121413" y="1152447"/>
                  </a:lnTo>
                  <a:cubicBezTo>
                    <a:pt x="54359" y="1152447"/>
                    <a:pt x="0" y="1098089"/>
                    <a:pt x="0" y="1031034"/>
                  </a:cubicBezTo>
                  <a:lnTo>
                    <a:pt x="0" y="121413"/>
                  </a:lnTo>
                  <a:cubicBezTo>
                    <a:pt x="0" y="54359"/>
                    <a:pt x="54359" y="0"/>
                    <a:pt x="121413" y="0"/>
                  </a:cubicBezTo>
                  <a:close/>
                </a:path>
              </a:pathLst>
            </a:custGeom>
            <a:solidFill>
              <a:srgbClr val="ECECEA"/>
            </a:solidFill>
          </p:spPr>
          <p:txBody>
            <a:bodyPr/>
            <a:lstStyle/>
            <a:p>
              <a:endParaRPr lang="en-GB"/>
            </a:p>
          </p:txBody>
        </p:sp>
        <p:sp>
          <p:nvSpPr>
            <p:cNvPr id="9" name="TextBox 9"/>
            <p:cNvSpPr txBox="1"/>
            <p:nvPr/>
          </p:nvSpPr>
          <p:spPr>
            <a:xfrm>
              <a:off x="0" y="-9525"/>
              <a:ext cx="856499" cy="1161972"/>
            </a:xfrm>
            <a:prstGeom prst="rect">
              <a:avLst/>
            </a:prstGeom>
          </p:spPr>
          <p:txBody>
            <a:bodyPr lIns="50800" tIns="50800" rIns="50800" bIns="50800" rtlCol="0" anchor="ctr"/>
            <a:lstStyle/>
            <a:p>
              <a:pPr algn="l">
                <a:lnSpc>
                  <a:spcPts val="2639"/>
                </a:lnSpc>
              </a:pPr>
              <a:endParaRPr dirty="0"/>
            </a:p>
            <a:p>
              <a:pPr marL="474979" lvl="1" indent="-237490" algn="l">
                <a:lnSpc>
                  <a:spcPts val="2639"/>
                </a:lnSpc>
                <a:buFont typeface="Arial"/>
                <a:buChar char="•"/>
              </a:pPr>
              <a:r>
                <a:rPr lang="en-US" sz="2199" dirty="0">
                  <a:solidFill>
                    <a:srgbClr val="000000"/>
                  </a:solidFill>
                  <a:latin typeface="Lato 1"/>
                  <a:ea typeface="Lato 1"/>
                  <a:cs typeface="Lato 1"/>
                  <a:sym typeface="Lato 1"/>
                </a:rPr>
                <a:t>Furniture maker</a:t>
              </a:r>
            </a:p>
            <a:p>
              <a:pPr marL="474979" lvl="1" indent="-237490" algn="l">
                <a:lnSpc>
                  <a:spcPts val="2639"/>
                </a:lnSpc>
                <a:buFont typeface="Arial"/>
                <a:buChar char="•"/>
              </a:pPr>
              <a:r>
                <a:rPr lang="en-US" sz="2199" dirty="0">
                  <a:solidFill>
                    <a:srgbClr val="000000"/>
                  </a:solidFill>
                  <a:latin typeface="Lato 1"/>
                  <a:ea typeface="Lato 1"/>
                  <a:cs typeface="Lato 1"/>
                  <a:sym typeface="Lato 1"/>
                </a:rPr>
                <a:t>Security operative</a:t>
              </a:r>
            </a:p>
            <a:p>
              <a:pPr marL="474979" lvl="1" indent="-237490" algn="l">
                <a:lnSpc>
                  <a:spcPts val="2639"/>
                </a:lnSpc>
                <a:buFont typeface="Arial"/>
                <a:buChar char="•"/>
              </a:pPr>
              <a:r>
                <a:rPr lang="en-US" sz="2199" dirty="0">
                  <a:solidFill>
                    <a:srgbClr val="000000"/>
                  </a:solidFill>
                  <a:latin typeface="Lato 1"/>
                  <a:ea typeface="Lato 1"/>
                  <a:cs typeface="Lato 1"/>
                  <a:sym typeface="Lato 1"/>
                </a:rPr>
                <a:t>Barber</a:t>
              </a:r>
            </a:p>
            <a:p>
              <a:pPr marL="474979" lvl="1" indent="-237490" algn="l">
                <a:lnSpc>
                  <a:spcPts val="2639"/>
                </a:lnSpc>
                <a:buFont typeface="Arial"/>
                <a:buChar char="•"/>
              </a:pPr>
              <a:r>
                <a:rPr lang="en-US" sz="2199" dirty="0">
                  <a:solidFill>
                    <a:srgbClr val="000000"/>
                  </a:solidFill>
                  <a:latin typeface="Lato 1"/>
                  <a:ea typeface="Lato 1"/>
                  <a:cs typeface="Lato 1"/>
                  <a:sym typeface="Lato 1"/>
                </a:rPr>
                <a:t>Aviation ground handler</a:t>
              </a:r>
            </a:p>
            <a:p>
              <a:pPr marL="474979" lvl="1" indent="-237490" algn="l">
                <a:lnSpc>
                  <a:spcPts val="2639"/>
                </a:lnSpc>
                <a:buFont typeface="Arial"/>
                <a:buChar char="•"/>
              </a:pPr>
              <a:r>
                <a:rPr lang="en-US" sz="2199" dirty="0">
                  <a:solidFill>
                    <a:srgbClr val="000000"/>
                  </a:solidFill>
                  <a:latin typeface="Lato 1"/>
                  <a:ea typeface="Lato 1"/>
                  <a:cs typeface="Lato 1"/>
                  <a:sym typeface="Lato 1"/>
                </a:rPr>
                <a:t>Dog groomer</a:t>
              </a:r>
            </a:p>
            <a:p>
              <a:pPr marL="474979" lvl="1" indent="-237490" algn="l">
                <a:lnSpc>
                  <a:spcPts val="2639"/>
                </a:lnSpc>
                <a:buFont typeface="Arial"/>
                <a:buChar char="•"/>
              </a:pPr>
              <a:r>
                <a:rPr lang="en-US" sz="2199" dirty="0">
                  <a:solidFill>
                    <a:srgbClr val="000000"/>
                  </a:solidFill>
                  <a:latin typeface="Lato 1"/>
                  <a:ea typeface="Lato 1"/>
                  <a:cs typeface="Lato 1"/>
                  <a:sym typeface="Lato 1"/>
                </a:rPr>
                <a:t>Florist</a:t>
              </a:r>
            </a:p>
            <a:p>
              <a:pPr marL="474979" lvl="1" indent="-237490" algn="l">
                <a:lnSpc>
                  <a:spcPts val="2639"/>
                </a:lnSpc>
                <a:buFont typeface="Arial"/>
                <a:buChar char="•"/>
              </a:pPr>
              <a:r>
                <a:rPr lang="en-US" sz="2199" dirty="0">
                  <a:solidFill>
                    <a:srgbClr val="000000"/>
                  </a:solidFill>
                  <a:latin typeface="Lato 1"/>
                  <a:ea typeface="Lato 1"/>
                  <a:cs typeface="Lato 1"/>
                  <a:sym typeface="Lato 1"/>
                </a:rPr>
                <a:t>Accounts assistant</a:t>
              </a:r>
            </a:p>
            <a:p>
              <a:pPr marL="474979" lvl="1" indent="-237490" algn="l">
                <a:lnSpc>
                  <a:spcPts val="2639"/>
                </a:lnSpc>
                <a:buFont typeface="Arial"/>
                <a:buChar char="•"/>
              </a:pPr>
              <a:r>
                <a:rPr lang="en-US" sz="2199" dirty="0">
                  <a:solidFill>
                    <a:srgbClr val="000000"/>
                  </a:solidFill>
                  <a:latin typeface="Lato 1"/>
                  <a:ea typeface="Lato 1"/>
                  <a:cs typeface="Lato 1"/>
                  <a:sym typeface="Lato 1"/>
                </a:rPr>
                <a:t>Pharmacy assistant</a:t>
              </a:r>
            </a:p>
            <a:p>
              <a:pPr marL="474979" lvl="1" indent="-237490" algn="l">
                <a:lnSpc>
                  <a:spcPts val="2639"/>
                </a:lnSpc>
                <a:buFont typeface="Arial"/>
                <a:buChar char="•"/>
              </a:pPr>
              <a:r>
                <a:rPr lang="en-US" sz="2199" dirty="0">
                  <a:solidFill>
                    <a:srgbClr val="000000"/>
                  </a:solidFill>
                  <a:latin typeface="Lato 1"/>
                  <a:ea typeface="Lato 1"/>
                  <a:cs typeface="Lato 1"/>
                  <a:sym typeface="Lato 1"/>
                </a:rPr>
                <a:t>Marina operative</a:t>
              </a:r>
            </a:p>
            <a:p>
              <a:pPr marL="474979" lvl="1" indent="-237490" algn="l">
                <a:lnSpc>
                  <a:spcPts val="2639"/>
                </a:lnSpc>
                <a:buFont typeface="Arial"/>
                <a:buChar char="•"/>
              </a:pPr>
              <a:r>
                <a:rPr lang="en-US" sz="2199" dirty="0">
                  <a:solidFill>
                    <a:srgbClr val="000000"/>
                  </a:solidFill>
                  <a:latin typeface="Lato 1"/>
                  <a:ea typeface="Lato 1"/>
                  <a:cs typeface="Lato 1"/>
                  <a:sym typeface="Lato 1"/>
                </a:rPr>
                <a:t>Junior estate agent</a:t>
              </a:r>
            </a:p>
          </p:txBody>
        </p:sp>
      </p:grpSp>
      <p:grpSp>
        <p:nvGrpSpPr>
          <p:cNvPr id="10" name="Group 10"/>
          <p:cNvGrpSpPr/>
          <p:nvPr/>
        </p:nvGrpSpPr>
        <p:grpSpPr>
          <a:xfrm>
            <a:off x="1491292" y="2332865"/>
            <a:ext cx="2588340" cy="831471"/>
            <a:chOff x="0" y="0"/>
            <a:chExt cx="681703" cy="218988"/>
          </a:xfrm>
        </p:grpSpPr>
        <p:sp>
          <p:nvSpPr>
            <p:cNvPr id="11" name="Freeform 11"/>
            <p:cNvSpPr/>
            <p:nvPr/>
          </p:nvSpPr>
          <p:spPr>
            <a:xfrm>
              <a:off x="0" y="0"/>
              <a:ext cx="681703" cy="218988"/>
            </a:xfrm>
            <a:custGeom>
              <a:avLst/>
              <a:gdLst/>
              <a:ahLst/>
              <a:cxnLst/>
              <a:rect l="l" t="t" r="r" b="b"/>
              <a:pathLst>
                <a:path w="681703" h="218988">
                  <a:moveTo>
                    <a:pt x="109494" y="0"/>
                  </a:moveTo>
                  <a:lnTo>
                    <a:pt x="572209" y="0"/>
                  </a:lnTo>
                  <a:cubicBezTo>
                    <a:pt x="601248" y="0"/>
                    <a:pt x="629099" y="11536"/>
                    <a:pt x="649633" y="32070"/>
                  </a:cubicBezTo>
                  <a:cubicBezTo>
                    <a:pt x="670167" y="52604"/>
                    <a:pt x="681703" y="80455"/>
                    <a:pt x="681703" y="109494"/>
                  </a:cubicBezTo>
                  <a:lnTo>
                    <a:pt x="681703" y="109494"/>
                  </a:lnTo>
                  <a:cubicBezTo>
                    <a:pt x="681703" y="138534"/>
                    <a:pt x="670167" y="166384"/>
                    <a:pt x="649633" y="186918"/>
                  </a:cubicBezTo>
                  <a:cubicBezTo>
                    <a:pt x="629099" y="207452"/>
                    <a:pt x="601248" y="218988"/>
                    <a:pt x="572209" y="218988"/>
                  </a:cubicBezTo>
                  <a:lnTo>
                    <a:pt x="109494" y="218988"/>
                  </a:lnTo>
                  <a:cubicBezTo>
                    <a:pt x="80455" y="218988"/>
                    <a:pt x="52604" y="207452"/>
                    <a:pt x="32070" y="186918"/>
                  </a:cubicBezTo>
                  <a:cubicBezTo>
                    <a:pt x="11536" y="166384"/>
                    <a:pt x="0" y="138534"/>
                    <a:pt x="0" y="109494"/>
                  </a:cubicBezTo>
                  <a:lnTo>
                    <a:pt x="0" y="109494"/>
                  </a:lnTo>
                  <a:cubicBezTo>
                    <a:pt x="0" y="80455"/>
                    <a:pt x="11536" y="52604"/>
                    <a:pt x="32070" y="32070"/>
                  </a:cubicBezTo>
                  <a:cubicBezTo>
                    <a:pt x="52604" y="11536"/>
                    <a:pt x="80455" y="0"/>
                    <a:pt x="109494" y="0"/>
                  </a:cubicBezTo>
                  <a:close/>
                </a:path>
              </a:pathLst>
            </a:custGeom>
            <a:solidFill>
              <a:srgbClr val="00A8A8"/>
            </a:solidFill>
          </p:spPr>
          <p:txBody>
            <a:bodyPr/>
            <a:lstStyle/>
            <a:p>
              <a:endParaRPr lang="en-GB"/>
            </a:p>
          </p:txBody>
        </p:sp>
        <p:sp>
          <p:nvSpPr>
            <p:cNvPr id="12" name="TextBox 12"/>
            <p:cNvSpPr txBox="1"/>
            <p:nvPr/>
          </p:nvSpPr>
          <p:spPr>
            <a:xfrm>
              <a:off x="0" y="0"/>
              <a:ext cx="681703" cy="218988"/>
            </a:xfrm>
            <a:prstGeom prst="rect">
              <a:avLst/>
            </a:prstGeom>
          </p:spPr>
          <p:txBody>
            <a:bodyPr lIns="50800" tIns="50800" rIns="50800" bIns="50800" rtlCol="0" anchor="ctr"/>
            <a:lstStyle/>
            <a:p>
              <a:pPr algn="ctr">
                <a:lnSpc>
                  <a:spcPts val="2879"/>
                </a:lnSpc>
              </a:pPr>
              <a:r>
                <a:rPr lang="en-US" sz="3000" dirty="0">
                  <a:solidFill>
                    <a:srgbClr val="FFFFFF"/>
                  </a:solidFill>
                  <a:latin typeface="Lato 1 Bold"/>
                  <a:ea typeface="Lato 1 Bold"/>
                  <a:cs typeface="Lato 1 Bold"/>
                  <a:sym typeface="Lato 1 Bold"/>
                </a:rPr>
                <a:t>Intermediate (L2)</a:t>
              </a:r>
            </a:p>
          </p:txBody>
        </p:sp>
      </p:grpSp>
      <p:grpSp>
        <p:nvGrpSpPr>
          <p:cNvPr id="13" name="Group 13"/>
          <p:cNvGrpSpPr/>
          <p:nvPr/>
        </p:nvGrpSpPr>
        <p:grpSpPr>
          <a:xfrm>
            <a:off x="5497322" y="2748600"/>
            <a:ext cx="3086100" cy="4375698"/>
            <a:chOff x="0" y="0"/>
            <a:chExt cx="812800" cy="1152447"/>
          </a:xfrm>
        </p:grpSpPr>
        <p:sp>
          <p:nvSpPr>
            <p:cNvPr id="14" name="Freeform 14"/>
            <p:cNvSpPr/>
            <p:nvPr/>
          </p:nvSpPr>
          <p:spPr>
            <a:xfrm>
              <a:off x="0" y="0"/>
              <a:ext cx="812800" cy="1152447"/>
            </a:xfrm>
            <a:custGeom>
              <a:avLst/>
              <a:gdLst/>
              <a:ahLst/>
              <a:cxnLst/>
              <a:rect l="l" t="t" r="r" b="b"/>
              <a:pathLst>
                <a:path w="812800" h="1152447">
                  <a:moveTo>
                    <a:pt x="127941" y="0"/>
                  </a:moveTo>
                  <a:lnTo>
                    <a:pt x="684859" y="0"/>
                  </a:lnTo>
                  <a:cubicBezTo>
                    <a:pt x="718791" y="0"/>
                    <a:pt x="751333" y="13479"/>
                    <a:pt x="775327" y="37473"/>
                  </a:cubicBezTo>
                  <a:cubicBezTo>
                    <a:pt x="799321" y="61467"/>
                    <a:pt x="812800" y="94009"/>
                    <a:pt x="812800" y="127941"/>
                  </a:cubicBezTo>
                  <a:lnTo>
                    <a:pt x="812800" y="1024506"/>
                  </a:lnTo>
                  <a:cubicBezTo>
                    <a:pt x="812800" y="1058438"/>
                    <a:pt x="799321" y="1090981"/>
                    <a:pt x="775327" y="1114974"/>
                  </a:cubicBezTo>
                  <a:cubicBezTo>
                    <a:pt x="751333" y="1138968"/>
                    <a:pt x="718791" y="1152447"/>
                    <a:pt x="684859" y="1152447"/>
                  </a:cubicBezTo>
                  <a:lnTo>
                    <a:pt x="127941" y="1152447"/>
                  </a:lnTo>
                  <a:cubicBezTo>
                    <a:pt x="94009" y="1152447"/>
                    <a:pt x="61467" y="1138968"/>
                    <a:pt x="37473" y="1114974"/>
                  </a:cubicBezTo>
                  <a:cubicBezTo>
                    <a:pt x="13479" y="1090981"/>
                    <a:pt x="0" y="1058438"/>
                    <a:pt x="0" y="1024506"/>
                  </a:cubicBezTo>
                  <a:lnTo>
                    <a:pt x="0" y="127941"/>
                  </a:lnTo>
                  <a:cubicBezTo>
                    <a:pt x="0" y="94009"/>
                    <a:pt x="13479" y="61467"/>
                    <a:pt x="37473" y="37473"/>
                  </a:cubicBezTo>
                  <a:cubicBezTo>
                    <a:pt x="61467" y="13479"/>
                    <a:pt x="94009" y="0"/>
                    <a:pt x="127941" y="0"/>
                  </a:cubicBezTo>
                  <a:close/>
                </a:path>
              </a:pathLst>
            </a:custGeom>
            <a:solidFill>
              <a:srgbClr val="ECECEA"/>
            </a:solidFill>
          </p:spPr>
          <p:txBody>
            <a:bodyPr/>
            <a:lstStyle/>
            <a:p>
              <a:endParaRPr lang="en-GB"/>
            </a:p>
          </p:txBody>
        </p:sp>
        <p:sp>
          <p:nvSpPr>
            <p:cNvPr id="15" name="TextBox 15"/>
            <p:cNvSpPr txBox="1"/>
            <p:nvPr/>
          </p:nvSpPr>
          <p:spPr>
            <a:xfrm>
              <a:off x="0" y="-9525"/>
              <a:ext cx="812800" cy="1161972"/>
            </a:xfrm>
            <a:prstGeom prst="rect">
              <a:avLst/>
            </a:prstGeom>
          </p:spPr>
          <p:txBody>
            <a:bodyPr lIns="50800" tIns="50800" rIns="50800" bIns="50800" rtlCol="0" anchor="ctr"/>
            <a:lstStyle/>
            <a:p>
              <a:pPr algn="l">
                <a:lnSpc>
                  <a:spcPts val="2639"/>
                </a:lnSpc>
              </a:pPr>
              <a:endParaRPr dirty="0"/>
            </a:p>
            <a:p>
              <a:pPr marL="474979" lvl="1" indent="-237490" algn="l">
                <a:lnSpc>
                  <a:spcPts val="2639"/>
                </a:lnSpc>
                <a:buFont typeface="Arial"/>
                <a:buChar char="•"/>
              </a:pPr>
              <a:r>
                <a:rPr lang="en-US" sz="2199" dirty="0">
                  <a:solidFill>
                    <a:srgbClr val="000000"/>
                  </a:solidFill>
                  <a:latin typeface="Lato 1"/>
                  <a:ea typeface="Lato 1"/>
                  <a:cs typeface="Lato 1"/>
                  <a:sym typeface="Lato 1"/>
                </a:rPr>
                <a:t>Engineering technician</a:t>
              </a:r>
            </a:p>
            <a:p>
              <a:pPr marL="474979" lvl="1" indent="-237490" algn="l">
                <a:lnSpc>
                  <a:spcPts val="2639"/>
                </a:lnSpc>
                <a:buFont typeface="Arial"/>
                <a:buChar char="•"/>
              </a:pPr>
              <a:r>
                <a:rPr lang="en-US" sz="2199" dirty="0">
                  <a:solidFill>
                    <a:srgbClr val="000000"/>
                  </a:solidFill>
                  <a:latin typeface="Lato 1"/>
                  <a:ea typeface="Lato 1"/>
                  <a:cs typeface="Lato 1"/>
                  <a:sym typeface="Lato 1"/>
                </a:rPr>
                <a:t>Pastry chef</a:t>
              </a:r>
            </a:p>
            <a:p>
              <a:pPr marL="474979" lvl="1" indent="-237490" algn="l">
                <a:lnSpc>
                  <a:spcPts val="2639"/>
                </a:lnSpc>
                <a:buFont typeface="Arial"/>
                <a:buChar char="•"/>
              </a:pPr>
              <a:r>
                <a:rPr lang="en-US" sz="2199" dirty="0">
                  <a:solidFill>
                    <a:srgbClr val="000000"/>
                  </a:solidFill>
                  <a:latin typeface="Lato 1"/>
                  <a:ea typeface="Lato 1"/>
                  <a:cs typeface="Lato 1"/>
                  <a:sym typeface="Lato 1"/>
                </a:rPr>
                <a:t>Multi-channel marketer</a:t>
              </a:r>
            </a:p>
            <a:p>
              <a:pPr marL="474979" lvl="1" indent="-237490" algn="l">
                <a:lnSpc>
                  <a:spcPts val="2639"/>
                </a:lnSpc>
                <a:buFont typeface="Arial"/>
                <a:buChar char="•"/>
              </a:pPr>
              <a:r>
                <a:rPr lang="en-US" sz="2199" dirty="0">
                  <a:solidFill>
                    <a:srgbClr val="000000"/>
                  </a:solidFill>
                  <a:latin typeface="Lato 1"/>
                  <a:ea typeface="Lato 1"/>
                  <a:cs typeface="Lato 1"/>
                  <a:sym typeface="Lato 1"/>
                </a:rPr>
                <a:t>Fundraiser</a:t>
              </a:r>
            </a:p>
            <a:p>
              <a:pPr marL="474979" lvl="1" indent="-237490" algn="l">
                <a:lnSpc>
                  <a:spcPts val="2639"/>
                </a:lnSpc>
                <a:buFont typeface="Arial"/>
                <a:buChar char="•"/>
              </a:pPr>
              <a:r>
                <a:rPr lang="en-US" sz="2199" dirty="0">
                  <a:solidFill>
                    <a:srgbClr val="000000"/>
                  </a:solidFill>
                  <a:latin typeface="Lato 1"/>
                  <a:ea typeface="Lato 1"/>
                  <a:cs typeface="Lato 1"/>
                  <a:sym typeface="Lato 1"/>
                </a:rPr>
                <a:t>Scenic artist</a:t>
              </a:r>
            </a:p>
            <a:p>
              <a:pPr marL="474979" lvl="1" indent="-237490" algn="l">
                <a:lnSpc>
                  <a:spcPts val="2639"/>
                </a:lnSpc>
                <a:buFont typeface="Arial"/>
                <a:buChar char="•"/>
              </a:pPr>
              <a:r>
                <a:rPr lang="en-US" sz="2199" dirty="0">
                  <a:solidFill>
                    <a:srgbClr val="000000"/>
                  </a:solidFill>
                  <a:latin typeface="Lato 1"/>
                  <a:ea typeface="Lato 1"/>
                  <a:cs typeface="Lato 1"/>
                  <a:sym typeface="Lato 1"/>
                </a:rPr>
                <a:t>Electrician</a:t>
              </a:r>
            </a:p>
            <a:p>
              <a:pPr marL="474979" lvl="1" indent="-237490" algn="l">
                <a:lnSpc>
                  <a:spcPts val="2639"/>
                </a:lnSpc>
                <a:buFont typeface="Arial"/>
                <a:buChar char="•"/>
              </a:pPr>
              <a:r>
                <a:rPr lang="en-US" sz="2199" dirty="0">
                  <a:solidFill>
                    <a:srgbClr val="000000"/>
                  </a:solidFill>
                  <a:latin typeface="Lato 1"/>
                  <a:ea typeface="Lato 1"/>
                  <a:cs typeface="Lato 1"/>
                  <a:sym typeface="Lato 1"/>
                </a:rPr>
                <a:t>Community wellbeing worker</a:t>
              </a:r>
            </a:p>
            <a:p>
              <a:pPr marL="474979" lvl="1" indent="-237490" algn="l">
                <a:lnSpc>
                  <a:spcPts val="2639"/>
                </a:lnSpc>
                <a:buFont typeface="Arial"/>
                <a:buChar char="•"/>
              </a:pPr>
              <a:r>
                <a:rPr lang="en-US" sz="2199" dirty="0">
                  <a:solidFill>
                    <a:srgbClr val="000000"/>
                  </a:solidFill>
                  <a:latin typeface="Lato 1"/>
                  <a:ea typeface="Lato 1"/>
                  <a:cs typeface="Lato 1"/>
                  <a:sym typeface="Lato 1"/>
                </a:rPr>
                <a:t>Data technician</a:t>
              </a:r>
            </a:p>
          </p:txBody>
        </p:sp>
      </p:grpSp>
      <p:sp>
        <p:nvSpPr>
          <p:cNvPr id="16" name="TextBox 16"/>
          <p:cNvSpPr txBox="1"/>
          <p:nvPr/>
        </p:nvSpPr>
        <p:spPr>
          <a:xfrm>
            <a:off x="1028258" y="1011632"/>
            <a:ext cx="12813003" cy="761999"/>
          </a:xfrm>
          <a:prstGeom prst="rect">
            <a:avLst/>
          </a:prstGeom>
        </p:spPr>
        <p:txBody>
          <a:bodyPr lIns="0" tIns="0" rIns="0" bIns="0" rtlCol="0" anchor="t">
            <a:spAutoFit/>
          </a:bodyPr>
          <a:lstStyle/>
          <a:p>
            <a:pPr algn="l">
              <a:lnSpc>
                <a:spcPts val="5249"/>
              </a:lnSpc>
            </a:pPr>
            <a:r>
              <a:rPr lang="en-US" sz="6999">
                <a:solidFill>
                  <a:srgbClr val="010A4F"/>
                </a:solidFill>
                <a:latin typeface="Lato 1 Bold"/>
                <a:ea typeface="Lato 1 Bold"/>
                <a:cs typeface="Lato 1 Bold"/>
                <a:sym typeface="Lato 1 Bold"/>
              </a:rPr>
              <a:t>Levels of apprenticeships</a:t>
            </a:r>
          </a:p>
        </p:txBody>
      </p:sp>
      <p:grpSp>
        <p:nvGrpSpPr>
          <p:cNvPr id="17" name="Group 17"/>
          <p:cNvGrpSpPr/>
          <p:nvPr/>
        </p:nvGrpSpPr>
        <p:grpSpPr>
          <a:xfrm>
            <a:off x="5746202" y="2332865"/>
            <a:ext cx="2588340" cy="831471"/>
            <a:chOff x="0" y="0"/>
            <a:chExt cx="681703" cy="218988"/>
          </a:xfrm>
        </p:grpSpPr>
        <p:sp>
          <p:nvSpPr>
            <p:cNvPr id="18" name="Freeform 18"/>
            <p:cNvSpPr/>
            <p:nvPr/>
          </p:nvSpPr>
          <p:spPr>
            <a:xfrm>
              <a:off x="0" y="0"/>
              <a:ext cx="681703" cy="218988"/>
            </a:xfrm>
            <a:custGeom>
              <a:avLst/>
              <a:gdLst/>
              <a:ahLst/>
              <a:cxnLst/>
              <a:rect l="l" t="t" r="r" b="b"/>
              <a:pathLst>
                <a:path w="681703" h="218988">
                  <a:moveTo>
                    <a:pt x="109494" y="0"/>
                  </a:moveTo>
                  <a:lnTo>
                    <a:pt x="572209" y="0"/>
                  </a:lnTo>
                  <a:cubicBezTo>
                    <a:pt x="601248" y="0"/>
                    <a:pt x="629099" y="11536"/>
                    <a:pt x="649633" y="32070"/>
                  </a:cubicBezTo>
                  <a:cubicBezTo>
                    <a:pt x="670167" y="52604"/>
                    <a:pt x="681703" y="80455"/>
                    <a:pt x="681703" y="109494"/>
                  </a:cubicBezTo>
                  <a:lnTo>
                    <a:pt x="681703" y="109494"/>
                  </a:lnTo>
                  <a:cubicBezTo>
                    <a:pt x="681703" y="138534"/>
                    <a:pt x="670167" y="166384"/>
                    <a:pt x="649633" y="186918"/>
                  </a:cubicBezTo>
                  <a:cubicBezTo>
                    <a:pt x="629099" y="207452"/>
                    <a:pt x="601248" y="218988"/>
                    <a:pt x="572209" y="218988"/>
                  </a:cubicBezTo>
                  <a:lnTo>
                    <a:pt x="109494" y="218988"/>
                  </a:lnTo>
                  <a:cubicBezTo>
                    <a:pt x="80455" y="218988"/>
                    <a:pt x="52604" y="207452"/>
                    <a:pt x="32070" y="186918"/>
                  </a:cubicBezTo>
                  <a:cubicBezTo>
                    <a:pt x="11536" y="166384"/>
                    <a:pt x="0" y="138534"/>
                    <a:pt x="0" y="109494"/>
                  </a:cubicBezTo>
                  <a:lnTo>
                    <a:pt x="0" y="109494"/>
                  </a:lnTo>
                  <a:cubicBezTo>
                    <a:pt x="0" y="80455"/>
                    <a:pt x="11536" y="52604"/>
                    <a:pt x="32070" y="32070"/>
                  </a:cubicBezTo>
                  <a:cubicBezTo>
                    <a:pt x="52604" y="11536"/>
                    <a:pt x="80455" y="0"/>
                    <a:pt x="109494" y="0"/>
                  </a:cubicBezTo>
                  <a:close/>
                </a:path>
              </a:pathLst>
            </a:custGeom>
            <a:solidFill>
              <a:srgbClr val="EC5F65"/>
            </a:solidFill>
          </p:spPr>
          <p:txBody>
            <a:bodyPr/>
            <a:lstStyle/>
            <a:p>
              <a:endParaRPr lang="en-GB"/>
            </a:p>
          </p:txBody>
        </p:sp>
        <p:sp>
          <p:nvSpPr>
            <p:cNvPr id="19" name="TextBox 19"/>
            <p:cNvSpPr txBox="1"/>
            <p:nvPr/>
          </p:nvSpPr>
          <p:spPr>
            <a:xfrm>
              <a:off x="0" y="0"/>
              <a:ext cx="681703" cy="218988"/>
            </a:xfrm>
            <a:prstGeom prst="rect">
              <a:avLst/>
            </a:prstGeom>
          </p:spPr>
          <p:txBody>
            <a:bodyPr lIns="50800" tIns="50800" rIns="50800" bIns="50800" rtlCol="0" anchor="ctr"/>
            <a:lstStyle/>
            <a:p>
              <a:pPr algn="ctr">
                <a:lnSpc>
                  <a:spcPts val="2879"/>
                </a:lnSpc>
              </a:pPr>
              <a:r>
                <a:rPr lang="en-US" sz="3000" dirty="0">
                  <a:solidFill>
                    <a:srgbClr val="FFFFFF"/>
                  </a:solidFill>
                  <a:latin typeface="Lato 1 Bold"/>
                  <a:ea typeface="Lato 1 Bold"/>
                  <a:cs typeface="Lato 1 Bold"/>
                  <a:sym typeface="Lato 1 Bold"/>
                </a:rPr>
                <a:t>Advanced </a:t>
              </a:r>
            </a:p>
            <a:p>
              <a:pPr algn="ctr">
                <a:lnSpc>
                  <a:spcPts val="2879"/>
                </a:lnSpc>
              </a:pPr>
              <a:r>
                <a:rPr lang="en-US" sz="3000" dirty="0">
                  <a:solidFill>
                    <a:srgbClr val="FFFFFF"/>
                  </a:solidFill>
                  <a:latin typeface="Lato 1 Bold"/>
                  <a:ea typeface="Lato 1 Bold"/>
                  <a:cs typeface="Lato 1 Bold"/>
                  <a:sym typeface="Lato 1 Bold"/>
                </a:rPr>
                <a:t>(L3)</a:t>
              </a:r>
            </a:p>
          </p:txBody>
        </p:sp>
      </p:grpSp>
      <p:grpSp>
        <p:nvGrpSpPr>
          <p:cNvPr id="20" name="Group 20"/>
          <p:cNvGrpSpPr/>
          <p:nvPr/>
        </p:nvGrpSpPr>
        <p:grpSpPr>
          <a:xfrm>
            <a:off x="9669272" y="2723458"/>
            <a:ext cx="3086100" cy="2526055"/>
            <a:chOff x="0" y="0"/>
            <a:chExt cx="812800" cy="665299"/>
          </a:xfrm>
        </p:grpSpPr>
        <p:sp>
          <p:nvSpPr>
            <p:cNvPr id="21" name="Freeform 21"/>
            <p:cNvSpPr/>
            <p:nvPr/>
          </p:nvSpPr>
          <p:spPr>
            <a:xfrm>
              <a:off x="0" y="0"/>
              <a:ext cx="812800" cy="665298"/>
            </a:xfrm>
            <a:custGeom>
              <a:avLst/>
              <a:gdLst/>
              <a:ahLst/>
              <a:cxnLst/>
              <a:rect l="l" t="t" r="r" b="b"/>
              <a:pathLst>
                <a:path w="812800" h="665298">
                  <a:moveTo>
                    <a:pt x="127941" y="0"/>
                  </a:moveTo>
                  <a:lnTo>
                    <a:pt x="684859" y="0"/>
                  </a:lnTo>
                  <a:cubicBezTo>
                    <a:pt x="718791" y="0"/>
                    <a:pt x="751333" y="13479"/>
                    <a:pt x="775327" y="37473"/>
                  </a:cubicBezTo>
                  <a:cubicBezTo>
                    <a:pt x="799321" y="61467"/>
                    <a:pt x="812800" y="94009"/>
                    <a:pt x="812800" y="127941"/>
                  </a:cubicBezTo>
                  <a:lnTo>
                    <a:pt x="812800" y="537358"/>
                  </a:lnTo>
                  <a:cubicBezTo>
                    <a:pt x="812800" y="571290"/>
                    <a:pt x="799321" y="603832"/>
                    <a:pt x="775327" y="627826"/>
                  </a:cubicBezTo>
                  <a:cubicBezTo>
                    <a:pt x="751333" y="651819"/>
                    <a:pt x="718791" y="665298"/>
                    <a:pt x="684859" y="665298"/>
                  </a:cubicBezTo>
                  <a:lnTo>
                    <a:pt x="127941" y="665298"/>
                  </a:lnTo>
                  <a:cubicBezTo>
                    <a:pt x="94009" y="665298"/>
                    <a:pt x="61467" y="651819"/>
                    <a:pt x="37473" y="627826"/>
                  </a:cubicBezTo>
                  <a:cubicBezTo>
                    <a:pt x="13479" y="603832"/>
                    <a:pt x="0" y="571290"/>
                    <a:pt x="0" y="537358"/>
                  </a:cubicBezTo>
                  <a:lnTo>
                    <a:pt x="0" y="127941"/>
                  </a:lnTo>
                  <a:cubicBezTo>
                    <a:pt x="0" y="94009"/>
                    <a:pt x="13479" y="61467"/>
                    <a:pt x="37473" y="37473"/>
                  </a:cubicBezTo>
                  <a:cubicBezTo>
                    <a:pt x="61467" y="13479"/>
                    <a:pt x="94009" y="0"/>
                    <a:pt x="127941" y="0"/>
                  </a:cubicBezTo>
                  <a:close/>
                </a:path>
              </a:pathLst>
            </a:custGeom>
            <a:solidFill>
              <a:srgbClr val="ECECEA"/>
            </a:solidFill>
          </p:spPr>
          <p:txBody>
            <a:bodyPr/>
            <a:lstStyle/>
            <a:p>
              <a:endParaRPr lang="en-GB"/>
            </a:p>
          </p:txBody>
        </p:sp>
        <p:sp>
          <p:nvSpPr>
            <p:cNvPr id="22" name="TextBox 22"/>
            <p:cNvSpPr txBox="1"/>
            <p:nvPr/>
          </p:nvSpPr>
          <p:spPr>
            <a:xfrm>
              <a:off x="0" y="-9525"/>
              <a:ext cx="812800" cy="674824"/>
            </a:xfrm>
            <a:prstGeom prst="rect">
              <a:avLst/>
            </a:prstGeom>
          </p:spPr>
          <p:txBody>
            <a:bodyPr lIns="50800" tIns="50800" rIns="50800" bIns="50800" rtlCol="0" anchor="ctr"/>
            <a:lstStyle/>
            <a:p>
              <a:pPr algn="l">
                <a:lnSpc>
                  <a:spcPts val="2639"/>
                </a:lnSpc>
              </a:pPr>
              <a:endParaRPr/>
            </a:p>
            <a:p>
              <a:pPr marL="474979" lvl="1" indent="-237490" algn="l">
                <a:lnSpc>
                  <a:spcPts val="2639"/>
                </a:lnSpc>
                <a:buFont typeface="Arial"/>
                <a:buChar char="•"/>
              </a:pPr>
              <a:r>
                <a:rPr lang="en-US" sz="2199">
                  <a:solidFill>
                    <a:srgbClr val="000000"/>
                  </a:solidFill>
                  <a:latin typeface="Lato 1"/>
                  <a:ea typeface="Lato 1"/>
                  <a:cs typeface="Lato 1"/>
                  <a:sym typeface="Lato 1"/>
                </a:rPr>
                <a:t>Visual effects artist</a:t>
              </a:r>
            </a:p>
            <a:p>
              <a:pPr marL="474979" lvl="1" indent="-237490" algn="l">
                <a:lnSpc>
                  <a:spcPts val="2639"/>
                </a:lnSpc>
                <a:buFont typeface="Arial"/>
                <a:buChar char="•"/>
              </a:pPr>
              <a:r>
                <a:rPr lang="en-US" sz="2199">
                  <a:solidFill>
                    <a:srgbClr val="000000"/>
                  </a:solidFill>
                  <a:latin typeface="Lato 1"/>
                  <a:ea typeface="Lato 1"/>
                  <a:cs typeface="Lato 1"/>
                  <a:sym typeface="Lato 1"/>
                </a:rPr>
                <a:t>Town planning assistant</a:t>
              </a:r>
            </a:p>
            <a:p>
              <a:pPr marL="474979" lvl="1" indent="-237490" algn="l">
                <a:lnSpc>
                  <a:spcPts val="2639"/>
                </a:lnSpc>
                <a:buFont typeface="Arial"/>
                <a:buChar char="•"/>
              </a:pPr>
              <a:r>
                <a:rPr lang="en-US" sz="2199">
                  <a:solidFill>
                    <a:srgbClr val="000000"/>
                  </a:solidFill>
                  <a:latin typeface="Lato 1"/>
                  <a:ea typeface="Lato 1"/>
                  <a:cs typeface="Lato 1"/>
                  <a:sym typeface="Lato 1"/>
                </a:rPr>
                <a:t>Sports coach</a:t>
              </a:r>
            </a:p>
            <a:p>
              <a:pPr marL="474979" lvl="1" indent="-237490" algn="l">
                <a:lnSpc>
                  <a:spcPts val="2639"/>
                </a:lnSpc>
                <a:buFont typeface="Arial"/>
                <a:buChar char="•"/>
              </a:pPr>
              <a:r>
                <a:rPr lang="en-US" sz="2199">
                  <a:solidFill>
                    <a:srgbClr val="000000"/>
                  </a:solidFill>
                  <a:latin typeface="Lato 1"/>
                  <a:ea typeface="Lato 1"/>
                  <a:cs typeface="Lato 1"/>
                  <a:sym typeface="Lato 1"/>
                </a:rPr>
                <a:t>Space engineering technician</a:t>
              </a:r>
            </a:p>
          </p:txBody>
        </p:sp>
      </p:grpSp>
      <p:grpSp>
        <p:nvGrpSpPr>
          <p:cNvPr id="23" name="Group 23"/>
          <p:cNvGrpSpPr/>
          <p:nvPr/>
        </p:nvGrpSpPr>
        <p:grpSpPr>
          <a:xfrm>
            <a:off x="9918152" y="2307722"/>
            <a:ext cx="2588340" cy="831471"/>
            <a:chOff x="0" y="0"/>
            <a:chExt cx="681703" cy="218988"/>
          </a:xfrm>
        </p:grpSpPr>
        <p:sp>
          <p:nvSpPr>
            <p:cNvPr id="24" name="Freeform 24"/>
            <p:cNvSpPr/>
            <p:nvPr/>
          </p:nvSpPr>
          <p:spPr>
            <a:xfrm>
              <a:off x="0" y="0"/>
              <a:ext cx="681703" cy="218988"/>
            </a:xfrm>
            <a:custGeom>
              <a:avLst/>
              <a:gdLst/>
              <a:ahLst/>
              <a:cxnLst/>
              <a:rect l="l" t="t" r="r" b="b"/>
              <a:pathLst>
                <a:path w="681703" h="218988">
                  <a:moveTo>
                    <a:pt x="109494" y="0"/>
                  </a:moveTo>
                  <a:lnTo>
                    <a:pt x="572209" y="0"/>
                  </a:lnTo>
                  <a:cubicBezTo>
                    <a:pt x="601248" y="0"/>
                    <a:pt x="629099" y="11536"/>
                    <a:pt x="649633" y="32070"/>
                  </a:cubicBezTo>
                  <a:cubicBezTo>
                    <a:pt x="670167" y="52604"/>
                    <a:pt x="681703" y="80455"/>
                    <a:pt x="681703" y="109494"/>
                  </a:cubicBezTo>
                  <a:lnTo>
                    <a:pt x="681703" y="109494"/>
                  </a:lnTo>
                  <a:cubicBezTo>
                    <a:pt x="681703" y="138534"/>
                    <a:pt x="670167" y="166384"/>
                    <a:pt x="649633" y="186918"/>
                  </a:cubicBezTo>
                  <a:cubicBezTo>
                    <a:pt x="629099" y="207452"/>
                    <a:pt x="601248" y="218988"/>
                    <a:pt x="572209" y="218988"/>
                  </a:cubicBezTo>
                  <a:lnTo>
                    <a:pt x="109494" y="218988"/>
                  </a:lnTo>
                  <a:cubicBezTo>
                    <a:pt x="80455" y="218988"/>
                    <a:pt x="52604" y="207452"/>
                    <a:pt x="32070" y="186918"/>
                  </a:cubicBezTo>
                  <a:cubicBezTo>
                    <a:pt x="11536" y="166384"/>
                    <a:pt x="0" y="138534"/>
                    <a:pt x="0" y="109494"/>
                  </a:cubicBezTo>
                  <a:lnTo>
                    <a:pt x="0" y="109494"/>
                  </a:lnTo>
                  <a:cubicBezTo>
                    <a:pt x="0" y="80455"/>
                    <a:pt x="11536" y="52604"/>
                    <a:pt x="32070" y="32070"/>
                  </a:cubicBezTo>
                  <a:cubicBezTo>
                    <a:pt x="52604" y="11536"/>
                    <a:pt x="80455" y="0"/>
                    <a:pt x="109494" y="0"/>
                  </a:cubicBezTo>
                  <a:close/>
                </a:path>
              </a:pathLst>
            </a:custGeom>
            <a:solidFill>
              <a:srgbClr val="525E93"/>
            </a:solidFill>
          </p:spPr>
          <p:txBody>
            <a:bodyPr/>
            <a:lstStyle/>
            <a:p>
              <a:endParaRPr lang="en-GB"/>
            </a:p>
          </p:txBody>
        </p:sp>
        <p:sp>
          <p:nvSpPr>
            <p:cNvPr id="25" name="TextBox 25"/>
            <p:cNvSpPr txBox="1"/>
            <p:nvPr/>
          </p:nvSpPr>
          <p:spPr>
            <a:xfrm>
              <a:off x="0" y="0"/>
              <a:ext cx="681703" cy="218988"/>
            </a:xfrm>
            <a:prstGeom prst="rect">
              <a:avLst/>
            </a:prstGeom>
          </p:spPr>
          <p:txBody>
            <a:bodyPr lIns="50800" tIns="50800" rIns="50800" bIns="50800" rtlCol="0" anchor="ctr"/>
            <a:lstStyle/>
            <a:p>
              <a:pPr algn="ctr">
                <a:lnSpc>
                  <a:spcPts val="2879"/>
                </a:lnSpc>
              </a:pPr>
              <a:r>
                <a:rPr lang="en-US" sz="3000" dirty="0">
                  <a:solidFill>
                    <a:srgbClr val="FFFFFF"/>
                  </a:solidFill>
                  <a:latin typeface="Lato 1 Bold"/>
                  <a:ea typeface="Lato 1 Bold"/>
                  <a:cs typeface="Lato 1 Bold"/>
                  <a:sym typeface="Lato 1 Bold"/>
                </a:rPr>
                <a:t>Higher</a:t>
              </a:r>
            </a:p>
          </p:txBody>
        </p:sp>
      </p:grpSp>
      <p:grpSp>
        <p:nvGrpSpPr>
          <p:cNvPr id="26" name="Group 26"/>
          <p:cNvGrpSpPr/>
          <p:nvPr/>
        </p:nvGrpSpPr>
        <p:grpSpPr>
          <a:xfrm>
            <a:off x="9669272" y="6432210"/>
            <a:ext cx="3086100" cy="2192680"/>
            <a:chOff x="0" y="0"/>
            <a:chExt cx="812800" cy="577496"/>
          </a:xfrm>
        </p:grpSpPr>
        <p:sp>
          <p:nvSpPr>
            <p:cNvPr id="27" name="Freeform 27"/>
            <p:cNvSpPr/>
            <p:nvPr/>
          </p:nvSpPr>
          <p:spPr>
            <a:xfrm>
              <a:off x="0" y="0"/>
              <a:ext cx="812800" cy="577496"/>
            </a:xfrm>
            <a:custGeom>
              <a:avLst/>
              <a:gdLst/>
              <a:ahLst/>
              <a:cxnLst/>
              <a:rect l="l" t="t" r="r" b="b"/>
              <a:pathLst>
                <a:path w="812800" h="577496">
                  <a:moveTo>
                    <a:pt x="127941" y="0"/>
                  </a:moveTo>
                  <a:lnTo>
                    <a:pt x="684859" y="0"/>
                  </a:lnTo>
                  <a:cubicBezTo>
                    <a:pt x="718791" y="0"/>
                    <a:pt x="751333" y="13479"/>
                    <a:pt x="775327" y="37473"/>
                  </a:cubicBezTo>
                  <a:cubicBezTo>
                    <a:pt x="799321" y="61467"/>
                    <a:pt x="812800" y="94009"/>
                    <a:pt x="812800" y="127941"/>
                  </a:cubicBezTo>
                  <a:lnTo>
                    <a:pt x="812800" y="449555"/>
                  </a:lnTo>
                  <a:cubicBezTo>
                    <a:pt x="812800" y="483487"/>
                    <a:pt x="799321" y="516030"/>
                    <a:pt x="775327" y="540023"/>
                  </a:cubicBezTo>
                  <a:cubicBezTo>
                    <a:pt x="751333" y="564017"/>
                    <a:pt x="718791" y="577496"/>
                    <a:pt x="684859" y="577496"/>
                  </a:cubicBezTo>
                  <a:lnTo>
                    <a:pt x="127941" y="577496"/>
                  </a:lnTo>
                  <a:cubicBezTo>
                    <a:pt x="94009" y="577496"/>
                    <a:pt x="61467" y="564017"/>
                    <a:pt x="37473" y="540023"/>
                  </a:cubicBezTo>
                  <a:cubicBezTo>
                    <a:pt x="13479" y="516030"/>
                    <a:pt x="0" y="483487"/>
                    <a:pt x="0" y="449555"/>
                  </a:cubicBezTo>
                  <a:lnTo>
                    <a:pt x="0" y="127941"/>
                  </a:lnTo>
                  <a:cubicBezTo>
                    <a:pt x="0" y="94009"/>
                    <a:pt x="13479" y="61467"/>
                    <a:pt x="37473" y="37473"/>
                  </a:cubicBezTo>
                  <a:cubicBezTo>
                    <a:pt x="61467" y="13479"/>
                    <a:pt x="94009" y="0"/>
                    <a:pt x="127941" y="0"/>
                  </a:cubicBezTo>
                  <a:close/>
                </a:path>
              </a:pathLst>
            </a:custGeom>
            <a:solidFill>
              <a:srgbClr val="ECECEA"/>
            </a:solidFill>
          </p:spPr>
          <p:txBody>
            <a:bodyPr/>
            <a:lstStyle/>
            <a:p>
              <a:endParaRPr lang="en-GB"/>
            </a:p>
          </p:txBody>
        </p:sp>
        <p:sp>
          <p:nvSpPr>
            <p:cNvPr id="28" name="TextBox 28"/>
            <p:cNvSpPr txBox="1"/>
            <p:nvPr/>
          </p:nvSpPr>
          <p:spPr>
            <a:xfrm>
              <a:off x="0" y="-9525"/>
              <a:ext cx="812800" cy="587021"/>
            </a:xfrm>
            <a:prstGeom prst="rect">
              <a:avLst/>
            </a:prstGeom>
          </p:spPr>
          <p:txBody>
            <a:bodyPr lIns="50800" tIns="50800" rIns="50800" bIns="50800" rtlCol="0" anchor="ctr"/>
            <a:lstStyle/>
            <a:p>
              <a:pPr marL="474979" lvl="1" indent="-237490" algn="l">
                <a:lnSpc>
                  <a:spcPts val="2639"/>
                </a:lnSpc>
                <a:buFont typeface="Arial"/>
                <a:buChar char="•"/>
              </a:pPr>
              <a:r>
                <a:rPr lang="en-US" sz="2199">
                  <a:solidFill>
                    <a:srgbClr val="000000"/>
                  </a:solidFill>
                  <a:latin typeface="Lato 1"/>
                  <a:ea typeface="Lato 1"/>
                  <a:cs typeface="Lato 1"/>
                  <a:sym typeface="Lato 1"/>
                </a:rPr>
                <a:t>Vet technician</a:t>
              </a:r>
            </a:p>
            <a:p>
              <a:pPr marL="474979" lvl="1" indent="-237490" algn="l">
                <a:lnSpc>
                  <a:spcPts val="2639"/>
                </a:lnSpc>
                <a:buFont typeface="Arial"/>
                <a:buChar char="•"/>
              </a:pPr>
              <a:r>
                <a:rPr lang="en-US" sz="2199">
                  <a:solidFill>
                    <a:srgbClr val="000000"/>
                  </a:solidFill>
                  <a:latin typeface="Lato 1"/>
                  <a:ea typeface="Lato 1"/>
                  <a:cs typeface="Lato 1"/>
                  <a:sym typeface="Lato 1"/>
                </a:rPr>
                <a:t>Nursing associate</a:t>
              </a:r>
            </a:p>
            <a:p>
              <a:pPr marL="474979" lvl="1" indent="-237490" algn="l">
                <a:lnSpc>
                  <a:spcPts val="2639"/>
                </a:lnSpc>
                <a:buFont typeface="Arial"/>
                <a:buChar char="•"/>
              </a:pPr>
              <a:r>
                <a:rPr lang="en-US" sz="2199">
                  <a:solidFill>
                    <a:srgbClr val="000000"/>
                  </a:solidFill>
                  <a:latin typeface="Lato 1"/>
                  <a:ea typeface="Lato 1"/>
                  <a:cs typeface="Lato 1"/>
                  <a:sym typeface="Lato 1"/>
                </a:rPr>
                <a:t>Rail engineer</a:t>
              </a:r>
            </a:p>
            <a:p>
              <a:pPr marL="474979" lvl="1" indent="-237490" algn="l">
                <a:lnSpc>
                  <a:spcPts val="2639"/>
                </a:lnSpc>
                <a:buFont typeface="Arial"/>
                <a:buChar char="•"/>
              </a:pPr>
              <a:r>
                <a:rPr lang="en-US" sz="2199">
                  <a:solidFill>
                    <a:srgbClr val="000000"/>
                  </a:solidFill>
                  <a:latin typeface="Lato 1"/>
                  <a:ea typeface="Lato 1"/>
                  <a:cs typeface="Lato 1"/>
                  <a:sym typeface="Lato 1"/>
                </a:rPr>
                <a:t>Marine pilot</a:t>
              </a:r>
            </a:p>
            <a:p>
              <a:pPr marL="474979" lvl="1" indent="-237490" algn="l">
                <a:lnSpc>
                  <a:spcPts val="2639"/>
                </a:lnSpc>
                <a:buFont typeface="Arial"/>
                <a:buChar char="•"/>
              </a:pPr>
              <a:r>
                <a:rPr lang="en-US" sz="2199">
                  <a:solidFill>
                    <a:srgbClr val="000000"/>
                  </a:solidFill>
                  <a:latin typeface="Lato 1"/>
                  <a:ea typeface="Lato 1"/>
                  <a:cs typeface="Lato 1"/>
                  <a:sym typeface="Lato 1"/>
                </a:rPr>
                <a:t>Nuclear technician</a:t>
              </a:r>
            </a:p>
          </p:txBody>
        </p:sp>
      </p:grpSp>
      <p:grpSp>
        <p:nvGrpSpPr>
          <p:cNvPr id="29" name="Group 29"/>
          <p:cNvGrpSpPr/>
          <p:nvPr/>
        </p:nvGrpSpPr>
        <p:grpSpPr>
          <a:xfrm>
            <a:off x="13841261" y="2723458"/>
            <a:ext cx="3086100" cy="2526055"/>
            <a:chOff x="0" y="0"/>
            <a:chExt cx="812800" cy="665299"/>
          </a:xfrm>
        </p:grpSpPr>
        <p:sp>
          <p:nvSpPr>
            <p:cNvPr id="30" name="Freeform 30"/>
            <p:cNvSpPr/>
            <p:nvPr/>
          </p:nvSpPr>
          <p:spPr>
            <a:xfrm>
              <a:off x="0" y="0"/>
              <a:ext cx="812800" cy="665298"/>
            </a:xfrm>
            <a:custGeom>
              <a:avLst/>
              <a:gdLst/>
              <a:ahLst/>
              <a:cxnLst/>
              <a:rect l="l" t="t" r="r" b="b"/>
              <a:pathLst>
                <a:path w="812800" h="665298">
                  <a:moveTo>
                    <a:pt x="127941" y="0"/>
                  </a:moveTo>
                  <a:lnTo>
                    <a:pt x="684859" y="0"/>
                  </a:lnTo>
                  <a:cubicBezTo>
                    <a:pt x="718791" y="0"/>
                    <a:pt x="751333" y="13479"/>
                    <a:pt x="775327" y="37473"/>
                  </a:cubicBezTo>
                  <a:cubicBezTo>
                    <a:pt x="799321" y="61467"/>
                    <a:pt x="812800" y="94009"/>
                    <a:pt x="812800" y="127941"/>
                  </a:cubicBezTo>
                  <a:lnTo>
                    <a:pt x="812800" y="537358"/>
                  </a:lnTo>
                  <a:cubicBezTo>
                    <a:pt x="812800" y="571290"/>
                    <a:pt x="799321" y="603832"/>
                    <a:pt x="775327" y="627826"/>
                  </a:cubicBezTo>
                  <a:cubicBezTo>
                    <a:pt x="751333" y="651819"/>
                    <a:pt x="718791" y="665298"/>
                    <a:pt x="684859" y="665298"/>
                  </a:cubicBezTo>
                  <a:lnTo>
                    <a:pt x="127941" y="665298"/>
                  </a:lnTo>
                  <a:cubicBezTo>
                    <a:pt x="94009" y="665298"/>
                    <a:pt x="61467" y="651819"/>
                    <a:pt x="37473" y="627826"/>
                  </a:cubicBezTo>
                  <a:cubicBezTo>
                    <a:pt x="13479" y="603832"/>
                    <a:pt x="0" y="571290"/>
                    <a:pt x="0" y="537358"/>
                  </a:cubicBezTo>
                  <a:lnTo>
                    <a:pt x="0" y="127941"/>
                  </a:lnTo>
                  <a:cubicBezTo>
                    <a:pt x="0" y="94009"/>
                    <a:pt x="13479" y="61467"/>
                    <a:pt x="37473" y="37473"/>
                  </a:cubicBezTo>
                  <a:cubicBezTo>
                    <a:pt x="61467" y="13479"/>
                    <a:pt x="94009" y="0"/>
                    <a:pt x="127941" y="0"/>
                  </a:cubicBezTo>
                  <a:close/>
                </a:path>
              </a:pathLst>
            </a:custGeom>
            <a:solidFill>
              <a:srgbClr val="ECECEA"/>
            </a:solidFill>
          </p:spPr>
          <p:txBody>
            <a:bodyPr/>
            <a:lstStyle/>
            <a:p>
              <a:endParaRPr lang="en-GB"/>
            </a:p>
          </p:txBody>
        </p:sp>
        <p:sp>
          <p:nvSpPr>
            <p:cNvPr id="31" name="TextBox 31"/>
            <p:cNvSpPr txBox="1"/>
            <p:nvPr/>
          </p:nvSpPr>
          <p:spPr>
            <a:xfrm>
              <a:off x="0" y="-9525"/>
              <a:ext cx="812800" cy="674824"/>
            </a:xfrm>
            <a:prstGeom prst="rect">
              <a:avLst/>
            </a:prstGeom>
          </p:spPr>
          <p:txBody>
            <a:bodyPr lIns="50800" tIns="50800" rIns="50800" bIns="50800" rtlCol="0" anchor="ctr"/>
            <a:lstStyle/>
            <a:p>
              <a:pPr algn="l">
                <a:lnSpc>
                  <a:spcPts val="2639"/>
                </a:lnSpc>
              </a:pPr>
              <a:endParaRPr/>
            </a:p>
            <a:p>
              <a:pPr marL="474979" lvl="1" indent="-237490" algn="l">
                <a:lnSpc>
                  <a:spcPts val="2639"/>
                </a:lnSpc>
                <a:buFont typeface="Arial"/>
                <a:buChar char="•"/>
              </a:pPr>
              <a:r>
                <a:rPr lang="en-US" sz="2199">
                  <a:solidFill>
                    <a:srgbClr val="000000"/>
                  </a:solidFill>
                  <a:latin typeface="Lato 1"/>
                  <a:ea typeface="Lato 1"/>
                  <a:cs typeface="Lato 1"/>
                  <a:sym typeface="Lato 1"/>
                </a:rPr>
                <a:t>Geoscientist</a:t>
              </a:r>
            </a:p>
            <a:p>
              <a:pPr marL="474979" lvl="1" indent="-237490" algn="l">
                <a:lnSpc>
                  <a:spcPts val="2639"/>
                </a:lnSpc>
                <a:buFont typeface="Arial"/>
                <a:buChar char="•"/>
              </a:pPr>
              <a:r>
                <a:rPr lang="en-US" sz="2199">
                  <a:solidFill>
                    <a:srgbClr val="000000"/>
                  </a:solidFill>
                  <a:latin typeface="Lato 1"/>
                  <a:ea typeface="Lato 1"/>
                  <a:cs typeface="Lato 1"/>
                  <a:sym typeface="Lato 1"/>
                </a:rPr>
                <a:t>Accounting manager</a:t>
              </a:r>
            </a:p>
            <a:p>
              <a:pPr marL="474979" lvl="1" indent="-237490" algn="l">
                <a:lnSpc>
                  <a:spcPts val="2639"/>
                </a:lnSpc>
                <a:buFont typeface="Arial"/>
                <a:buChar char="•"/>
              </a:pPr>
              <a:r>
                <a:rPr lang="en-US" sz="2199">
                  <a:solidFill>
                    <a:srgbClr val="000000"/>
                  </a:solidFill>
                  <a:latin typeface="Lato 1"/>
                  <a:ea typeface="Lato 1"/>
                  <a:cs typeface="Lato 1"/>
                  <a:sym typeface="Lato 1"/>
                </a:rPr>
                <a:t>Midwife</a:t>
              </a:r>
            </a:p>
            <a:p>
              <a:pPr marL="474979" lvl="1" indent="-237490" algn="l">
                <a:lnSpc>
                  <a:spcPts val="2639"/>
                </a:lnSpc>
                <a:buFont typeface="Arial"/>
                <a:buChar char="•"/>
              </a:pPr>
              <a:r>
                <a:rPr lang="en-US" sz="2199">
                  <a:solidFill>
                    <a:srgbClr val="000000"/>
                  </a:solidFill>
                  <a:latin typeface="Lato 1"/>
                  <a:ea typeface="Lato 1"/>
                  <a:cs typeface="Lato 1"/>
                  <a:sym typeface="Lato 1"/>
                </a:rPr>
                <a:t>Social worker</a:t>
              </a:r>
            </a:p>
            <a:p>
              <a:pPr marL="474979" lvl="1" indent="-237490" algn="l">
                <a:lnSpc>
                  <a:spcPts val="2639"/>
                </a:lnSpc>
                <a:buFont typeface="Arial"/>
                <a:buChar char="•"/>
              </a:pPr>
              <a:r>
                <a:rPr lang="en-US" sz="2199">
                  <a:solidFill>
                    <a:srgbClr val="000000"/>
                  </a:solidFill>
                  <a:latin typeface="Lato 1"/>
                  <a:ea typeface="Lato 1"/>
                  <a:cs typeface="Lato 1"/>
                  <a:sym typeface="Lato 1"/>
                </a:rPr>
                <a:t>Civil engineer</a:t>
              </a:r>
            </a:p>
          </p:txBody>
        </p:sp>
      </p:grpSp>
      <p:grpSp>
        <p:nvGrpSpPr>
          <p:cNvPr id="32" name="Group 32"/>
          <p:cNvGrpSpPr/>
          <p:nvPr/>
        </p:nvGrpSpPr>
        <p:grpSpPr>
          <a:xfrm>
            <a:off x="14090140" y="2307722"/>
            <a:ext cx="2588340" cy="831471"/>
            <a:chOff x="0" y="0"/>
            <a:chExt cx="681703" cy="218988"/>
          </a:xfrm>
        </p:grpSpPr>
        <p:sp>
          <p:nvSpPr>
            <p:cNvPr id="33" name="Freeform 33"/>
            <p:cNvSpPr/>
            <p:nvPr/>
          </p:nvSpPr>
          <p:spPr>
            <a:xfrm>
              <a:off x="0" y="0"/>
              <a:ext cx="681703" cy="218988"/>
            </a:xfrm>
            <a:custGeom>
              <a:avLst/>
              <a:gdLst/>
              <a:ahLst/>
              <a:cxnLst/>
              <a:rect l="l" t="t" r="r" b="b"/>
              <a:pathLst>
                <a:path w="681703" h="218988">
                  <a:moveTo>
                    <a:pt x="109494" y="0"/>
                  </a:moveTo>
                  <a:lnTo>
                    <a:pt x="572209" y="0"/>
                  </a:lnTo>
                  <a:cubicBezTo>
                    <a:pt x="601248" y="0"/>
                    <a:pt x="629099" y="11536"/>
                    <a:pt x="649633" y="32070"/>
                  </a:cubicBezTo>
                  <a:cubicBezTo>
                    <a:pt x="670167" y="52604"/>
                    <a:pt x="681703" y="80455"/>
                    <a:pt x="681703" y="109494"/>
                  </a:cubicBezTo>
                  <a:lnTo>
                    <a:pt x="681703" y="109494"/>
                  </a:lnTo>
                  <a:cubicBezTo>
                    <a:pt x="681703" y="138534"/>
                    <a:pt x="670167" y="166384"/>
                    <a:pt x="649633" y="186918"/>
                  </a:cubicBezTo>
                  <a:cubicBezTo>
                    <a:pt x="629099" y="207452"/>
                    <a:pt x="601248" y="218988"/>
                    <a:pt x="572209" y="218988"/>
                  </a:cubicBezTo>
                  <a:lnTo>
                    <a:pt x="109494" y="218988"/>
                  </a:lnTo>
                  <a:cubicBezTo>
                    <a:pt x="80455" y="218988"/>
                    <a:pt x="52604" y="207452"/>
                    <a:pt x="32070" y="186918"/>
                  </a:cubicBezTo>
                  <a:cubicBezTo>
                    <a:pt x="11536" y="166384"/>
                    <a:pt x="0" y="138534"/>
                    <a:pt x="0" y="109494"/>
                  </a:cubicBezTo>
                  <a:lnTo>
                    <a:pt x="0" y="109494"/>
                  </a:lnTo>
                  <a:cubicBezTo>
                    <a:pt x="0" y="80455"/>
                    <a:pt x="11536" y="52604"/>
                    <a:pt x="32070" y="32070"/>
                  </a:cubicBezTo>
                  <a:cubicBezTo>
                    <a:pt x="52604" y="11536"/>
                    <a:pt x="80455" y="0"/>
                    <a:pt x="109494" y="0"/>
                  </a:cubicBezTo>
                  <a:close/>
                </a:path>
              </a:pathLst>
            </a:custGeom>
            <a:solidFill>
              <a:srgbClr val="006992"/>
            </a:solidFill>
          </p:spPr>
          <p:txBody>
            <a:bodyPr/>
            <a:lstStyle/>
            <a:p>
              <a:endParaRPr lang="en-GB"/>
            </a:p>
          </p:txBody>
        </p:sp>
        <p:sp>
          <p:nvSpPr>
            <p:cNvPr id="34" name="TextBox 34"/>
            <p:cNvSpPr txBox="1"/>
            <p:nvPr/>
          </p:nvSpPr>
          <p:spPr>
            <a:xfrm>
              <a:off x="0" y="0"/>
              <a:ext cx="681703" cy="218988"/>
            </a:xfrm>
            <a:prstGeom prst="rect">
              <a:avLst/>
            </a:prstGeom>
          </p:spPr>
          <p:txBody>
            <a:bodyPr lIns="50800" tIns="50800" rIns="50800" bIns="50800" rtlCol="0" anchor="ctr"/>
            <a:lstStyle/>
            <a:p>
              <a:pPr algn="ctr">
                <a:lnSpc>
                  <a:spcPts val="2879"/>
                </a:lnSpc>
              </a:pPr>
              <a:r>
                <a:rPr lang="en-US" sz="3000" dirty="0">
                  <a:solidFill>
                    <a:srgbClr val="FFFFFF"/>
                  </a:solidFill>
                  <a:latin typeface="Lato 1 Bold"/>
                  <a:ea typeface="Lato 1 Bold"/>
                  <a:cs typeface="Lato 1 Bold"/>
                  <a:sym typeface="Lato 1 Bold"/>
                </a:rPr>
                <a:t>Degree</a:t>
              </a:r>
            </a:p>
          </p:txBody>
        </p:sp>
      </p:grpSp>
      <p:grpSp>
        <p:nvGrpSpPr>
          <p:cNvPr id="35" name="Group 35"/>
          <p:cNvGrpSpPr/>
          <p:nvPr/>
        </p:nvGrpSpPr>
        <p:grpSpPr>
          <a:xfrm>
            <a:off x="13841261" y="6432210"/>
            <a:ext cx="3086100" cy="2192680"/>
            <a:chOff x="0" y="0"/>
            <a:chExt cx="812800" cy="577496"/>
          </a:xfrm>
        </p:grpSpPr>
        <p:sp>
          <p:nvSpPr>
            <p:cNvPr id="36" name="Freeform 36"/>
            <p:cNvSpPr/>
            <p:nvPr/>
          </p:nvSpPr>
          <p:spPr>
            <a:xfrm>
              <a:off x="0" y="0"/>
              <a:ext cx="812800" cy="577496"/>
            </a:xfrm>
            <a:custGeom>
              <a:avLst/>
              <a:gdLst/>
              <a:ahLst/>
              <a:cxnLst/>
              <a:rect l="l" t="t" r="r" b="b"/>
              <a:pathLst>
                <a:path w="812800" h="577496">
                  <a:moveTo>
                    <a:pt x="127941" y="0"/>
                  </a:moveTo>
                  <a:lnTo>
                    <a:pt x="684859" y="0"/>
                  </a:lnTo>
                  <a:cubicBezTo>
                    <a:pt x="718791" y="0"/>
                    <a:pt x="751333" y="13479"/>
                    <a:pt x="775327" y="37473"/>
                  </a:cubicBezTo>
                  <a:cubicBezTo>
                    <a:pt x="799321" y="61467"/>
                    <a:pt x="812800" y="94009"/>
                    <a:pt x="812800" y="127941"/>
                  </a:cubicBezTo>
                  <a:lnTo>
                    <a:pt x="812800" y="449555"/>
                  </a:lnTo>
                  <a:cubicBezTo>
                    <a:pt x="812800" y="483487"/>
                    <a:pt x="799321" y="516030"/>
                    <a:pt x="775327" y="540023"/>
                  </a:cubicBezTo>
                  <a:cubicBezTo>
                    <a:pt x="751333" y="564017"/>
                    <a:pt x="718791" y="577496"/>
                    <a:pt x="684859" y="577496"/>
                  </a:cubicBezTo>
                  <a:lnTo>
                    <a:pt x="127941" y="577496"/>
                  </a:lnTo>
                  <a:cubicBezTo>
                    <a:pt x="94009" y="577496"/>
                    <a:pt x="61467" y="564017"/>
                    <a:pt x="37473" y="540023"/>
                  </a:cubicBezTo>
                  <a:cubicBezTo>
                    <a:pt x="13479" y="516030"/>
                    <a:pt x="0" y="483487"/>
                    <a:pt x="0" y="449555"/>
                  </a:cubicBezTo>
                  <a:lnTo>
                    <a:pt x="0" y="127941"/>
                  </a:lnTo>
                  <a:cubicBezTo>
                    <a:pt x="0" y="94009"/>
                    <a:pt x="13479" y="61467"/>
                    <a:pt x="37473" y="37473"/>
                  </a:cubicBezTo>
                  <a:cubicBezTo>
                    <a:pt x="61467" y="13479"/>
                    <a:pt x="94009" y="0"/>
                    <a:pt x="127941" y="0"/>
                  </a:cubicBezTo>
                  <a:close/>
                </a:path>
              </a:pathLst>
            </a:custGeom>
            <a:solidFill>
              <a:srgbClr val="ECECEA"/>
            </a:solidFill>
          </p:spPr>
          <p:txBody>
            <a:bodyPr/>
            <a:lstStyle/>
            <a:p>
              <a:endParaRPr lang="en-GB"/>
            </a:p>
          </p:txBody>
        </p:sp>
        <p:sp>
          <p:nvSpPr>
            <p:cNvPr id="37" name="TextBox 37"/>
            <p:cNvSpPr txBox="1"/>
            <p:nvPr/>
          </p:nvSpPr>
          <p:spPr>
            <a:xfrm>
              <a:off x="0" y="-9525"/>
              <a:ext cx="812800" cy="587021"/>
            </a:xfrm>
            <a:prstGeom prst="rect">
              <a:avLst/>
            </a:prstGeom>
          </p:spPr>
          <p:txBody>
            <a:bodyPr lIns="50800" tIns="50800" rIns="50800" bIns="50800" rtlCol="0" anchor="ctr"/>
            <a:lstStyle/>
            <a:p>
              <a:pPr marL="474979" lvl="1" indent="-237490" algn="l">
                <a:lnSpc>
                  <a:spcPts val="2639"/>
                </a:lnSpc>
                <a:buFont typeface="Arial"/>
                <a:buChar char="•"/>
              </a:pPr>
              <a:r>
                <a:rPr lang="en-US" sz="2199">
                  <a:solidFill>
                    <a:srgbClr val="000000"/>
                  </a:solidFill>
                  <a:latin typeface="Lato 1"/>
                  <a:ea typeface="Lato 1"/>
                  <a:cs typeface="Lato 1"/>
                  <a:sym typeface="Lato 1"/>
                </a:rPr>
                <a:t>Doctor</a:t>
              </a:r>
            </a:p>
            <a:p>
              <a:pPr marL="474979" lvl="1" indent="-237490" algn="l">
                <a:lnSpc>
                  <a:spcPts val="2639"/>
                </a:lnSpc>
                <a:buFont typeface="Arial"/>
                <a:buChar char="•"/>
              </a:pPr>
              <a:r>
                <a:rPr lang="en-US" sz="2199">
                  <a:solidFill>
                    <a:srgbClr val="000000"/>
                  </a:solidFill>
                  <a:latin typeface="Lato 1"/>
                  <a:ea typeface="Lato 1"/>
                  <a:cs typeface="Lato 1"/>
                  <a:sym typeface="Lato 1"/>
                </a:rPr>
                <a:t>Game programmer</a:t>
              </a:r>
            </a:p>
            <a:p>
              <a:pPr marL="474979" lvl="1" indent="-237490" algn="l">
                <a:lnSpc>
                  <a:spcPts val="2639"/>
                </a:lnSpc>
                <a:buFont typeface="Arial"/>
                <a:buChar char="•"/>
              </a:pPr>
              <a:r>
                <a:rPr lang="en-US" sz="2199">
                  <a:solidFill>
                    <a:srgbClr val="000000"/>
                  </a:solidFill>
                  <a:latin typeface="Lato 1"/>
                  <a:ea typeface="Lato 1"/>
                  <a:cs typeface="Lato 1"/>
                  <a:sym typeface="Lato 1"/>
                </a:rPr>
                <a:t>Play therapist</a:t>
              </a:r>
            </a:p>
            <a:p>
              <a:pPr marL="474979" lvl="1" indent="-237490" algn="l">
                <a:lnSpc>
                  <a:spcPts val="2639"/>
                </a:lnSpc>
                <a:buFont typeface="Arial"/>
                <a:buChar char="•"/>
              </a:pPr>
              <a:r>
                <a:rPr lang="en-US" sz="2199">
                  <a:solidFill>
                    <a:srgbClr val="000000"/>
                  </a:solidFill>
                  <a:latin typeface="Lato 1"/>
                  <a:ea typeface="Lato 1"/>
                  <a:cs typeface="Lato 1"/>
                  <a:sym typeface="Lato 1"/>
                </a:rPr>
                <a:t>Solicitor</a:t>
              </a:r>
            </a:p>
            <a:p>
              <a:pPr marL="474979" lvl="1" indent="-237490" algn="l">
                <a:lnSpc>
                  <a:spcPts val="2639"/>
                </a:lnSpc>
                <a:buFont typeface="Arial"/>
                <a:buChar char="•"/>
              </a:pPr>
              <a:r>
                <a:rPr lang="en-US" sz="2199">
                  <a:solidFill>
                    <a:srgbClr val="000000"/>
                  </a:solidFill>
                  <a:latin typeface="Lato 1"/>
                  <a:ea typeface="Lato 1"/>
                  <a:cs typeface="Lato 1"/>
                  <a:sym typeface="Lato 1"/>
                </a:rPr>
                <a:t>Economist</a:t>
              </a:r>
            </a:p>
          </p:txBody>
        </p:sp>
      </p:grpSp>
      <p:grpSp>
        <p:nvGrpSpPr>
          <p:cNvPr id="38" name="Group 38"/>
          <p:cNvGrpSpPr/>
          <p:nvPr/>
        </p:nvGrpSpPr>
        <p:grpSpPr>
          <a:xfrm>
            <a:off x="1565956" y="7412379"/>
            <a:ext cx="2439012" cy="579755"/>
            <a:chOff x="0" y="0"/>
            <a:chExt cx="642374" cy="152693"/>
          </a:xfrm>
        </p:grpSpPr>
        <p:sp>
          <p:nvSpPr>
            <p:cNvPr id="39" name="Freeform 39"/>
            <p:cNvSpPr/>
            <p:nvPr/>
          </p:nvSpPr>
          <p:spPr>
            <a:xfrm>
              <a:off x="0" y="0"/>
              <a:ext cx="642374" cy="152693"/>
            </a:xfrm>
            <a:custGeom>
              <a:avLst/>
              <a:gdLst/>
              <a:ahLst/>
              <a:cxnLst/>
              <a:rect l="l" t="t" r="r" b="b"/>
              <a:pathLst>
                <a:path w="642374" h="152693">
                  <a:moveTo>
                    <a:pt x="76346" y="0"/>
                  </a:moveTo>
                  <a:lnTo>
                    <a:pt x="566027" y="0"/>
                  </a:lnTo>
                  <a:cubicBezTo>
                    <a:pt x="608192" y="0"/>
                    <a:pt x="642374" y="34181"/>
                    <a:pt x="642374" y="76346"/>
                  </a:cubicBezTo>
                  <a:lnTo>
                    <a:pt x="642374" y="76346"/>
                  </a:lnTo>
                  <a:cubicBezTo>
                    <a:pt x="642374" y="96595"/>
                    <a:pt x="634330" y="116014"/>
                    <a:pt x="620012" y="130331"/>
                  </a:cubicBezTo>
                  <a:cubicBezTo>
                    <a:pt x="605695" y="144649"/>
                    <a:pt x="586276" y="152693"/>
                    <a:pt x="566027" y="152693"/>
                  </a:cubicBezTo>
                  <a:lnTo>
                    <a:pt x="76346" y="152693"/>
                  </a:lnTo>
                  <a:cubicBezTo>
                    <a:pt x="34181" y="152693"/>
                    <a:pt x="0" y="118511"/>
                    <a:pt x="0" y="76346"/>
                  </a:cubicBezTo>
                  <a:lnTo>
                    <a:pt x="0" y="76346"/>
                  </a:lnTo>
                  <a:cubicBezTo>
                    <a:pt x="0" y="34181"/>
                    <a:pt x="34181" y="0"/>
                    <a:pt x="76346" y="0"/>
                  </a:cubicBezTo>
                  <a:close/>
                </a:path>
              </a:pathLst>
            </a:custGeom>
            <a:solidFill>
              <a:srgbClr val="E8B463"/>
            </a:solidFill>
          </p:spPr>
          <p:txBody>
            <a:bodyPr/>
            <a:lstStyle/>
            <a:p>
              <a:endParaRPr lang="en-GB"/>
            </a:p>
          </p:txBody>
        </p:sp>
        <p:sp>
          <p:nvSpPr>
            <p:cNvPr id="40" name="TextBox 40"/>
            <p:cNvSpPr txBox="1"/>
            <p:nvPr/>
          </p:nvSpPr>
          <p:spPr>
            <a:xfrm>
              <a:off x="0" y="0"/>
              <a:ext cx="642374" cy="152693"/>
            </a:xfrm>
            <a:prstGeom prst="rect">
              <a:avLst/>
            </a:prstGeom>
          </p:spPr>
          <p:txBody>
            <a:bodyPr lIns="50800" tIns="50800" rIns="50800" bIns="50800" rtlCol="0" anchor="ctr"/>
            <a:lstStyle/>
            <a:p>
              <a:pPr algn="ctr">
                <a:lnSpc>
                  <a:spcPts val="2999"/>
                </a:lnSpc>
              </a:pPr>
              <a:r>
                <a:rPr lang="en-US" sz="2400" dirty="0">
                  <a:solidFill>
                    <a:srgbClr val="000000"/>
                  </a:solidFill>
                  <a:latin typeface="Lato 1 Bold"/>
                  <a:ea typeface="Lato 1 Bold"/>
                  <a:cs typeface="Lato 1 Bold"/>
                  <a:sym typeface="Lato 1 Bold"/>
                </a:rPr>
                <a:t>140+ standards</a:t>
              </a:r>
            </a:p>
          </p:txBody>
        </p:sp>
      </p:grpSp>
      <p:grpSp>
        <p:nvGrpSpPr>
          <p:cNvPr id="41" name="Group 41"/>
          <p:cNvGrpSpPr/>
          <p:nvPr/>
        </p:nvGrpSpPr>
        <p:grpSpPr>
          <a:xfrm>
            <a:off x="5820866" y="7412379"/>
            <a:ext cx="2439012" cy="579755"/>
            <a:chOff x="0" y="0"/>
            <a:chExt cx="642374" cy="152693"/>
          </a:xfrm>
        </p:grpSpPr>
        <p:sp>
          <p:nvSpPr>
            <p:cNvPr id="42" name="Freeform 42"/>
            <p:cNvSpPr/>
            <p:nvPr/>
          </p:nvSpPr>
          <p:spPr>
            <a:xfrm>
              <a:off x="0" y="0"/>
              <a:ext cx="642374" cy="152693"/>
            </a:xfrm>
            <a:custGeom>
              <a:avLst/>
              <a:gdLst/>
              <a:ahLst/>
              <a:cxnLst/>
              <a:rect l="l" t="t" r="r" b="b"/>
              <a:pathLst>
                <a:path w="642374" h="152693">
                  <a:moveTo>
                    <a:pt x="76346" y="0"/>
                  </a:moveTo>
                  <a:lnTo>
                    <a:pt x="566027" y="0"/>
                  </a:lnTo>
                  <a:cubicBezTo>
                    <a:pt x="608192" y="0"/>
                    <a:pt x="642374" y="34181"/>
                    <a:pt x="642374" y="76346"/>
                  </a:cubicBezTo>
                  <a:lnTo>
                    <a:pt x="642374" y="76346"/>
                  </a:lnTo>
                  <a:cubicBezTo>
                    <a:pt x="642374" y="96595"/>
                    <a:pt x="634330" y="116014"/>
                    <a:pt x="620012" y="130331"/>
                  </a:cubicBezTo>
                  <a:cubicBezTo>
                    <a:pt x="605695" y="144649"/>
                    <a:pt x="586276" y="152693"/>
                    <a:pt x="566027" y="152693"/>
                  </a:cubicBezTo>
                  <a:lnTo>
                    <a:pt x="76346" y="152693"/>
                  </a:lnTo>
                  <a:cubicBezTo>
                    <a:pt x="34181" y="152693"/>
                    <a:pt x="0" y="118511"/>
                    <a:pt x="0" y="76346"/>
                  </a:cubicBezTo>
                  <a:lnTo>
                    <a:pt x="0" y="76346"/>
                  </a:lnTo>
                  <a:cubicBezTo>
                    <a:pt x="0" y="34181"/>
                    <a:pt x="34181" y="0"/>
                    <a:pt x="76346" y="0"/>
                  </a:cubicBezTo>
                  <a:close/>
                </a:path>
              </a:pathLst>
            </a:custGeom>
            <a:solidFill>
              <a:srgbClr val="E8B463"/>
            </a:solidFill>
          </p:spPr>
          <p:txBody>
            <a:bodyPr/>
            <a:lstStyle/>
            <a:p>
              <a:endParaRPr lang="en-GB"/>
            </a:p>
          </p:txBody>
        </p:sp>
        <p:sp>
          <p:nvSpPr>
            <p:cNvPr id="43" name="TextBox 43"/>
            <p:cNvSpPr txBox="1"/>
            <p:nvPr/>
          </p:nvSpPr>
          <p:spPr>
            <a:xfrm>
              <a:off x="0" y="0"/>
              <a:ext cx="642374" cy="152693"/>
            </a:xfrm>
            <a:prstGeom prst="rect">
              <a:avLst/>
            </a:prstGeom>
          </p:spPr>
          <p:txBody>
            <a:bodyPr lIns="50800" tIns="50800" rIns="50800" bIns="50800" rtlCol="0" anchor="ctr"/>
            <a:lstStyle/>
            <a:p>
              <a:pPr algn="ctr">
                <a:lnSpc>
                  <a:spcPts val="2999"/>
                </a:lnSpc>
              </a:pPr>
              <a:r>
                <a:rPr lang="en-US" sz="2400" dirty="0">
                  <a:solidFill>
                    <a:srgbClr val="000000"/>
                  </a:solidFill>
                  <a:latin typeface="Lato 1 Bold"/>
                  <a:ea typeface="Lato 1 Bold"/>
                  <a:cs typeface="Lato 1 Bold"/>
                  <a:sym typeface="Lato 1 Bold"/>
                </a:rPr>
                <a:t> 230+ standards</a:t>
              </a:r>
            </a:p>
          </p:txBody>
        </p:sp>
      </p:grpSp>
      <p:grpSp>
        <p:nvGrpSpPr>
          <p:cNvPr id="44" name="Group 44"/>
          <p:cNvGrpSpPr/>
          <p:nvPr/>
        </p:nvGrpSpPr>
        <p:grpSpPr>
          <a:xfrm>
            <a:off x="9760528" y="5467486"/>
            <a:ext cx="2903588" cy="579755"/>
            <a:chOff x="0" y="0"/>
            <a:chExt cx="764731" cy="152693"/>
          </a:xfrm>
        </p:grpSpPr>
        <p:sp>
          <p:nvSpPr>
            <p:cNvPr id="45" name="Freeform 45"/>
            <p:cNvSpPr/>
            <p:nvPr/>
          </p:nvSpPr>
          <p:spPr>
            <a:xfrm>
              <a:off x="0" y="0"/>
              <a:ext cx="764731" cy="152693"/>
            </a:xfrm>
            <a:custGeom>
              <a:avLst/>
              <a:gdLst/>
              <a:ahLst/>
              <a:cxnLst/>
              <a:rect l="l" t="t" r="r" b="b"/>
              <a:pathLst>
                <a:path w="764731" h="152693">
                  <a:moveTo>
                    <a:pt x="76346" y="0"/>
                  </a:moveTo>
                  <a:lnTo>
                    <a:pt x="688385" y="0"/>
                  </a:lnTo>
                  <a:cubicBezTo>
                    <a:pt x="730550" y="0"/>
                    <a:pt x="764731" y="34181"/>
                    <a:pt x="764731" y="76346"/>
                  </a:cubicBezTo>
                  <a:lnTo>
                    <a:pt x="764731" y="76346"/>
                  </a:lnTo>
                  <a:cubicBezTo>
                    <a:pt x="764731" y="96595"/>
                    <a:pt x="756687" y="116014"/>
                    <a:pt x="742370" y="130331"/>
                  </a:cubicBezTo>
                  <a:cubicBezTo>
                    <a:pt x="728052" y="144649"/>
                    <a:pt x="708633" y="152693"/>
                    <a:pt x="688385" y="152693"/>
                  </a:cubicBezTo>
                  <a:lnTo>
                    <a:pt x="76346" y="152693"/>
                  </a:lnTo>
                  <a:cubicBezTo>
                    <a:pt x="34181" y="152693"/>
                    <a:pt x="0" y="118511"/>
                    <a:pt x="0" y="76346"/>
                  </a:cubicBezTo>
                  <a:lnTo>
                    <a:pt x="0" y="76346"/>
                  </a:lnTo>
                  <a:cubicBezTo>
                    <a:pt x="0" y="34181"/>
                    <a:pt x="34181" y="0"/>
                    <a:pt x="76346" y="0"/>
                  </a:cubicBezTo>
                  <a:close/>
                </a:path>
              </a:pathLst>
            </a:custGeom>
            <a:solidFill>
              <a:srgbClr val="E8B463"/>
            </a:solidFill>
          </p:spPr>
          <p:txBody>
            <a:bodyPr/>
            <a:lstStyle/>
            <a:p>
              <a:endParaRPr lang="en-GB"/>
            </a:p>
          </p:txBody>
        </p:sp>
        <p:sp>
          <p:nvSpPr>
            <p:cNvPr id="46" name="TextBox 46"/>
            <p:cNvSpPr txBox="1"/>
            <p:nvPr/>
          </p:nvSpPr>
          <p:spPr>
            <a:xfrm>
              <a:off x="0" y="0"/>
              <a:ext cx="764731" cy="152693"/>
            </a:xfrm>
            <a:prstGeom prst="rect">
              <a:avLst/>
            </a:prstGeom>
          </p:spPr>
          <p:txBody>
            <a:bodyPr lIns="50800" tIns="50800" rIns="50800" bIns="50800" rtlCol="0" anchor="ctr"/>
            <a:lstStyle/>
            <a:p>
              <a:pPr algn="ctr">
                <a:lnSpc>
                  <a:spcPts val="2999"/>
                </a:lnSpc>
              </a:pPr>
              <a:r>
                <a:rPr lang="en-US" sz="2400" dirty="0">
                  <a:solidFill>
                    <a:srgbClr val="000000"/>
                  </a:solidFill>
                  <a:latin typeface="Lato 1 Bold"/>
                  <a:ea typeface="Lato 1 Bold"/>
                  <a:cs typeface="Lato 1 Bold"/>
                  <a:sym typeface="Lato 1 Bold"/>
                </a:rPr>
                <a:t> 110+ standards (L4)</a:t>
              </a:r>
            </a:p>
          </p:txBody>
        </p:sp>
      </p:grpSp>
      <p:grpSp>
        <p:nvGrpSpPr>
          <p:cNvPr id="47" name="Group 47"/>
          <p:cNvGrpSpPr/>
          <p:nvPr/>
        </p:nvGrpSpPr>
        <p:grpSpPr>
          <a:xfrm>
            <a:off x="9760528" y="8843965"/>
            <a:ext cx="2903588" cy="579755"/>
            <a:chOff x="0" y="0"/>
            <a:chExt cx="764731" cy="152693"/>
          </a:xfrm>
        </p:grpSpPr>
        <p:sp>
          <p:nvSpPr>
            <p:cNvPr id="48" name="Freeform 48"/>
            <p:cNvSpPr/>
            <p:nvPr/>
          </p:nvSpPr>
          <p:spPr>
            <a:xfrm>
              <a:off x="0" y="0"/>
              <a:ext cx="764731" cy="152693"/>
            </a:xfrm>
            <a:custGeom>
              <a:avLst/>
              <a:gdLst/>
              <a:ahLst/>
              <a:cxnLst/>
              <a:rect l="l" t="t" r="r" b="b"/>
              <a:pathLst>
                <a:path w="764731" h="152693">
                  <a:moveTo>
                    <a:pt x="76346" y="0"/>
                  </a:moveTo>
                  <a:lnTo>
                    <a:pt x="688385" y="0"/>
                  </a:lnTo>
                  <a:cubicBezTo>
                    <a:pt x="730550" y="0"/>
                    <a:pt x="764731" y="34181"/>
                    <a:pt x="764731" y="76346"/>
                  </a:cubicBezTo>
                  <a:lnTo>
                    <a:pt x="764731" y="76346"/>
                  </a:lnTo>
                  <a:cubicBezTo>
                    <a:pt x="764731" y="96595"/>
                    <a:pt x="756687" y="116014"/>
                    <a:pt x="742370" y="130331"/>
                  </a:cubicBezTo>
                  <a:cubicBezTo>
                    <a:pt x="728052" y="144649"/>
                    <a:pt x="708633" y="152693"/>
                    <a:pt x="688385" y="152693"/>
                  </a:cubicBezTo>
                  <a:lnTo>
                    <a:pt x="76346" y="152693"/>
                  </a:lnTo>
                  <a:cubicBezTo>
                    <a:pt x="34181" y="152693"/>
                    <a:pt x="0" y="118511"/>
                    <a:pt x="0" y="76346"/>
                  </a:cubicBezTo>
                  <a:lnTo>
                    <a:pt x="0" y="76346"/>
                  </a:lnTo>
                  <a:cubicBezTo>
                    <a:pt x="0" y="34181"/>
                    <a:pt x="34181" y="0"/>
                    <a:pt x="76346" y="0"/>
                  </a:cubicBezTo>
                  <a:close/>
                </a:path>
              </a:pathLst>
            </a:custGeom>
            <a:solidFill>
              <a:srgbClr val="E8B463"/>
            </a:solidFill>
          </p:spPr>
          <p:txBody>
            <a:bodyPr/>
            <a:lstStyle/>
            <a:p>
              <a:endParaRPr lang="en-GB"/>
            </a:p>
          </p:txBody>
        </p:sp>
        <p:sp>
          <p:nvSpPr>
            <p:cNvPr id="49" name="TextBox 49"/>
            <p:cNvSpPr txBox="1"/>
            <p:nvPr/>
          </p:nvSpPr>
          <p:spPr>
            <a:xfrm>
              <a:off x="0" y="0"/>
              <a:ext cx="764731" cy="152693"/>
            </a:xfrm>
            <a:prstGeom prst="rect">
              <a:avLst/>
            </a:prstGeom>
          </p:spPr>
          <p:txBody>
            <a:bodyPr lIns="50800" tIns="50800" rIns="50800" bIns="50800" rtlCol="0" anchor="ctr"/>
            <a:lstStyle/>
            <a:p>
              <a:pPr algn="ctr">
                <a:lnSpc>
                  <a:spcPts val="2999"/>
                </a:lnSpc>
              </a:pPr>
              <a:r>
                <a:rPr lang="en-US" sz="2400">
                  <a:solidFill>
                    <a:srgbClr val="000000"/>
                  </a:solidFill>
                  <a:latin typeface="Lato 1 Bold"/>
                  <a:ea typeface="Lato 1 Bold"/>
                  <a:cs typeface="Lato 1 Bold"/>
                  <a:sym typeface="Lato 1 Bold"/>
                </a:rPr>
                <a:t> 40+ standards (L5)</a:t>
              </a:r>
            </a:p>
          </p:txBody>
        </p:sp>
      </p:grpSp>
      <p:grpSp>
        <p:nvGrpSpPr>
          <p:cNvPr id="50" name="Group 50"/>
          <p:cNvGrpSpPr/>
          <p:nvPr/>
        </p:nvGrpSpPr>
        <p:grpSpPr>
          <a:xfrm>
            <a:off x="13932516" y="5467486"/>
            <a:ext cx="2903588" cy="579755"/>
            <a:chOff x="0" y="0"/>
            <a:chExt cx="764731" cy="152693"/>
          </a:xfrm>
        </p:grpSpPr>
        <p:sp>
          <p:nvSpPr>
            <p:cNvPr id="51" name="Freeform 51"/>
            <p:cNvSpPr/>
            <p:nvPr/>
          </p:nvSpPr>
          <p:spPr>
            <a:xfrm>
              <a:off x="0" y="0"/>
              <a:ext cx="764731" cy="152693"/>
            </a:xfrm>
            <a:custGeom>
              <a:avLst/>
              <a:gdLst/>
              <a:ahLst/>
              <a:cxnLst/>
              <a:rect l="l" t="t" r="r" b="b"/>
              <a:pathLst>
                <a:path w="764731" h="152693">
                  <a:moveTo>
                    <a:pt x="76346" y="0"/>
                  </a:moveTo>
                  <a:lnTo>
                    <a:pt x="688385" y="0"/>
                  </a:lnTo>
                  <a:cubicBezTo>
                    <a:pt x="730550" y="0"/>
                    <a:pt x="764731" y="34181"/>
                    <a:pt x="764731" y="76346"/>
                  </a:cubicBezTo>
                  <a:lnTo>
                    <a:pt x="764731" y="76346"/>
                  </a:lnTo>
                  <a:cubicBezTo>
                    <a:pt x="764731" y="96595"/>
                    <a:pt x="756687" y="116014"/>
                    <a:pt x="742370" y="130331"/>
                  </a:cubicBezTo>
                  <a:cubicBezTo>
                    <a:pt x="728052" y="144649"/>
                    <a:pt x="708633" y="152693"/>
                    <a:pt x="688385" y="152693"/>
                  </a:cubicBezTo>
                  <a:lnTo>
                    <a:pt x="76346" y="152693"/>
                  </a:lnTo>
                  <a:cubicBezTo>
                    <a:pt x="34181" y="152693"/>
                    <a:pt x="0" y="118511"/>
                    <a:pt x="0" y="76346"/>
                  </a:cubicBezTo>
                  <a:lnTo>
                    <a:pt x="0" y="76346"/>
                  </a:lnTo>
                  <a:cubicBezTo>
                    <a:pt x="0" y="34181"/>
                    <a:pt x="34181" y="0"/>
                    <a:pt x="76346" y="0"/>
                  </a:cubicBezTo>
                  <a:close/>
                </a:path>
              </a:pathLst>
            </a:custGeom>
            <a:solidFill>
              <a:srgbClr val="E8B463"/>
            </a:solidFill>
          </p:spPr>
          <p:txBody>
            <a:bodyPr/>
            <a:lstStyle/>
            <a:p>
              <a:endParaRPr lang="en-GB"/>
            </a:p>
          </p:txBody>
        </p:sp>
        <p:sp>
          <p:nvSpPr>
            <p:cNvPr id="52" name="TextBox 52"/>
            <p:cNvSpPr txBox="1"/>
            <p:nvPr/>
          </p:nvSpPr>
          <p:spPr>
            <a:xfrm>
              <a:off x="0" y="0"/>
              <a:ext cx="764731" cy="152693"/>
            </a:xfrm>
            <a:prstGeom prst="rect">
              <a:avLst/>
            </a:prstGeom>
          </p:spPr>
          <p:txBody>
            <a:bodyPr lIns="50800" tIns="50800" rIns="50800" bIns="50800" rtlCol="0" anchor="ctr"/>
            <a:lstStyle/>
            <a:p>
              <a:pPr algn="ctr">
                <a:lnSpc>
                  <a:spcPts val="2999"/>
                </a:lnSpc>
              </a:pPr>
              <a:r>
                <a:rPr lang="en-US" sz="2400">
                  <a:solidFill>
                    <a:srgbClr val="000000"/>
                  </a:solidFill>
                  <a:latin typeface="Lato 1 Bold"/>
                  <a:ea typeface="Lato 1 Bold"/>
                  <a:cs typeface="Lato 1 Bold"/>
                  <a:sym typeface="Lato 1 Bold"/>
                </a:rPr>
                <a:t> 110+ standards (L6)</a:t>
              </a:r>
            </a:p>
          </p:txBody>
        </p:sp>
      </p:grpSp>
      <p:grpSp>
        <p:nvGrpSpPr>
          <p:cNvPr id="53" name="Group 53"/>
          <p:cNvGrpSpPr/>
          <p:nvPr/>
        </p:nvGrpSpPr>
        <p:grpSpPr>
          <a:xfrm>
            <a:off x="13932516" y="8882065"/>
            <a:ext cx="2903588" cy="579755"/>
            <a:chOff x="0" y="0"/>
            <a:chExt cx="764731" cy="152693"/>
          </a:xfrm>
        </p:grpSpPr>
        <p:sp>
          <p:nvSpPr>
            <p:cNvPr id="54" name="Freeform 54"/>
            <p:cNvSpPr/>
            <p:nvPr/>
          </p:nvSpPr>
          <p:spPr>
            <a:xfrm>
              <a:off x="0" y="0"/>
              <a:ext cx="764731" cy="152693"/>
            </a:xfrm>
            <a:custGeom>
              <a:avLst/>
              <a:gdLst/>
              <a:ahLst/>
              <a:cxnLst/>
              <a:rect l="l" t="t" r="r" b="b"/>
              <a:pathLst>
                <a:path w="764731" h="152693">
                  <a:moveTo>
                    <a:pt x="76346" y="0"/>
                  </a:moveTo>
                  <a:lnTo>
                    <a:pt x="688385" y="0"/>
                  </a:lnTo>
                  <a:cubicBezTo>
                    <a:pt x="730550" y="0"/>
                    <a:pt x="764731" y="34181"/>
                    <a:pt x="764731" y="76346"/>
                  </a:cubicBezTo>
                  <a:lnTo>
                    <a:pt x="764731" y="76346"/>
                  </a:lnTo>
                  <a:cubicBezTo>
                    <a:pt x="764731" y="96595"/>
                    <a:pt x="756687" y="116014"/>
                    <a:pt x="742370" y="130331"/>
                  </a:cubicBezTo>
                  <a:cubicBezTo>
                    <a:pt x="728052" y="144649"/>
                    <a:pt x="708633" y="152693"/>
                    <a:pt x="688385" y="152693"/>
                  </a:cubicBezTo>
                  <a:lnTo>
                    <a:pt x="76346" y="152693"/>
                  </a:lnTo>
                  <a:cubicBezTo>
                    <a:pt x="34181" y="152693"/>
                    <a:pt x="0" y="118511"/>
                    <a:pt x="0" y="76346"/>
                  </a:cubicBezTo>
                  <a:lnTo>
                    <a:pt x="0" y="76346"/>
                  </a:lnTo>
                  <a:cubicBezTo>
                    <a:pt x="0" y="34181"/>
                    <a:pt x="34181" y="0"/>
                    <a:pt x="76346" y="0"/>
                  </a:cubicBezTo>
                  <a:close/>
                </a:path>
              </a:pathLst>
            </a:custGeom>
            <a:solidFill>
              <a:srgbClr val="E8B463"/>
            </a:solidFill>
          </p:spPr>
          <p:txBody>
            <a:bodyPr/>
            <a:lstStyle/>
            <a:p>
              <a:endParaRPr lang="en-GB"/>
            </a:p>
          </p:txBody>
        </p:sp>
        <p:sp>
          <p:nvSpPr>
            <p:cNvPr id="55" name="TextBox 55"/>
            <p:cNvSpPr txBox="1"/>
            <p:nvPr/>
          </p:nvSpPr>
          <p:spPr>
            <a:xfrm>
              <a:off x="0" y="0"/>
              <a:ext cx="764731" cy="152693"/>
            </a:xfrm>
            <a:prstGeom prst="rect">
              <a:avLst/>
            </a:prstGeom>
          </p:spPr>
          <p:txBody>
            <a:bodyPr lIns="50800" tIns="50800" rIns="50800" bIns="50800" rtlCol="0" anchor="ctr"/>
            <a:lstStyle/>
            <a:p>
              <a:pPr algn="ctr">
                <a:lnSpc>
                  <a:spcPts val="2999"/>
                </a:lnSpc>
              </a:pPr>
              <a:r>
                <a:rPr lang="en-US" sz="2400">
                  <a:solidFill>
                    <a:srgbClr val="000000"/>
                  </a:solidFill>
                  <a:latin typeface="Lato 1 Bold"/>
                  <a:ea typeface="Lato 1 Bold"/>
                  <a:cs typeface="Lato 1 Bold"/>
                  <a:sym typeface="Lato 1 Bold"/>
                </a:rPr>
                <a:t> 60+ standards (L7)</a:t>
              </a:r>
            </a:p>
          </p:txBody>
        </p:sp>
      </p:grpSp>
      <p:pic>
        <p:nvPicPr>
          <p:cNvPr id="6146" name="Picture 23" descr="A close up of a logo&#10;&#10;Description automatically generated">
            <a:extLst>
              <a:ext uri="{FF2B5EF4-FFF2-40B4-BE49-F238E27FC236}">
                <a16:creationId xmlns:a16="http://schemas.microsoft.com/office/drawing/2014/main" id="{752F1EDE-F5B4-4AE0-2AC1-E9922B7871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6900" y="8710765"/>
            <a:ext cx="2540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500"/>
                                        <p:tgtEl>
                                          <p:spTgt spid="38"/>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par>
                                <p:cTn id="18" presetID="10"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nodeType="with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fade">
                                      <p:cBhvr>
                                        <p:cTn id="23" dur="500"/>
                                        <p:tgtEl>
                                          <p:spTgt spid="41"/>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par>
                                <p:cTn id="28" presetID="10" presetClass="entr" presetSubtype="0"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par>
                                <p:cTn id="31" presetID="10" presetClass="entr" presetSubtype="0" fill="hold" nodeType="withEffect">
                                  <p:stCondLst>
                                    <p:cond delay="0"/>
                                  </p:stCondLst>
                                  <p:childTnLst>
                                    <p:set>
                                      <p:cBhvr>
                                        <p:cTn id="32" dur="1" fill="hold">
                                          <p:stCondLst>
                                            <p:cond delay="0"/>
                                          </p:stCondLst>
                                        </p:cTn>
                                        <p:tgtEl>
                                          <p:spTgt spid="44"/>
                                        </p:tgtEl>
                                        <p:attrNameLst>
                                          <p:attrName>style.visibility</p:attrName>
                                        </p:attrNameLst>
                                      </p:cBhvr>
                                      <p:to>
                                        <p:strVal val="visible"/>
                                      </p:to>
                                    </p:set>
                                    <p:animEffect transition="in" filter="fade">
                                      <p:cBhvr>
                                        <p:cTn id="33" dur="500"/>
                                        <p:tgtEl>
                                          <p:spTgt spid="44"/>
                                        </p:tgtEl>
                                      </p:cBhvr>
                                    </p:animEffect>
                                  </p:childTnLst>
                                </p:cTn>
                              </p:par>
                              <p:par>
                                <p:cTn id="34" presetID="10" presetClass="entr" presetSubtype="0" fill="hold"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500"/>
                                        <p:tgtEl>
                                          <p:spTgt spid="26"/>
                                        </p:tgtEl>
                                      </p:cBhvr>
                                    </p:animEffect>
                                  </p:childTnLst>
                                </p:cTn>
                              </p:par>
                              <p:par>
                                <p:cTn id="37" presetID="10" presetClass="entr" presetSubtype="0"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fade">
                                      <p:cBhvr>
                                        <p:cTn id="39" dur="500"/>
                                        <p:tgtEl>
                                          <p:spTgt spid="47"/>
                                        </p:tgtEl>
                                      </p:cBhvr>
                                    </p:animEffect>
                                  </p:childTnLst>
                                </p:cTn>
                              </p:par>
                            </p:childTnLst>
                          </p:cTn>
                        </p:par>
                        <p:par>
                          <p:cTn id="40" fill="hold">
                            <p:stCondLst>
                              <p:cond delay="1500"/>
                            </p:stCondLst>
                            <p:childTnLst>
                              <p:par>
                                <p:cTn id="41" presetID="10" presetClass="entr" presetSubtype="0" fill="hold" nodeType="after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fade">
                                      <p:cBhvr>
                                        <p:cTn id="43" dur="500"/>
                                        <p:tgtEl>
                                          <p:spTgt spid="32"/>
                                        </p:tgtEl>
                                      </p:cBhvr>
                                    </p:animEffect>
                                  </p:childTnLst>
                                </p:cTn>
                              </p:par>
                              <p:par>
                                <p:cTn id="44" presetID="10" presetClass="entr" presetSubtype="0" fill="hold" nodeType="with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fade">
                                      <p:cBhvr>
                                        <p:cTn id="46" dur="500"/>
                                        <p:tgtEl>
                                          <p:spTgt spid="29"/>
                                        </p:tgtEl>
                                      </p:cBhvr>
                                    </p:animEffect>
                                  </p:childTnLst>
                                </p:cTn>
                              </p:par>
                              <p:par>
                                <p:cTn id="47" presetID="10" presetClass="entr" presetSubtype="0" fill="hold" nodeType="withEffect">
                                  <p:stCondLst>
                                    <p:cond delay="0"/>
                                  </p:stCondLst>
                                  <p:childTnLst>
                                    <p:set>
                                      <p:cBhvr>
                                        <p:cTn id="48" dur="1" fill="hold">
                                          <p:stCondLst>
                                            <p:cond delay="0"/>
                                          </p:stCondLst>
                                        </p:cTn>
                                        <p:tgtEl>
                                          <p:spTgt spid="50"/>
                                        </p:tgtEl>
                                        <p:attrNameLst>
                                          <p:attrName>style.visibility</p:attrName>
                                        </p:attrNameLst>
                                      </p:cBhvr>
                                      <p:to>
                                        <p:strVal val="visible"/>
                                      </p:to>
                                    </p:set>
                                    <p:animEffect transition="in" filter="fade">
                                      <p:cBhvr>
                                        <p:cTn id="49" dur="500"/>
                                        <p:tgtEl>
                                          <p:spTgt spid="50"/>
                                        </p:tgtEl>
                                      </p:cBhvr>
                                    </p:animEffect>
                                  </p:childTnLst>
                                </p:cTn>
                              </p:par>
                              <p:par>
                                <p:cTn id="50" presetID="10" presetClass="entr" presetSubtype="0" fill="hold" nodeType="with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fade">
                                      <p:cBhvr>
                                        <p:cTn id="52" dur="500"/>
                                        <p:tgtEl>
                                          <p:spTgt spid="35"/>
                                        </p:tgtEl>
                                      </p:cBhvr>
                                    </p:animEffect>
                                  </p:childTnLst>
                                </p:cTn>
                              </p:par>
                              <p:par>
                                <p:cTn id="53" presetID="10" presetClass="entr" presetSubtype="0" fill="hold" nodeType="withEffect">
                                  <p:stCondLst>
                                    <p:cond delay="0"/>
                                  </p:stCondLst>
                                  <p:childTnLst>
                                    <p:set>
                                      <p:cBhvr>
                                        <p:cTn id="54" dur="1" fill="hold">
                                          <p:stCondLst>
                                            <p:cond delay="0"/>
                                          </p:stCondLst>
                                        </p:cTn>
                                        <p:tgtEl>
                                          <p:spTgt spid="53"/>
                                        </p:tgtEl>
                                        <p:attrNameLst>
                                          <p:attrName>style.visibility</p:attrName>
                                        </p:attrNameLst>
                                      </p:cBhvr>
                                      <p:to>
                                        <p:strVal val="visible"/>
                                      </p:to>
                                    </p:set>
                                    <p:animEffect transition="in" filter="fade">
                                      <p:cBhvr>
                                        <p:cTn id="55"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0" y="0"/>
            <a:ext cx="8583384" cy="7295876"/>
          </a:xfrm>
          <a:custGeom>
            <a:avLst/>
            <a:gdLst/>
            <a:ahLst/>
            <a:cxnLst/>
            <a:rect l="l" t="t" r="r" b="b"/>
            <a:pathLst>
              <a:path w="8583384" h="7295876">
                <a:moveTo>
                  <a:pt x="0" y="0"/>
                </a:moveTo>
                <a:lnTo>
                  <a:pt x="8583384" y="0"/>
                </a:lnTo>
                <a:lnTo>
                  <a:pt x="8583384" y="7295876"/>
                </a:lnTo>
                <a:lnTo>
                  <a:pt x="0" y="7295876"/>
                </a:lnTo>
                <a:lnTo>
                  <a:pt x="0" y="0"/>
                </a:lnTo>
                <a:close/>
              </a:path>
            </a:pathLst>
          </a:custGeom>
          <a:blipFill>
            <a:blip r:embed="rId3">
              <a:alphaModFix amt="30000"/>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Freeform 3"/>
          <p:cNvSpPr>
            <a:spLocks noGrp="1" noRot="1" noMove="1" noResize="1" noEditPoints="1" noAdjustHandles="1" noChangeArrowheads="1" noChangeShapeType="1"/>
          </p:cNvSpPr>
          <p:nvPr/>
        </p:nvSpPr>
        <p:spPr>
          <a:xfrm rot="-10800000">
            <a:off x="10289260" y="3488071"/>
            <a:ext cx="7998740" cy="6798929"/>
          </a:xfrm>
          <a:custGeom>
            <a:avLst/>
            <a:gdLst/>
            <a:ahLst/>
            <a:cxnLst/>
            <a:rect l="l" t="t" r="r" b="b"/>
            <a:pathLst>
              <a:path w="7998740" h="6798929">
                <a:moveTo>
                  <a:pt x="0" y="0"/>
                </a:moveTo>
                <a:lnTo>
                  <a:pt x="7998740" y="0"/>
                </a:lnTo>
                <a:lnTo>
                  <a:pt x="7998740" y="6798929"/>
                </a:lnTo>
                <a:lnTo>
                  <a:pt x="0" y="6798929"/>
                </a:lnTo>
                <a:lnTo>
                  <a:pt x="0" y="0"/>
                </a:lnTo>
                <a:close/>
              </a:path>
            </a:pathLst>
          </a:custGeom>
          <a:blipFill>
            <a:blip r:embed="rId3">
              <a:alphaModFix amt="30000"/>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4" name="Group 4"/>
          <p:cNvGrpSpPr>
            <a:grpSpLocks noGrp="1" noUngrp="1" noRot="1" noMove="1" noResize="1"/>
          </p:cNvGrpSpPr>
          <p:nvPr/>
        </p:nvGrpSpPr>
        <p:grpSpPr>
          <a:xfrm>
            <a:off x="342020" y="321743"/>
            <a:ext cx="17603961" cy="9643513"/>
            <a:chOff x="0" y="0"/>
            <a:chExt cx="2770626" cy="1517759"/>
          </a:xfrm>
        </p:grpSpPr>
        <p:sp>
          <p:nvSpPr>
            <p:cNvPr id="5" name="Freeform 5"/>
            <p:cNvSpPr>
              <a:spLocks noGrp="1" noRot="1" noMove="1" noResize="1" noEditPoints="1" noAdjustHandles="1" noChangeArrowheads="1" noChangeShapeType="1"/>
            </p:cNvSpPr>
            <p:nvPr/>
          </p:nvSpPr>
          <p:spPr>
            <a:xfrm>
              <a:off x="0" y="0"/>
              <a:ext cx="2770626" cy="1517759"/>
            </a:xfrm>
            <a:custGeom>
              <a:avLst/>
              <a:gdLst/>
              <a:ahLst/>
              <a:cxnLst/>
              <a:rect l="l" t="t" r="r" b="b"/>
              <a:pathLst>
                <a:path w="2770626" h="1517759">
                  <a:moveTo>
                    <a:pt x="0" y="0"/>
                  </a:moveTo>
                  <a:lnTo>
                    <a:pt x="2770626" y="0"/>
                  </a:lnTo>
                  <a:lnTo>
                    <a:pt x="2770626" y="1517759"/>
                  </a:lnTo>
                  <a:lnTo>
                    <a:pt x="0" y="1517759"/>
                  </a:lnTo>
                  <a:close/>
                </a:path>
              </a:pathLst>
            </a:custGeom>
            <a:solidFill>
              <a:srgbClr val="FFFFFF"/>
            </a:solidFill>
          </p:spPr>
          <p:txBody>
            <a:bodyPr/>
            <a:lstStyle/>
            <a:p>
              <a:endParaRPr lang="en-GB"/>
            </a:p>
          </p:txBody>
        </p:sp>
      </p:grpSp>
      <p:grpSp>
        <p:nvGrpSpPr>
          <p:cNvPr id="7" name="Group 7"/>
          <p:cNvGrpSpPr/>
          <p:nvPr/>
        </p:nvGrpSpPr>
        <p:grpSpPr>
          <a:xfrm>
            <a:off x="10351710" y="2628093"/>
            <a:ext cx="6246832" cy="579755"/>
            <a:chOff x="0" y="0"/>
            <a:chExt cx="1645256" cy="152693"/>
          </a:xfrm>
        </p:grpSpPr>
        <p:sp>
          <p:nvSpPr>
            <p:cNvPr id="8" name="Freeform 8"/>
            <p:cNvSpPr/>
            <p:nvPr/>
          </p:nvSpPr>
          <p:spPr>
            <a:xfrm>
              <a:off x="0" y="0"/>
              <a:ext cx="1645256" cy="152693"/>
            </a:xfrm>
            <a:custGeom>
              <a:avLst/>
              <a:gdLst/>
              <a:ahLst/>
              <a:cxnLst/>
              <a:rect l="l" t="t" r="r" b="b"/>
              <a:pathLst>
                <a:path w="1645256" h="152693">
                  <a:moveTo>
                    <a:pt x="0" y="0"/>
                  </a:moveTo>
                  <a:lnTo>
                    <a:pt x="1645256" y="0"/>
                  </a:lnTo>
                  <a:lnTo>
                    <a:pt x="1645256" y="152693"/>
                  </a:lnTo>
                  <a:lnTo>
                    <a:pt x="0" y="152693"/>
                  </a:lnTo>
                  <a:close/>
                </a:path>
              </a:pathLst>
            </a:custGeom>
            <a:solidFill>
              <a:srgbClr val="525E93"/>
            </a:solidFill>
          </p:spPr>
          <p:txBody>
            <a:bodyPr/>
            <a:lstStyle/>
            <a:p>
              <a:endParaRPr lang="en-GB"/>
            </a:p>
          </p:txBody>
        </p:sp>
        <p:sp>
          <p:nvSpPr>
            <p:cNvPr id="9" name="TextBox 9"/>
            <p:cNvSpPr txBox="1"/>
            <p:nvPr/>
          </p:nvSpPr>
          <p:spPr>
            <a:xfrm>
              <a:off x="0" y="0"/>
              <a:ext cx="1645256" cy="152693"/>
            </a:xfrm>
            <a:prstGeom prst="rect">
              <a:avLst/>
            </a:prstGeom>
          </p:spPr>
          <p:txBody>
            <a:bodyPr lIns="50800" tIns="50800" rIns="50800" bIns="50800" rtlCol="0" anchor="ctr"/>
            <a:lstStyle/>
            <a:p>
              <a:pPr algn="ctr">
                <a:lnSpc>
                  <a:spcPts val="2999"/>
                </a:lnSpc>
              </a:pPr>
              <a:r>
                <a:rPr lang="en-US" sz="3000" dirty="0">
                  <a:solidFill>
                    <a:srgbClr val="FFFFFF"/>
                  </a:solidFill>
                  <a:latin typeface="Lato 1 Bold"/>
                  <a:ea typeface="Lato 1 Bold"/>
                  <a:cs typeface="Lato 1 Bold"/>
                  <a:sym typeface="Lato 1 Bold"/>
                </a:rPr>
                <a:t>Work full-time and study part-time</a:t>
              </a:r>
            </a:p>
          </p:txBody>
        </p:sp>
      </p:grpSp>
      <p:sp>
        <p:nvSpPr>
          <p:cNvPr id="10" name="Freeform 10"/>
          <p:cNvSpPr/>
          <p:nvPr/>
        </p:nvSpPr>
        <p:spPr>
          <a:xfrm>
            <a:off x="1341703" y="2455710"/>
            <a:ext cx="562613" cy="562613"/>
          </a:xfrm>
          <a:custGeom>
            <a:avLst/>
            <a:gdLst/>
            <a:ahLst/>
            <a:cxnLst/>
            <a:rect l="l" t="t" r="r" b="b"/>
            <a:pathLst>
              <a:path w="562613" h="562613">
                <a:moveTo>
                  <a:pt x="0" y="0"/>
                </a:moveTo>
                <a:lnTo>
                  <a:pt x="562613" y="0"/>
                </a:lnTo>
                <a:lnTo>
                  <a:pt x="562613" y="562613"/>
                </a:lnTo>
                <a:lnTo>
                  <a:pt x="0" y="56261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1" name="Freeform 11"/>
          <p:cNvSpPr/>
          <p:nvPr/>
        </p:nvSpPr>
        <p:spPr>
          <a:xfrm>
            <a:off x="1319908" y="3288770"/>
            <a:ext cx="562613" cy="562613"/>
          </a:xfrm>
          <a:custGeom>
            <a:avLst/>
            <a:gdLst/>
            <a:ahLst/>
            <a:cxnLst/>
            <a:rect l="l" t="t" r="r" b="b"/>
            <a:pathLst>
              <a:path w="562613" h="562613">
                <a:moveTo>
                  <a:pt x="0" y="0"/>
                </a:moveTo>
                <a:lnTo>
                  <a:pt x="562613" y="0"/>
                </a:lnTo>
                <a:lnTo>
                  <a:pt x="562613" y="562613"/>
                </a:lnTo>
                <a:lnTo>
                  <a:pt x="0" y="56261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grpSp>
        <p:nvGrpSpPr>
          <p:cNvPr id="12" name="Group 12"/>
          <p:cNvGrpSpPr/>
          <p:nvPr/>
        </p:nvGrpSpPr>
        <p:grpSpPr>
          <a:xfrm>
            <a:off x="9443521" y="3184087"/>
            <a:ext cx="8096880" cy="2068521"/>
            <a:chOff x="0" y="0"/>
            <a:chExt cx="2132512" cy="544796"/>
          </a:xfrm>
        </p:grpSpPr>
        <p:sp>
          <p:nvSpPr>
            <p:cNvPr id="13" name="Freeform 13"/>
            <p:cNvSpPr/>
            <p:nvPr/>
          </p:nvSpPr>
          <p:spPr>
            <a:xfrm>
              <a:off x="0" y="0"/>
              <a:ext cx="2132512" cy="544796"/>
            </a:xfrm>
            <a:custGeom>
              <a:avLst/>
              <a:gdLst/>
              <a:ahLst/>
              <a:cxnLst/>
              <a:rect l="l" t="t" r="r" b="b"/>
              <a:pathLst>
                <a:path w="2132512" h="544796">
                  <a:moveTo>
                    <a:pt x="0" y="0"/>
                  </a:moveTo>
                  <a:lnTo>
                    <a:pt x="2132512" y="0"/>
                  </a:lnTo>
                  <a:lnTo>
                    <a:pt x="2132512" y="544796"/>
                  </a:lnTo>
                  <a:lnTo>
                    <a:pt x="0" y="544796"/>
                  </a:lnTo>
                  <a:close/>
                </a:path>
              </a:pathLst>
            </a:custGeom>
            <a:solidFill>
              <a:srgbClr val="00A8A8"/>
            </a:solidFill>
          </p:spPr>
          <p:txBody>
            <a:bodyPr/>
            <a:lstStyle/>
            <a:p>
              <a:endParaRPr lang="en-GB"/>
            </a:p>
          </p:txBody>
        </p:sp>
        <p:sp>
          <p:nvSpPr>
            <p:cNvPr id="14" name="TextBox 14"/>
            <p:cNvSpPr txBox="1"/>
            <p:nvPr/>
          </p:nvSpPr>
          <p:spPr>
            <a:xfrm>
              <a:off x="0" y="0"/>
              <a:ext cx="2132512" cy="544796"/>
            </a:xfrm>
            <a:prstGeom prst="rect">
              <a:avLst/>
            </a:prstGeom>
          </p:spPr>
          <p:txBody>
            <a:bodyPr lIns="50800" tIns="50800" rIns="50800" bIns="50800" rtlCol="0" anchor="ctr"/>
            <a:lstStyle/>
            <a:p>
              <a:pPr algn="ctr">
                <a:lnSpc>
                  <a:spcPts val="2999"/>
                </a:lnSpc>
              </a:pPr>
              <a:endParaRPr/>
            </a:p>
          </p:txBody>
        </p:sp>
      </p:grpSp>
      <p:sp>
        <p:nvSpPr>
          <p:cNvPr id="15" name="Freeform 15"/>
          <p:cNvSpPr/>
          <p:nvPr/>
        </p:nvSpPr>
        <p:spPr>
          <a:xfrm>
            <a:off x="9713278" y="3596189"/>
            <a:ext cx="1217876" cy="1244317"/>
          </a:xfrm>
          <a:custGeom>
            <a:avLst/>
            <a:gdLst/>
            <a:ahLst/>
            <a:cxnLst/>
            <a:rect l="l" t="t" r="r" b="b"/>
            <a:pathLst>
              <a:path w="1217876" h="1244317">
                <a:moveTo>
                  <a:pt x="0" y="0"/>
                </a:moveTo>
                <a:lnTo>
                  <a:pt x="1217875" y="0"/>
                </a:lnTo>
                <a:lnTo>
                  <a:pt x="1217875" y="1244317"/>
                </a:lnTo>
                <a:lnTo>
                  <a:pt x="0" y="124431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6" name="Freeform 16"/>
          <p:cNvSpPr/>
          <p:nvPr/>
        </p:nvSpPr>
        <p:spPr>
          <a:xfrm>
            <a:off x="11188328" y="3537617"/>
            <a:ext cx="1210918" cy="1302063"/>
          </a:xfrm>
          <a:custGeom>
            <a:avLst/>
            <a:gdLst/>
            <a:ahLst/>
            <a:cxnLst/>
            <a:rect l="l" t="t" r="r" b="b"/>
            <a:pathLst>
              <a:path w="1210918" h="1302063">
                <a:moveTo>
                  <a:pt x="0" y="0"/>
                </a:moveTo>
                <a:lnTo>
                  <a:pt x="1210919" y="0"/>
                </a:lnTo>
                <a:lnTo>
                  <a:pt x="1210919" y="1302063"/>
                </a:lnTo>
                <a:lnTo>
                  <a:pt x="0" y="130206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7" name="Freeform 17"/>
          <p:cNvSpPr/>
          <p:nvPr/>
        </p:nvSpPr>
        <p:spPr>
          <a:xfrm>
            <a:off x="12653119" y="3727565"/>
            <a:ext cx="1733679" cy="1077048"/>
          </a:xfrm>
          <a:custGeom>
            <a:avLst/>
            <a:gdLst/>
            <a:ahLst/>
            <a:cxnLst/>
            <a:rect l="l" t="t" r="r" b="b"/>
            <a:pathLst>
              <a:path w="1733679" h="1077048">
                <a:moveTo>
                  <a:pt x="0" y="0"/>
                </a:moveTo>
                <a:lnTo>
                  <a:pt x="1733679" y="0"/>
                </a:lnTo>
                <a:lnTo>
                  <a:pt x="1733679" y="1077049"/>
                </a:lnTo>
                <a:lnTo>
                  <a:pt x="0" y="107704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8" name="Freeform 18"/>
          <p:cNvSpPr/>
          <p:nvPr/>
        </p:nvSpPr>
        <p:spPr>
          <a:xfrm>
            <a:off x="14643973" y="3795093"/>
            <a:ext cx="1317281" cy="996194"/>
          </a:xfrm>
          <a:custGeom>
            <a:avLst/>
            <a:gdLst/>
            <a:ahLst/>
            <a:cxnLst/>
            <a:rect l="l" t="t" r="r" b="b"/>
            <a:pathLst>
              <a:path w="1317281" h="996194">
                <a:moveTo>
                  <a:pt x="0" y="0"/>
                </a:moveTo>
                <a:lnTo>
                  <a:pt x="1317282" y="0"/>
                </a:lnTo>
                <a:lnTo>
                  <a:pt x="1317282" y="996194"/>
                </a:lnTo>
                <a:lnTo>
                  <a:pt x="0" y="99619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9" name="Freeform 19"/>
          <p:cNvSpPr/>
          <p:nvPr/>
        </p:nvSpPr>
        <p:spPr>
          <a:xfrm>
            <a:off x="16218430" y="3671857"/>
            <a:ext cx="1092980" cy="1092980"/>
          </a:xfrm>
          <a:custGeom>
            <a:avLst/>
            <a:gdLst/>
            <a:ahLst/>
            <a:cxnLst/>
            <a:rect l="l" t="t" r="r" b="b"/>
            <a:pathLst>
              <a:path w="1092980" h="1092980">
                <a:moveTo>
                  <a:pt x="0" y="0"/>
                </a:moveTo>
                <a:lnTo>
                  <a:pt x="1092979" y="0"/>
                </a:lnTo>
                <a:lnTo>
                  <a:pt x="1092979" y="1092980"/>
                </a:lnTo>
                <a:lnTo>
                  <a:pt x="0" y="109298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20" name="Freeform 20"/>
          <p:cNvSpPr/>
          <p:nvPr/>
        </p:nvSpPr>
        <p:spPr>
          <a:xfrm>
            <a:off x="1346983" y="4118934"/>
            <a:ext cx="562613" cy="562613"/>
          </a:xfrm>
          <a:custGeom>
            <a:avLst/>
            <a:gdLst/>
            <a:ahLst/>
            <a:cxnLst/>
            <a:rect l="l" t="t" r="r" b="b"/>
            <a:pathLst>
              <a:path w="562613" h="562613">
                <a:moveTo>
                  <a:pt x="0" y="0"/>
                </a:moveTo>
                <a:lnTo>
                  <a:pt x="562613" y="0"/>
                </a:lnTo>
                <a:lnTo>
                  <a:pt x="562613" y="562614"/>
                </a:lnTo>
                <a:lnTo>
                  <a:pt x="0" y="5626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21" name="Freeform 21"/>
          <p:cNvSpPr/>
          <p:nvPr/>
        </p:nvSpPr>
        <p:spPr>
          <a:xfrm>
            <a:off x="1360531" y="4951994"/>
            <a:ext cx="562613" cy="562613"/>
          </a:xfrm>
          <a:custGeom>
            <a:avLst/>
            <a:gdLst/>
            <a:ahLst/>
            <a:cxnLst/>
            <a:rect l="l" t="t" r="r" b="b"/>
            <a:pathLst>
              <a:path w="562613" h="562613">
                <a:moveTo>
                  <a:pt x="0" y="0"/>
                </a:moveTo>
                <a:lnTo>
                  <a:pt x="562613" y="0"/>
                </a:lnTo>
                <a:lnTo>
                  <a:pt x="562613" y="562613"/>
                </a:lnTo>
                <a:lnTo>
                  <a:pt x="0" y="56261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22" name="Freeform 22"/>
          <p:cNvSpPr/>
          <p:nvPr/>
        </p:nvSpPr>
        <p:spPr>
          <a:xfrm>
            <a:off x="1360531" y="5782158"/>
            <a:ext cx="562613" cy="562613"/>
          </a:xfrm>
          <a:custGeom>
            <a:avLst/>
            <a:gdLst/>
            <a:ahLst/>
            <a:cxnLst/>
            <a:rect l="l" t="t" r="r" b="b"/>
            <a:pathLst>
              <a:path w="562613" h="562613">
                <a:moveTo>
                  <a:pt x="0" y="0"/>
                </a:moveTo>
                <a:lnTo>
                  <a:pt x="562613" y="0"/>
                </a:lnTo>
                <a:lnTo>
                  <a:pt x="562613" y="562613"/>
                </a:lnTo>
                <a:lnTo>
                  <a:pt x="0" y="56261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23" name="Freeform 23"/>
          <p:cNvSpPr/>
          <p:nvPr/>
        </p:nvSpPr>
        <p:spPr>
          <a:xfrm>
            <a:off x="1360531" y="6612322"/>
            <a:ext cx="562613" cy="562613"/>
          </a:xfrm>
          <a:custGeom>
            <a:avLst/>
            <a:gdLst/>
            <a:ahLst/>
            <a:cxnLst/>
            <a:rect l="l" t="t" r="r" b="b"/>
            <a:pathLst>
              <a:path w="562613" h="562613">
                <a:moveTo>
                  <a:pt x="0" y="0"/>
                </a:moveTo>
                <a:lnTo>
                  <a:pt x="562613" y="0"/>
                </a:lnTo>
                <a:lnTo>
                  <a:pt x="562613" y="562614"/>
                </a:lnTo>
                <a:lnTo>
                  <a:pt x="0" y="5626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24" name="Freeform 24"/>
          <p:cNvSpPr/>
          <p:nvPr/>
        </p:nvSpPr>
        <p:spPr>
          <a:xfrm>
            <a:off x="1360531" y="7485382"/>
            <a:ext cx="562613" cy="562613"/>
          </a:xfrm>
          <a:custGeom>
            <a:avLst/>
            <a:gdLst/>
            <a:ahLst/>
            <a:cxnLst/>
            <a:rect l="l" t="t" r="r" b="b"/>
            <a:pathLst>
              <a:path w="562613" h="562613">
                <a:moveTo>
                  <a:pt x="0" y="0"/>
                </a:moveTo>
                <a:lnTo>
                  <a:pt x="562613" y="0"/>
                </a:lnTo>
                <a:lnTo>
                  <a:pt x="562613" y="562613"/>
                </a:lnTo>
                <a:lnTo>
                  <a:pt x="0" y="56261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grpSp>
        <p:nvGrpSpPr>
          <p:cNvPr id="25" name="Group 25"/>
          <p:cNvGrpSpPr/>
          <p:nvPr/>
        </p:nvGrpSpPr>
        <p:grpSpPr>
          <a:xfrm>
            <a:off x="9684153" y="5676011"/>
            <a:ext cx="2376227" cy="2053434"/>
            <a:chOff x="0" y="0"/>
            <a:chExt cx="851586" cy="735904"/>
          </a:xfrm>
        </p:grpSpPr>
        <p:sp>
          <p:nvSpPr>
            <p:cNvPr id="26" name="Freeform 26"/>
            <p:cNvSpPr/>
            <p:nvPr/>
          </p:nvSpPr>
          <p:spPr>
            <a:xfrm>
              <a:off x="0" y="0"/>
              <a:ext cx="851586" cy="735904"/>
            </a:xfrm>
            <a:custGeom>
              <a:avLst/>
              <a:gdLst/>
              <a:ahLst/>
              <a:cxnLst/>
              <a:rect l="l" t="t" r="r" b="b"/>
              <a:pathLst>
                <a:path w="851586" h="735904">
                  <a:moveTo>
                    <a:pt x="120549" y="0"/>
                  </a:moveTo>
                  <a:lnTo>
                    <a:pt x="731037" y="0"/>
                  </a:lnTo>
                  <a:cubicBezTo>
                    <a:pt x="797614" y="0"/>
                    <a:pt x="851586" y="53971"/>
                    <a:pt x="851586" y="120549"/>
                  </a:cubicBezTo>
                  <a:lnTo>
                    <a:pt x="851586" y="615356"/>
                  </a:lnTo>
                  <a:cubicBezTo>
                    <a:pt x="851586" y="647327"/>
                    <a:pt x="838885" y="677989"/>
                    <a:pt x="816278" y="700596"/>
                  </a:cubicBezTo>
                  <a:cubicBezTo>
                    <a:pt x="793671" y="723204"/>
                    <a:pt x="763009" y="735904"/>
                    <a:pt x="731037" y="735904"/>
                  </a:cubicBezTo>
                  <a:lnTo>
                    <a:pt x="120549" y="735904"/>
                  </a:lnTo>
                  <a:cubicBezTo>
                    <a:pt x="88577" y="735904"/>
                    <a:pt x="57915" y="723204"/>
                    <a:pt x="35308" y="700596"/>
                  </a:cubicBezTo>
                  <a:cubicBezTo>
                    <a:pt x="12701" y="677989"/>
                    <a:pt x="0" y="647327"/>
                    <a:pt x="0" y="615356"/>
                  </a:cubicBezTo>
                  <a:lnTo>
                    <a:pt x="0" y="120549"/>
                  </a:lnTo>
                  <a:cubicBezTo>
                    <a:pt x="0" y="53971"/>
                    <a:pt x="53971" y="0"/>
                    <a:pt x="120549" y="0"/>
                  </a:cubicBezTo>
                  <a:close/>
                </a:path>
              </a:pathLst>
            </a:custGeom>
            <a:solidFill>
              <a:srgbClr val="000000">
                <a:alpha val="0"/>
              </a:srgbClr>
            </a:solidFill>
            <a:ln w="57150" cap="rnd">
              <a:solidFill>
                <a:srgbClr val="E8B463"/>
              </a:solidFill>
              <a:prstDash val="solid"/>
              <a:round/>
            </a:ln>
          </p:spPr>
          <p:txBody>
            <a:bodyPr/>
            <a:lstStyle/>
            <a:p>
              <a:endParaRPr lang="en-GB"/>
            </a:p>
          </p:txBody>
        </p:sp>
        <p:sp>
          <p:nvSpPr>
            <p:cNvPr id="27" name="TextBox 27"/>
            <p:cNvSpPr txBox="1"/>
            <p:nvPr/>
          </p:nvSpPr>
          <p:spPr>
            <a:xfrm>
              <a:off x="0" y="-28575"/>
              <a:ext cx="851586" cy="764479"/>
            </a:xfrm>
            <a:prstGeom prst="rect">
              <a:avLst/>
            </a:prstGeom>
          </p:spPr>
          <p:txBody>
            <a:bodyPr lIns="50800" tIns="50800" rIns="50800" bIns="50800" rtlCol="0" anchor="ctr"/>
            <a:lstStyle/>
            <a:p>
              <a:pPr algn="ctr">
                <a:lnSpc>
                  <a:spcPts val="2468"/>
                </a:lnSpc>
              </a:pPr>
              <a:endParaRPr/>
            </a:p>
          </p:txBody>
        </p:sp>
      </p:grpSp>
      <p:grpSp>
        <p:nvGrpSpPr>
          <p:cNvPr id="28" name="Group 28"/>
          <p:cNvGrpSpPr/>
          <p:nvPr/>
        </p:nvGrpSpPr>
        <p:grpSpPr>
          <a:xfrm>
            <a:off x="12306577" y="5725777"/>
            <a:ext cx="2376227" cy="2053434"/>
            <a:chOff x="0" y="0"/>
            <a:chExt cx="851586" cy="735904"/>
          </a:xfrm>
        </p:grpSpPr>
        <p:sp>
          <p:nvSpPr>
            <p:cNvPr id="29" name="Freeform 29"/>
            <p:cNvSpPr/>
            <p:nvPr/>
          </p:nvSpPr>
          <p:spPr>
            <a:xfrm>
              <a:off x="0" y="0"/>
              <a:ext cx="851586" cy="735904"/>
            </a:xfrm>
            <a:custGeom>
              <a:avLst/>
              <a:gdLst/>
              <a:ahLst/>
              <a:cxnLst/>
              <a:rect l="l" t="t" r="r" b="b"/>
              <a:pathLst>
                <a:path w="851586" h="735904">
                  <a:moveTo>
                    <a:pt x="120549" y="0"/>
                  </a:moveTo>
                  <a:lnTo>
                    <a:pt x="731037" y="0"/>
                  </a:lnTo>
                  <a:cubicBezTo>
                    <a:pt x="797614" y="0"/>
                    <a:pt x="851586" y="53971"/>
                    <a:pt x="851586" y="120549"/>
                  </a:cubicBezTo>
                  <a:lnTo>
                    <a:pt x="851586" y="615356"/>
                  </a:lnTo>
                  <a:cubicBezTo>
                    <a:pt x="851586" y="647327"/>
                    <a:pt x="838885" y="677989"/>
                    <a:pt x="816278" y="700596"/>
                  </a:cubicBezTo>
                  <a:cubicBezTo>
                    <a:pt x="793671" y="723204"/>
                    <a:pt x="763009" y="735904"/>
                    <a:pt x="731037" y="735904"/>
                  </a:cubicBezTo>
                  <a:lnTo>
                    <a:pt x="120549" y="735904"/>
                  </a:lnTo>
                  <a:cubicBezTo>
                    <a:pt x="88577" y="735904"/>
                    <a:pt x="57915" y="723204"/>
                    <a:pt x="35308" y="700596"/>
                  </a:cubicBezTo>
                  <a:cubicBezTo>
                    <a:pt x="12701" y="677989"/>
                    <a:pt x="0" y="647327"/>
                    <a:pt x="0" y="615356"/>
                  </a:cubicBezTo>
                  <a:lnTo>
                    <a:pt x="0" y="120549"/>
                  </a:lnTo>
                  <a:cubicBezTo>
                    <a:pt x="0" y="53971"/>
                    <a:pt x="53971" y="0"/>
                    <a:pt x="120549" y="0"/>
                  </a:cubicBezTo>
                  <a:close/>
                </a:path>
              </a:pathLst>
            </a:custGeom>
            <a:solidFill>
              <a:srgbClr val="000000">
                <a:alpha val="0"/>
              </a:srgbClr>
            </a:solidFill>
            <a:ln w="57150" cap="rnd">
              <a:solidFill>
                <a:srgbClr val="E8B463"/>
              </a:solidFill>
              <a:prstDash val="solid"/>
              <a:round/>
            </a:ln>
          </p:spPr>
          <p:txBody>
            <a:bodyPr/>
            <a:lstStyle/>
            <a:p>
              <a:endParaRPr lang="en-GB"/>
            </a:p>
          </p:txBody>
        </p:sp>
        <p:sp>
          <p:nvSpPr>
            <p:cNvPr id="30" name="TextBox 30"/>
            <p:cNvSpPr txBox="1"/>
            <p:nvPr/>
          </p:nvSpPr>
          <p:spPr>
            <a:xfrm>
              <a:off x="0" y="-28575"/>
              <a:ext cx="851586" cy="764479"/>
            </a:xfrm>
            <a:prstGeom prst="rect">
              <a:avLst/>
            </a:prstGeom>
          </p:spPr>
          <p:txBody>
            <a:bodyPr lIns="50800" tIns="50800" rIns="50800" bIns="50800" rtlCol="0" anchor="ctr"/>
            <a:lstStyle/>
            <a:p>
              <a:pPr algn="ctr">
                <a:lnSpc>
                  <a:spcPts val="2468"/>
                </a:lnSpc>
              </a:pPr>
              <a:endParaRPr/>
            </a:p>
          </p:txBody>
        </p:sp>
      </p:grpSp>
      <p:grpSp>
        <p:nvGrpSpPr>
          <p:cNvPr id="31" name="Group 31"/>
          <p:cNvGrpSpPr/>
          <p:nvPr/>
        </p:nvGrpSpPr>
        <p:grpSpPr>
          <a:xfrm>
            <a:off x="14930454" y="5725777"/>
            <a:ext cx="2376227" cy="2053434"/>
            <a:chOff x="0" y="0"/>
            <a:chExt cx="851586" cy="735904"/>
          </a:xfrm>
        </p:grpSpPr>
        <p:sp>
          <p:nvSpPr>
            <p:cNvPr id="32" name="Freeform 32"/>
            <p:cNvSpPr/>
            <p:nvPr/>
          </p:nvSpPr>
          <p:spPr>
            <a:xfrm>
              <a:off x="0" y="0"/>
              <a:ext cx="851586" cy="735904"/>
            </a:xfrm>
            <a:custGeom>
              <a:avLst/>
              <a:gdLst/>
              <a:ahLst/>
              <a:cxnLst/>
              <a:rect l="l" t="t" r="r" b="b"/>
              <a:pathLst>
                <a:path w="851586" h="735904">
                  <a:moveTo>
                    <a:pt x="120549" y="0"/>
                  </a:moveTo>
                  <a:lnTo>
                    <a:pt x="731037" y="0"/>
                  </a:lnTo>
                  <a:cubicBezTo>
                    <a:pt x="797614" y="0"/>
                    <a:pt x="851586" y="53971"/>
                    <a:pt x="851586" y="120549"/>
                  </a:cubicBezTo>
                  <a:lnTo>
                    <a:pt x="851586" y="615356"/>
                  </a:lnTo>
                  <a:cubicBezTo>
                    <a:pt x="851586" y="647327"/>
                    <a:pt x="838885" y="677989"/>
                    <a:pt x="816278" y="700596"/>
                  </a:cubicBezTo>
                  <a:cubicBezTo>
                    <a:pt x="793671" y="723204"/>
                    <a:pt x="763009" y="735904"/>
                    <a:pt x="731037" y="735904"/>
                  </a:cubicBezTo>
                  <a:lnTo>
                    <a:pt x="120549" y="735904"/>
                  </a:lnTo>
                  <a:cubicBezTo>
                    <a:pt x="88577" y="735904"/>
                    <a:pt x="57915" y="723204"/>
                    <a:pt x="35308" y="700596"/>
                  </a:cubicBezTo>
                  <a:cubicBezTo>
                    <a:pt x="12701" y="677989"/>
                    <a:pt x="0" y="647327"/>
                    <a:pt x="0" y="615356"/>
                  </a:cubicBezTo>
                  <a:lnTo>
                    <a:pt x="0" y="120549"/>
                  </a:lnTo>
                  <a:cubicBezTo>
                    <a:pt x="0" y="53971"/>
                    <a:pt x="53971" y="0"/>
                    <a:pt x="120549" y="0"/>
                  </a:cubicBezTo>
                  <a:close/>
                </a:path>
              </a:pathLst>
            </a:custGeom>
            <a:solidFill>
              <a:srgbClr val="000000">
                <a:alpha val="0"/>
              </a:srgbClr>
            </a:solidFill>
            <a:ln w="57150" cap="rnd">
              <a:solidFill>
                <a:srgbClr val="E8B463"/>
              </a:solidFill>
              <a:prstDash val="solid"/>
              <a:round/>
            </a:ln>
          </p:spPr>
          <p:txBody>
            <a:bodyPr/>
            <a:lstStyle/>
            <a:p>
              <a:endParaRPr lang="en-GB"/>
            </a:p>
          </p:txBody>
        </p:sp>
        <p:sp>
          <p:nvSpPr>
            <p:cNvPr id="33" name="TextBox 33"/>
            <p:cNvSpPr txBox="1"/>
            <p:nvPr/>
          </p:nvSpPr>
          <p:spPr>
            <a:xfrm>
              <a:off x="0" y="-28575"/>
              <a:ext cx="851586" cy="764479"/>
            </a:xfrm>
            <a:prstGeom prst="rect">
              <a:avLst/>
            </a:prstGeom>
          </p:spPr>
          <p:txBody>
            <a:bodyPr lIns="50800" tIns="50800" rIns="50800" bIns="50800" rtlCol="0" anchor="ctr"/>
            <a:lstStyle/>
            <a:p>
              <a:pPr algn="ctr">
                <a:lnSpc>
                  <a:spcPts val="2468"/>
                </a:lnSpc>
              </a:pPr>
              <a:endParaRPr/>
            </a:p>
          </p:txBody>
        </p:sp>
      </p:grpSp>
      <p:sp>
        <p:nvSpPr>
          <p:cNvPr id="34" name="Freeform 34"/>
          <p:cNvSpPr/>
          <p:nvPr/>
        </p:nvSpPr>
        <p:spPr>
          <a:xfrm>
            <a:off x="10275568" y="6044065"/>
            <a:ext cx="1193397" cy="924883"/>
          </a:xfrm>
          <a:custGeom>
            <a:avLst/>
            <a:gdLst/>
            <a:ahLst/>
            <a:cxnLst/>
            <a:rect l="l" t="t" r="r" b="b"/>
            <a:pathLst>
              <a:path w="1193397" h="924883">
                <a:moveTo>
                  <a:pt x="0" y="0"/>
                </a:moveTo>
                <a:lnTo>
                  <a:pt x="1193397" y="0"/>
                </a:lnTo>
                <a:lnTo>
                  <a:pt x="1193397" y="924883"/>
                </a:lnTo>
                <a:lnTo>
                  <a:pt x="0" y="924883"/>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a:p>
        </p:txBody>
      </p:sp>
      <p:sp>
        <p:nvSpPr>
          <p:cNvPr id="35" name="Freeform 35"/>
          <p:cNvSpPr/>
          <p:nvPr/>
        </p:nvSpPr>
        <p:spPr>
          <a:xfrm>
            <a:off x="13040473" y="5972228"/>
            <a:ext cx="909887" cy="1097451"/>
          </a:xfrm>
          <a:custGeom>
            <a:avLst/>
            <a:gdLst/>
            <a:ahLst/>
            <a:cxnLst/>
            <a:rect l="l" t="t" r="r" b="b"/>
            <a:pathLst>
              <a:path w="909887" h="1097451">
                <a:moveTo>
                  <a:pt x="0" y="0"/>
                </a:moveTo>
                <a:lnTo>
                  <a:pt x="909887" y="0"/>
                </a:lnTo>
                <a:lnTo>
                  <a:pt x="909887" y="1097451"/>
                </a:lnTo>
                <a:lnTo>
                  <a:pt x="0" y="109745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GB"/>
          </a:p>
        </p:txBody>
      </p:sp>
      <p:sp>
        <p:nvSpPr>
          <p:cNvPr id="36" name="Freeform 36"/>
          <p:cNvSpPr/>
          <p:nvPr/>
        </p:nvSpPr>
        <p:spPr>
          <a:xfrm>
            <a:off x="15704177" y="6144797"/>
            <a:ext cx="846268" cy="924883"/>
          </a:xfrm>
          <a:custGeom>
            <a:avLst/>
            <a:gdLst/>
            <a:ahLst/>
            <a:cxnLst/>
            <a:rect l="l" t="t" r="r" b="b"/>
            <a:pathLst>
              <a:path w="846268" h="924883">
                <a:moveTo>
                  <a:pt x="0" y="0"/>
                </a:moveTo>
                <a:lnTo>
                  <a:pt x="846267" y="0"/>
                </a:lnTo>
                <a:lnTo>
                  <a:pt x="846267" y="924882"/>
                </a:lnTo>
                <a:lnTo>
                  <a:pt x="0" y="924882"/>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GB"/>
          </a:p>
        </p:txBody>
      </p:sp>
      <p:sp>
        <p:nvSpPr>
          <p:cNvPr id="37" name="TextBox 37"/>
          <p:cNvSpPr txBox="1"/>
          <p:nvPr/>
        </p:nvSpPr>
        <p:spPr>
          <a:xfrm>
            <a:off x="1028258" y="1011632"/>
            <a:ext cx="13503825" cy="761999"/>
          </a:xfrm>
          <a:prstGeom prst="rect">
            <a:avLst/>
          </a:prstGeom>
        </p:spPr>
        <p:txBody>
          <a:bodyPr lIns="0" tIns="0" rIns="0" bIns="0" rtlCol="0" anchor="t">
            <a:spAutoFit/>
          </a:bodyPr>
          <a:lstStyle/>
          <a:p>
            <a:pPr algn="l">
              <a:lnSpc>
                <a:spcPts val="5249"/>
              </a:lnSpc>
            </a:pPr>
            <a:r>
              <a:rPr lang="en-US" sz="6999">
                <a:solidFill>
                  <a:srgbClr val="010A4F"/>
                </a:solidFill>
                <a:latin typeface="Lato 1 Bold"/>
                <a:ea typeface="Lato 1 Bold"/>
                <a:cs typeface="Lato 1 Bold"/>
                <a:sym typeface="Lato 1 Bold"/>
              </a:rPr>
              <a:t>Higher &amp; Degree apprenticeships</a:t>
            </a:r>
          </a:p>
        </p:txBody>
      </p:sp>
      <p:sp>
        <p:nvSpPr>
          <p:cNvPr id="38" name="TextBox 38"/>
          <p:cNvSpPr txBox="1"/>
          <p:nvPr/>
        </p:nvSpPr>
        <p:spPr>
          <a:xfrm>
            <a:off x="2096009" y="2435475"/>
            <a:ext cx="6847736" cy="666849"/>
          </a:xfrm>
          <a:prstGeom prst="rect">
            <a:avLst/>
          </a:prstGeom>
        </p:spPr>
        <p:txBody>
          <a:bodyPr wrap="square" lIns="0" tIns="0" rIns="0" bIns="0" rtlCol="0" anchor="t">
            <a:spAutoFit/>
          </a:bodyPr>
          <a:lstStyle/>
          <a:p>
            <a:pPr algn="l">
              <a:lnSpc>
                <a:spcPts val="2639"/>
              </a:lnSpc>
            </a:pPr>
            <a:r>
              <a:rPr lang="en-US" sz="3000" dirty="0">
                <a:solidFill>
                  <a:srgbClr val="000000"/>
                </a:solidFill>
                <a:latin typeface="Lato 1 Bold"/>
                <a:ea typeface="Lato 1 Bold"/>
                <a:cs typeface="Lato 1 Bold"/>
                <a:sym typeface="Lato 1 Bold"/>
              </a:rPr>
              <a:t>University fees paid by employer and/or Government</a:t>
            </a:r>
          </a:p>
        </p:txBody>
      </p:sp>
      <p:sp>
        <p:nvSpPr>
          <p:cNvPr id="39" name="TextBox 39"/>
          <p:cNvSpPr txBox="1"/>
          <p:nvPr/>
        </p:nvSpPr>
        <p:spPr>
          <a:xfrm>
            <a:off x="2094288" y="3434994"/>
            <a:ext cx="6750193" cy="342900"/>
          </a:xfrm>
          <a:prstGeom prst="rect">
            <a:avLst/>
          </a:prstGeom>
        </p:spPr>
        <p:txBody>
          <a:bodyPr lIns="0" tIns="0" rIns="0" bIns="0" rtlCol="0" anchor="t">
            <a:spAutoFit/>
          </a:bodyPr>
          <a:lstStyle/>
          <a:p>
            <a:pPr algn="l">
              <a:lnSpc>
                <a:spcPts val="2639"/>
              </a:lnSpc>
            </a:pPr>
            <a:r>
              <a:rPr lang="en-US" sz="3000" dirty="0">
                <a:solidFill>
                  <a:srgbClr val="000000"/>
                </a:solidFill>
                <a:latin typeface="Lato 1 Bold"/>
                <a:ea typeface="Lato 1 Bold"/>
                <a:cs typeface="Lato 1 Bold"/>
                <a:sym typeface="Lato 1 Bold"/>
              </a:rPr>
              <a:t>No debt</a:t>
            </a:r>
          </a:p>
        </p:txBody>
      </p:sp>
      <p:sp>
        <p:nvSpPr>
          <p:cNvPr id="40" name="TextBox 40"/>
          <p:cNvSpPr txBox="1"/>
          <p:nvPr/>
        </p:nvSpPr>
        <p:spPr>
          <a:xfrm>
            <a:off x="2094288" y="4246039"/>
            <a:ext cx="6750193" cy="342900"/>
          </a:xfrm>
          <a:prstGeom prst="rect">
            <a:avLst/>
          </a:prstGeom>
        </p:spPr>
        <p:txBody>
          <a:bodyPr lIns="0" tIns="0" rIns="0" bIns="0" rtlCol="0" anchor="t">
            <a:spAutoFit/>
          </a:bodyPr>
          <a:lstStyle/>
          <a:p>
            <a:pPr algn="l">
              <a:lnSpc>
                <a:spcPts val="2639"/>
              </a:lnSpc>
            </a:pPr>
            <a:r>
              <a:rPr lang="en-US" sz="3000" dirty="0">
                <a:solidFill>
                  <a:srgbClr val="000000"/>
                </a:solidFill>
                <a:latin typeface="Lato 1 Bold"/>
                <a:ea typeface="Lato 1 Bold"/>
                <a:cs typeface="Lato 1 Bold"/>
                <a:sym typeface="Lato 1 Bold"/>
              </a:rPr>
              <a:t>Integrated degree or degree level </a:t>
            </a:r>
          </a:p>
        </p:txBody>
      </p:sp>
      <p:sp>
        <p:nvSpPr>
          <p:cNvPr id="41" name="TextBox 41"/>
          <p:cNvSpPr txBox="1"/>
          <p:nvPr/>
        </p:nvSpPr>
        <p:spPr>
          <a:xfrm>
            <a:off x="2137580" y="5097866"/>
            <a:ext cx="6750193" cy="342900"/>
          </a:xfrm>
          <a:prstGeom prst="rect">
            <a:avLst/>
          </a:prstGeom>
        </p:spPr>
        <p:txBody>
          <a:bodyPr lIns="0" tIns="0" rIns="0" bIns="0" rtlCol="0" anchor="t">
            <a:spAutoFit/>
          </a:bodyPr>
          <a:lstStyle/>
          <a:p>
            <a:pPr algn="l">
              <a:lnSpc>
                <a:spcPts val="2639"/>
              </a:lnSpc>
            </a:pPr>
            <a:r>
              <a:rPr lang="en-US" sz="3000" dirty="0">
                <a:solidFill>
                  <a:srgbClr val="000000"/>
                </a:solidFill>
                <a:latin typeface="Lato 1 Bold"/>
                <a:ea typeface="Lato 1 Bold"/>
                <a:cs typeface="Lato 1 Bold"/>
                <a:sym typeface="Lato 1 Bold"/>
              </a:rPr>
              <a:t>Experience</a:t>
            </a:r>
          </a:p>
        </p:txBody>
      </p:sp>
      <p:sp>
        <p:nvSpPr>
          <p:cNvPr id="42" name="TextBox 42"/>
          <p:cNvSpPr txBox="1"/>
          <p:nvPr/>
        </p:nvSpPr>
        <p:spPr>
          <a:xfrm>
            <a:off x="2094418" y="5908129"/>
            <a:ext cx="6750193" cy="342900"/>
          </a:xfrm>
          <a:prstGeom prst="rect">
            <a:avLst/>
          </a:prstGeom>
        </p:spPr>
        <p:txBody>
          <a:bodyPr lIns="0" tIns="0" rIns="0" bIns="0" rtlCol="0" anchor="t">
            <a:spAutoFit/>
          </a:bodyPr>
          <a:lstStyle/>
          <a:p>
            <a:pPr algn="l">
              <a:lnSpc>
                <a:spcPts val="2639"/>
              </a:lnSpc>
            </a:pPr>
            <a:r>
              <a:rPr lang="en-US" sz="3000" dirty="0">
                <a:solidFill>
                  <a:srgbClr val="000000"/>
                </a:solidFill>
                <a:latin typeface="Lato 1 Bold"/>
                <a:ea typeface="Lato 1 Bold"/>
                <a:cs typeface="Lato 1 Bold"/>
                <a:sym typeface="Lato 1 Bold"/>
              </a:rPr>
              <a:t>4-6 years</a:t>
            </a:r>
          </a:p>
        </p:txBody>
      </p:sp>
      <p:sp>
        <p:nvSpPr>
          <p:cNvPr id="43" name="TextBox 43"/>
          <p:cNvSpPr txBox="1"/>
          <p:nvPr/>
        </p:nvSpPr>
        <p:spPr>
          <a:xfrm>
            <a:off x="2094288" y="6635119"/>
            <a:ext cx="6750193" cy="666849"/>
          </a:xfrm>
          <a:prstGeom prst="rect">
            <a:avLst/>
          </a:prstGeom>
        </p:spPr>
        <p:txBody>
          <a:bodyPr lIns="0" tIns="0" rIns="0" bIns="0" rtlCol="0" anchor="t">
            <a:spAutoFit/>
          </a:bodyPr>
          <a:lstStyle/>
          <a:p>
            <a:pPr algn="l">
              <a:lnSpc>
                <a:spcPts val="2639"/>
              </a:lnSpc>
            </a:pPr>
            <a:r>
              <a:rPr lang="en-US" sz="3000" dirty="0">
                <a:solidFill>
                  <a:srgbClr val="000000"/>
                </a:solidFill>
                <a:latin typeface="Lato 1 Bold"/>
                <a:ea typeface="Lato 1 Bold"/>
                <a:cs typeface="Lato 1 Bold"/>
                <a:sym typeface="Lato 1 Bold"/>
              </a:rPr>
              <a:t>100+ universities (plus colleges, training providers)</a:t>
            </a:r>
          </a:p>
        </p:txBody>
      </p:sp>
      <p:sp>
        <p:nvSpPr>
          <p:cNvPr id="44" name="TextBox 44"/>
          <p:cNvSpPr txBox="1"/>
          <p:nvPr/>
        </p:nvSpPr>
        <p:spPr>
          <a:xfrm>
            <a:off x="2096008" y="7679032"/>
            <a:ext cx="6750193" cy="342900"/>
          </a:xfrm>
          <a:prstGeom prst="rect">
            <a:avLst/>
          </a:prstGeom>
        </p:spPr>
        <p:txBody>
          <a:bodyPr lIns="0" tIns="0" rIns="0" bIns="0" rtlCol="0" anchor="t">
            <a:spAutoFit/>
          </a:bodyPr>
          <a:lstStyle/>
          <a:p>
            <a:pPr algn="l">
              <a:lnSpc>
                <a:spcPts val="2639"/>
              </a:lnSpc>
            </a:pPr>
            <a:r>
              <a:rPr lang="en-US" sz="3000" dirty="0">
                <a:solidFill>
                  <a:srgbClr val="000000"/>
                </a:solidFill>
                <a:latin typeface="Lato 1 Bold"/>
                <a:ea typeface="Lato 1 Bold"/>
                <a:cs typeface="Lato 1 Bold"/>
                <a:sym typeface="Lato 1 Bold"/>
              </a:rPr>
              <a:t>Employer selects University/provider</a:t>
            </a:r>
          </a:p>
        </p:txBody>
      </p:sp>
      <p:sp>
        <p:nvSpPr>
          <p:cNvPr id="45" name="TextBox 45"/>
          <p:cNvSpPr txBox="1"/>
          <p:nvPr/>
        </p:nvSpPr>
        <p:spPr>
          <a:xfrm>
            <a:off x="9684153" y="7244839"/>
            <a:ext cx="2374774" cy="346160"/>
          </a:xfrm>
          <a:prstGeom prst="rect">
            <a:avLst/>
          </a:prstGeom>
        </p:spPr>
        <p:txBody>
          <a:bodyPr wrap="square" lIns="0" tIns="0" rIns="0" bIns="0" rtlCol="0" anchor="t">
            <a:spAutoFit/>
          </a:bodyPr>
          <a:lstStyle/>
          <a:p>
            <a:pPr algn="ctr">
              <a:lnSpc>
                <a:spcPts val="2640"/>
              </a:lnSpc>
            </a:pPr>
            <a:r>
              <a:rPr lang="en-US" sz="3000" dirty="0">
                <a:solidFill>
                  <a:srgbClr val="000000"/>
                </a:solidFill>
                <a:latin typeface="Lato 1 Bold"/>
                <a:ea typeface="Lato 1 Bold"/>
                <a:cs typeface="Lato 1 Bold"/>
                <a:sym typeface="Lato 1 Bold"/>
              </a:rPr>
              <a:t>Competitive</a:t>
            </a:r>
          </a:p>
        </p:txBody>
      </p:sp>
      <p:sp>
        <p:nvSpPr>
          <p:cNvPr id="46" name="TextBox 46"/>
          <p:cNvSpPr txBox="1"/>
          <p:nvPr/>
        </p:nvSpPr>
        <p:spPr>
          <a:xfrm>
            <a:off x="12306576" y="7244839"/>
            <a:ext cx="2376227" cy="342900"/>
          </a:xfrm>
          <a:prstGeom prst="rect">
            <a:avLst/>
          </a:prstGeom>
        </p:spPr>
        <p:txBody>
          <a:bodyPr wrap="square" lIns="0" tIns="0" rIns="0" bIns="0" rtlCol="0" anchor="t">
            <a:spAutoFit/>
          </a:bodyPr>
          <a:lstStyle/>
          <a:p>
            <a:pPr algn="ctr">
              <a:lnSpc>
                <a:spcPts val="2640"/>
              </a:lnSpc>
            </a:pPr>
            <a:r>
              <a:rPr lang="en-US" sz="3000" dirty="0">
                <a:solidFill>
                  <a:srgbClr val="000000"/>
                </a:solidFill>
                <a:latin typeface="Lato 1 Bold"/>
                <a:ea typeface="Lato 1 Bold"/>
                <a:cs typeface="Lato 1 Bold"/>
                <a:sym typeface="Lato 1 Bold"/>
              </a:rPr>
              <a:t>Progression</a:t>
            </a:r>
          </a:p>
        </p:txBody>
      </p:sp>
      <p:sp>
        <p:nvSpPr>
          <p:cNvPr id="47" name="TextBox 47"/>
          <p:cNvSpPr txBox="1"/>
          <p:nvPr/>
        </p:nvSpPr>
        <p:spPr>
          <a:xfrm>
            <a:off x="14929000" y="7244839"/>
            <a:ext cx="2376227" cy="342900"/>
          </a:xfrm>
          <a:prstGeom prst="rect">
            <a:avLst/>
          </a:prstGeom>
        </p:spPr>
        <p:txBody>
          <a:bodyPr wrap="square" lIns="0" tIns="0" rIns="0" bIns="0" rtlCol="0" anchor="t">
            <a:spAutoFit/>
          </a:bodyPr>
          <a:lstStyle/>
          <a:p>
            <a:pPr algn="ctr">
              <a:lnSpc>
                <a:spcPts val="2640"/>
              </a:lnSpc>
            </a:pPr>
            <a:r>
              <a:rPr lang="en-US" sz="3000" dirty="0">
                <a:solidFill>
                  <a:srgbClr val="000000"/>
                </a:solidFill>
                <a:latin typeface="Lato 1 Bold"/>
                <a:ea typeface="Lato 1 Bold"/>
                <a:cs typeface="Lato 1 Bold"/>
                <a:sym typeface="Lato 1 Bold"/>
              </a:rPr>
              <a:t>Required</a:t>
            </a:r>
          </a:p>
        </p:txBody>
      </p:sp>
      <p:pic>
        <p:nvPicPr>
          <p:cNvPr id="48" name="Picture 23" descr="A close up of a logo&#10;&#10;Description automatically generated">
            <a:extLst>
              <a:ext uri="{FF2B5EF4-FFF2-40B4-BE49-F238E27FC236}">
                <a16:creationId xmlns:a16="http://schemas.microsoft.com/office/drawing/2014/main" id="{48044D24-CE5D-E8D7-DCA9-A6AF488E4B6E}"/>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96900" y="8710765"/>
            <a:ext cx="2540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wipe(left)">
                                      <p:cBhvr>
                                        <p:cTn id="32" dur="500"/>
                                        <p:tgtEl>
                                          <p:spTgt spid="38"/>
                                        </p:tgtEl>
                                      </p:cBhvr>
                                    </p:animEffect>
                                  </p:childTnLst>
                                </p:cTn>
                              </p:par>
                            </p:childTnLst>
                          </p:cTn>
                        </p:par>
                        <p:par>
                          <p:cTn id="33" fill="hold">
                            <p:stCondLst>
                              <p:cond delay="1000"/>
                            </p:stCondLst>
                            <p:childTnLst>
                              <p:par>
                                <p:cTn id="34" presetID="10" presetClass="entr" presetSubtype="0" fill="hold" grpId="0" nodeType="after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wipe(left)">
                                      <p:cBhvr>
                                        <p:cTn id="39" dur="500"/>
                                        <p:tgtEl>
                                          <p:spTgt spid="39"/>
                                        </p:tgtEl>
                                      </p:cBhvr>
                                    </p:animEffect>
                                  </p:childTnLst>
                                </p:cTn>
                              </p:par>
                            </p:childTnLst>
                          </p:cTn>
                        </p:par>
                        <p:par>
                          <p:cTn id="40" fill="hold">
                            <p:stCondLst>
                              <p:cond delay="1500"/>
                            </p:stCondLst>
                            <p:childTnLst>
                              <p:par>
                                <p:cTn id="41" presetID="10" presetClass="entr" presetSubtype="0" fill="hold" grpId="0"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40"/>
                                        </p:tgtEl>
                                        <p:attrNameLst>
                                          <p:attrName>style.visibility</p:attrName>
                                        </p:attrNameLst>
                                      </p:cBhvr>
                                      <p:to>
                                        <p:strVal val="visible"/>
                                      </p:to>
                                    </p:set>
                                    <p:animEffect transition="in" filter="wipe(left)">
                                      <p:cBhvr>
                                        <p:cTn id="46" dur="500"/>
                                        <p:tgtEl>
                                          <p:spTgt spid="40"/>
                                        </p:tgtEl>
                                      </p:cBhvr>
                                    </p:animEffect>
                                  </p:childTnLst>
                                </p:cTn>
                              </p:par>
                            </p:childTnLst>
                          </p:cTn>
                        </p:par>
                        <p:par>
                          <p:cTn id="47" fill="hold">
                            <p:stCondLst>
                              <p:cond delay="2000"/>
                            </p:stCondLst>
                            <p:childTnLst>
                              <p:par>
                                <p:cTn id="48" presetID="10" presetClass="entr" presetSubtype="0" fill="hold" grpId="0" nodeType="after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fade">
                                      <p:cBhvr>
                                        <p:cTn id="50" dur="500"/>
                                        <p:tgtEl>
                                          <p:spTgt spid="21"/>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41"/>
                                        </p:tgtEl>
                                        <p:attrNameLst>
                                          <p:attrName>style.visibility</p:attrName>
                                        </p:attrNameLst>
                                      </p:cBhvr>
                                      <p:to>
                                        <p:strVal val="visible"/>
                                      </p:to>
                                    </p:set>
                                    <p:animEffect transition="in" filter="wipe(left)">
                                      <p:cBhvr>
                                        <p:cTn id="53" dur="500"/>
                                        <p:tgtEl>
                                          <p:spTgt spid="41"/>
                                        </p:tgtEl>
                                      </p:cBhvr>
                                    </p:animEffect>
                                  </p:childTnLst>
                                </p:cTn>
                              </p:par>
                            </p:childTnLst>
                          </p:cTn>
                        </p:par>
                        <p:par>
                          <p:cTn id="54" fill="hold">
                            <p:stCondLst>
                              <p:cond delay="2500"/>
                            </p:stCondLst>
                            <p:childTnLst>
                              <p:par>
                                <p:cTn id="55" presetID="10" presetClass="entr" presetSubtype="0" fill="hold" grpId="0" nodeType="after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500"/>
                                        <p:tgtEl>
                                          <p:spTgt spid="22"/>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42"/>
                                        </p:tgtEl>
                                        <p:attrNameLst>
                                          <p:attrName>style.visibility</p:attrName>
                                        </p:attrNameLst>
                                      </p:cBhvr>
                                      <p:to>
                                        <p:strVal val="visible"/>
                                      </p:to>
                                    </p:set>
                                    <p:animEffect transition="in" filter="wipe(left)">
                                      <p:cBhvr>
                                        <p:cTn id="60" dur="500"/>
                                        <p:tgtEl>
                                          <p:spTgt spid="42"/>
                                        </p:tgtEl>
                                      </p:cBhvr>
                                    </p:animEffect>
                                  </p:childTnLst>
                                </p:cTn>
                              </p:par>
                            </p:childTnLst>
                          </p:cTn>
                        </p:par>
                        <p:par>
                          <p:cTn id="61" fill="hold">
                            <p:stCondLst>
                              <p:cond delay="3000"/>
                            </p:stCondLst>
                            <p:childTnLst>
                              <p:par>
                                <p:cTn id="62" presetID="10" presetClass="entr" presetSubtype="0" fill="hold" grpId="0" nodeType="after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fade">
                                      <p:cBhvr>
                                        <p:cTn id="64" dur="500"/>
                                        <p:tgtEl>
                                          <p:spTgt spid="23"/>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43"/>
                                        </p:tgtEl>
                                        <p:attrNameLst>
                                          <p:attrName>style.visibility</p:attrName>
                                        </p:attrNameLst>
                                      </p:cBhvr>
                                      <p:to>
                                        <p:strVal val="visible"/>
                                      </p:to>
                                    </p:set>
                                    <p:animEffect transition="in" filter="wipe(left)">
                                      <p:cBhvr>
                                        <p:cTn id="67" dur="500"/>
                                        <p:tgtEl>
                                          <p:spTgt spid="43"/>
                                        </p:tgtEl>
                                      </p:cBhvr>
                                    </p:animEffect>
                                  </p:childTnLst>
                                </p:cTn>
                              </p:par>
                            </p:childTnLst>
                          </p:cTn>
                        </p:par>
                        <p:par>
                          <p:cTn id="68" fill="hold">
                            <p:stCondLst>
                              <p:cond delay="3500"/>
                            </p:stCondLst>
                            <p:childTnLst>
                              <p:par>
                                <p:cTn id="69" presetID="10" presetClass="entr" presetSubtype="0" fill="hold" grpId="0" nodeType="after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fade">
                                      <p:cBhvr>
                                        <p:cTn id="71" dur="500"/>
                                        <p:tgtEl>
                                          <p:spTgt spid="24"/>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44"/>
                                        </p:tgtEl>
                                        <p:attrNameLst>
                                          <p:attrName>style.visibility</p:attrName>
                                        </p:attrNameLst>
                                      </p:cBhvr>
                                      <p:to>
                                        <p:strVal val="visible"/>
                                      </p:to>
                                    </p:set>
                                    <p:animEffect transition="in" filter="wipe(left)">
                                      <p:cBhvr>
                                        <p:cTn id="74" dur="500"/>
                                        <p:tgtEl>
                                          <p:spTgt spid="44"/>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25"/>
                                        </p:tgtEl>
                                        <p:attrNameLst>
                                          <p:attrName>style.visibility</p:attrName>
                                        </p:attrNameLst>
                                      </p:cBhvr>
                                      <p:to>
                                        <p:strVal val="visible"/>
                                      </p:to>
                                    </p:set>
                                    <p:animEffect transition="in" filter="fade">
                                      <p:cBhvr>
                                        <p:cTn id="79" dur="500"/>
                                        <p:tgtEl>
                                          <p:spTgt spid="25"/>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34"/>
                                        </p:tgtEl>
                                        <p:attrNameLst>
                                          <p:attrName>style.visibility</p:attrName>
                                        </p:attrNameLst>
                                      </p:cBhvr>
                                      <p:to>
                                        <p:strVal val="visible"/>
                                      </p:to>
                                    </p:set>
                                    <p:animEffect transition="in" filter="fade">
                                      <p:cBhvr>
                                        <p:cTn id="82" dur="500"/>
                                        <p:tgtEl>
                                          <p:spTgt spid="34"/>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45"/>
                                        </p:tgtEl>
                                        <p:attrNameLst>
                                          <p:attrName>style.visibility</p:attrName>
                                        </p:attrNameLst>
                                      </p:cBhvr>
                                      <p:to>
                                        <p:strVal val="visible"/>
                                      </p:to>
                                    </p:set>
                                    <p:animEffect transition="in" filter="fade">
                                      <p:cBhvr>
                                        <p:cTn id="85" dur="500"/>
                                        <p:tgtEl>
                                          <p:spTgt spid="45"/>
                                        </p:tgtEl>
                                      </p:cBhvr>
                                    </p:animEffect>
                                  </p:childTnLst>
                                </p:cTn>
                              </p:par>
                            </p:childTnLst>
                          </p:cTn>
                        </p:par>
                        <p:par>
                          <p:cTn id="86" fill="hold">
                            <p:stCondLst>
                              <p:cond delay="500"/>
                            </p:stCondLst>
                            <p:childTnLst>
                              <p:par>
                                <p:cTn id="87" presetID="10" presetClass="entr" presetSubtype="0" fill="hold" nodeType="afterEffect">
                                  <p:stCondLst>
                                    <p:cond delay="0"/>
                                  </p:stCondLst>
                                  <p:childTnLst>
                                    <p:set>
                                      <p:cBhvr>
                                        <p:cTn id="88" dur="1" fill="hold">
                                          <p:stCondLst>
                                            <p:cond delay="0"/>
                                          </p:stCondLst>
                                        </p:cTn>
                                        <p:tgtEl>
                                          <p:spTgt spid="28"/>
                                        </p:tgtEl>
                                        <p:attrNameLst>
                                          <p:attrName>style.visibility</p:attrName>
                                        </p:attrNameLst>
                                      </p:cBhvr>
                                      <p:to>
                                        <p:strVal val="visible"/>
                                      </p:to>
                                    </p:set>
                                    <p:animEffect transition="in" filter="fade">
                                      <p:cBhvr>
                                        <p:cTn id="89" dur="500"/>
                                        <p:tgtEl>
                                          <p:spTgt spid="28"/>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35"/>
                                        </p:tgtEl>
                                        <p:attrNameLst>
                                          <p:attrName>style.visibility</p:attrName>
                                        </p:attrNameLst>
                                      </p:cBhvr>
                                      <p:to>
                                        <p:strVal val="visible"/>
                                      </p:to>
                                    </p:set>
                                    <p:animEffect transition="in" filter="fade">
                                      <p:cBhvr>
                                        <p:cTn id="92" dur="500"/>
                                        <p:tgtEl>
                                          <p:spTgt spid="35"/>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46"/>
                                        </p:tgtEl>
                                        <p:attrNameLst>
                                          <p:attrName>style.visibility</p:attrName>
                                        </p:attrNameLst>
                                      </p:cBhvr>
                                      <p:to>
                                        <p:strVal val="visible"/>
                                      </p:to>
                                    </p:set>
                                    <p:animEffect transition="in" filter="fade">
                                      <p:cBhvr>
                                        <p:cTn id="95" dur="500"/>
                                        <p:tgtEl>
                                          <p:spTgt spid="46"/>
                                        </p:tgtEl>
                                      </p:cBhvr>
                                    </p:animEffect>
                                  </p:childTnLst>
                                </p:cTn>
                              </p:par>
                            </p:childTnLst>
                          </p:cTn>
                        </p:par>
                        <p:par>
                          <p:cTn id="96" fill="hold">
                            <p:stCondLst>
                              <p:cond delay="1000"/>
                            </p:stCondLst>
                            <p:childTnLst>
                              <p:par>
                                <p:cTn id="97" presetID="10" presetClass="entr" presetSubtype="0" fill="hold" nodeType="afterEffect">
                                  <p:stCondLst>
                                    <p:cond delay="0"/>
                                  </p:stCondLst>
                                  <p:childTnLst>
                                    <p:set>
                                      <p:cBhvr>
                                        <p:cTn id="98" dur="1" fill="hold">
                                          <p:stCondLst>
                                            <p:cond delay="0"/>
                                          </p:stCondLst>
                                        </p:cTn>
                                        <p:tgtEl>
                                          <p:spTgt spid="31"/>
                                        </p:tgtEl>
                                        <p:attrNameLst>
                                          <p:attrName>style.visibility</p:attrName>
                                        </p:attrNameLst>
                                      </p:cBhvr>
                                      <p:to>
                                        <p:strVal val="visible"/>
                                      </p:to>
                                    </p:set>
                                    <p:animEffect transition="in" filter="fade">
                                      <p:cBhvr>
                                        <p:cTn id="99" dur="500"/>
                                        <p:tgtEl>
                                          <p:spTgt spid="31"/>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36"/>
                                        </p:tgtEl>
                                        <p:attrNameLst>
                                          <p:attrName>style.visibility</p:attrName>
                                        </p:attrNameLst>
                                      </p:cBhvr>
                                      <p:to>
                                        <p:strVal val="visible"/>
                                      </p:to>
                                    </p:set>
                                    <p:animEffect transition="in" filter="fade">
                                      <p:cBhvr>
                                        <p:cTn id="102" dur="500"/>
                                        <p:tgtEl>
                                          <p:spTgt spid="36"/>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47"/>
                                        </p:tgtEl>
                                        <p:attrNameLst>
                                          <p:attrName>style.visibility</p:attrName>
                                        </p:attrNameLst>
                                      </p:cBhvr>
                                      <p:to>
                                        <p:strVal val="visible"/>
                                      </p:to>
                                    </p:set>
                                    <p:animEffect transition="in" filter="fade">
                                      <p:cBhvr>
                                        <p:cTn id="105"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34" grpId="0" animBg="1"/>
      <p:bldP spid="35" grpId="0" animBg="1"/>
      <p:bldP spid="36" grpId="0" animBg="1"/>
      <p:bldP spid="38" grpId="0"/>
      <p:bldP spid="39" grpId="0"/>
      <p:bldP spid="40" grpId="0"/>
      <p:bldP spid="41" grpId="0"/>
      <p:bldP spid="42" grpId="0"/>
      <p:bldP spid="43" grpId="0"/>
      <p:bldP spid="44" grpId="0"/>
      <p:bldP spid="45" grpId="0"/>
      <p:bldP spid="46" grpId="0"/>
      <p:bldP spid="4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0" y="0"/>
            <a:ext cx="8583384" cy="7295876"/>
          </a:xfrm>
          <a:custGeom>
            <a:avLst/>
            <a:gdLst/>
            <a:ahLst/>
            <a:cxnLst/>
            <a:rect l="l" t="t" r="r" b="b"/>
            <a:pathLst>
              <a:path w="8583384" h="7295876">
                <a:moveTo>
                  <a:pt x="0" y="0"/>
                </a:moveTo>
                <a:lnTo>
                  <a:pt x="8583384" y="0"/>
                </a:lnTo>
                <a:lnTo>
                  <a:pt x="8583384" y="7295876"/>
                </a:lnTo>
                <a:lnTo>
                  <a:pt x="0" y="7295876"/>
                </a:lnTo>
                <a:lnTo>
                  <a:pt x="0" y="0"/>
                </a:lnTo>
                <a:close/>
              </a:path>
            </a:pathLst>
          </a:custGeom>
          <a:blipFill>
            <a:blip r:embed="rId3">
              <a:alphaModFix amt="30000"/>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Freeform 3"/>
          <p:cNvSpPr>
            <a:spLocks noGrp="1" noRot="1" noMove="1" noResize="1" noEditPoints="1" noAdjustHandles="1" noChangeArrowheads="1" noChangeShapeType="1"/>
          </p:cNvSpPr>
          <p:nvPr/>
        </p:nvSpPr>
        <p:spPr>
          <a:xfrm rot="-10800000">
            <a:off x="10289260" y="3488071"/>
            <a:ext cx="7998740" cy="6798929"/>
          </a:xfrm>
          <a:custGeom>
            <a:avLst/>
            <a:gdLst/>
            <a:ahLst/>
            <a:cxnLst/>
            <a:rect l="l" t="t" r="r" b="b"/>
            <a:pathLst>
              <a:path w="7998740" h="6798929">
                <a:moveTo>
                  <a:pt x="0" y="0"/>
                </a:moveTo>
                <a:lnTo>
                  <a:pt x="7998740" y="0"/>
                </a:lnTo>
                <a:lnTo>
                  <a:pt x="7998740" y="6798929"/>
                </a:lnTo>
                <a:lnTo>
                  <a:pt x="0" y="6798929"/>
                </a:lnTo>
                <a:lnTo>
                  <a:pt x="0" y="0"/>
                </a:lnTo>
                <a:close/>
              </a:path>
            </a:pathLst>
          </a:custGeom>
          <a:blipFill>
            <a:blip r:embed="rId3">
              <a:alphaModFix amt="30000"/>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4" name="Group 4"/>
          <p:cNvGrpSpPr>
            <a:grpSpLocks noGrp="1" noUngrp="1" noRot="1" noMove="1" noResize="1"/>
          </p:cNvGrpSpPr>
          <p:nvPr/>
        </p:nvGrpSpPr>
        <p:grpSpPr>
          <a:xfrm>
            <a:off x="342020" y="321743"/>
            <a:ext cx="17603961" cy="9643513"/>
            <a:chOff x="0" y="0"/>
            <a:chExt cx="2770626" cy="1517759"/>
          </a:xfrm>
        </p:grpSpPr>
        <p:sp>
          <p:nvSpPr>
            <p:cNvPr id="5" name="Freeform 5"/>
            <p:cNvSpPr>
              <a:spLocks noGrp="1" noRot="1" noMove="1" noResize="1" noEditPoints="1" noAdjustHandles="1" noChangeArrowheads="1" noChangeShapeType="1"/>
            </p:cNvSpPr>
            <p:nvPr/>
          </p:nvSpPr>
          <p:spPr>
            <a:xfrm>
              <a:off x="0" y="0"/>
              <a:ext cx="2770626" cy="1517759"/>
            </a:xfrm>
            <a:custGeom>
              <a:avLst/>
              <a:gdLst/>
              <a:ahLst/>
              <a:cxnLst/>
              <a:rect l="l" t="t" r="r" b="b"/>
              <a:pathLst>
                <a:path w="2770626" h="1517759">
                  <a:moveTo>
                    <a:pt x="0" y="0"/>
                  </a:moveTo>
                  <a:lnTo>
                    <a:pt x="2770626" y="0"/>
                  </a:lnTo>
                  <a:lnTo>
                    <a:pt x="2770626" y="1517759"/>
                  </a:lnTo>
                  <a:lnTo>
                    <a:pt x="0" y="1517759"/>
                  </a:lnTo>
                  <a:close/>
                </a:path>
              </a:pathLst>
            </a:custGeom>
            <a:solidFill>
              <a:srgbClr val="FFFFFF"/>
            </a:solidFill>
          </p:spPr>
          <p:txBody>
            <a:bodyPr/>
            <a:lstStyle/>
            <a:p>
              <a:endParaRPr lang="en-GB"/>
            </a:p>
          </p:txBody>
        </p:sp>
      </p:grpSp>
      <p:sp>
        <p:nvSpPr>
          <p:cNvPr id="7" name="Freeform 7"/>
          <p:cNvSpPr/>
          <p:nvPr/>
        </p:nvSpPr>
        <p:spPr>
          <a:xfrm>
            <a:off x="1054905" y="2511984"/>
            <a:ext cx="2985726" cy="613251"/>
          </a:xfrm>
          <a:custGeom>
            <a:avLst/>
            <a:gdLst/>
            <a:ahLst/>
            <a:cxnLst/>
            <a:rect l="l" t="t" r="r" b="b"/>
            <a:pathLst>
              <a:path w="2985726" h="613251">
                <a:moveTo>
                  <a:pt x="0" y="0"/>
                </a:moveTo>
                <a:lnTo>
                  <a:pt x="2985725" y="0"/>
                </a:lnTo>
                <a:lnTo>
                  <a:pt x="2985725" y="613251"/>
                </a:lnTo>
                <a:lnTo>
                  <a:pt x="0" y="613251"/>
                </a:lnTo>
                <a:lnTo>
                  <a:pt x="0" y="0"/>
                </a:lnTo>
                <a:close/>
              </a:path>
            </a:pathLst>
          </a:custGeom>
          <a:blipFill>
            <a:blip r:embed="rId5"/>
            <a:stretch>
              <a:fillRect/>
            </a:stretch>
          </a:blipFill>
        </p:spPr>
        <p:txBody>
          <a:bodyPr/>
          <a:lstStyle/>
          <a:p>
            <a:endParaRPr lang="en-GB"/>
          </a:p>
        </p:txBody>
      </p:sp>
      <p:sp>
        <p:nvSpPr>
          <p:cNvPr id="8" name="Freeform 8"/>
          <p:cNvSpPr/>
          <p:nvPr/>
        </p:nvSpPr>
        <p:spPr>
          <a:xfrm>
            <a:off x="1054463" y="3639585"/>
            <a:ext cx="1996921" cy="692682"/>
          </a:xfrm>
          <a:custGeom>
            <a:avLst/>
            <a:gdLst/>
            <a:ahLst/>
            <a:cxnLst/>
            <a:rect l="l" t="t" r="r" b="b"/>
            <a:pathLst>
              <a:path w="1996921" h="692682">
                <a:moveTo>
                  <a:pt x="0" y="0"/>
                </a:moveTo>
                <a:lnTo>
                  <a:pt x="1996920" y="0"/>
                </a:lnTo>
                <a:lnTo>
                  <a:pt x="1996920" y="692682"/>
                </a:lnTo>
                <a:lnTo>
                  <a:pt x="0" y="692682"/>
                </a:lnTo>
                <a:lnTo>
                  <a:pt x="0" y="0"/>
                </a:lnTo>
                <a:close/>
              </a:path>
            </a:pathLst>
          </a:custGeom>
          <a:blipFill>
            <a:blip r:embed="rId6"/>
            <a:stretch>
              <a:fillRect/>
            </a:stretch>
          </a:blipFill>
        </p:spPr>
        <p:txBody>
          <a:bodyPr/>
          <a:lstStyle/>
          <a:p>
            <a:endParaRPr lang="en-GB"/>
          </a:p>
        </p:txBody>
      </p:sp>
      <p:sp>
        <p:nvSpPr>
          <p:cNvPr id="9" name="Freeform 9"/>
          <p:cNvSpPr/>
          <p:nvPr/>
        </p:nvSpPr>
        <p:spPr>
          <a:xfrm>
            <a:off x="3481271" y="2818609"/>
            <a:ext cx="1673251" cy="1272515"/>
          </a:xfrm>
          <a:custGeom>
            <a:avLst/>
            <a:gdLst/>
            <a:ahLst/>
            <a:cxnLst/>
            <a:rect l="l" t="t" r="r" b="b"/>
            <a:pathLst>
              <a:path w="1673251" h="1272515">
                <a:moveTo>
                  <a:pt x="0" y="0"/>
                </a:moveTo>
                <a:lnTo>
                  <a:pt x="1673251" y="0"/>
                </a:lnTo>
                <a:lnTo>
                  <a:pt x="1673251" y="1272515"/>
                </a:lnTo>
                <a:lnTo>
                  <a:pt x="0" y="1272515"/>
                </a:lnTo>
                <a:lnTo>
                  <a:pt x="0" y="0"/>
                </a:lnTo>
                <a:close/>
              </a:path>
            </a:pathLst>
          </a:custGeom>
          <a:blipFill>
            <a:blip r:embed="rId7"/>
            <a:stretch>
              <a:fillRect/>
            </a:stretch>
          </a:blipFill>
        </p:spPr>
        <p:txBody>
          <a:bodyPr/>
          <a:lstStyle/>
          <a:p>
            <a:endParaRPr lang="en-GB"/>
          </a:p>
        </p:txBody>
      </p:sp>
      <p:sp>
        <p:nvSpPr>
          <p:cNvPr id="10" name="Freeform 10"/>
          <p:cNvSpPr/>
          <p:nvPr/>
        </p:nvSpPr>
        <p:spPr>
          <a:xfrm>
            <a:off x="5154522" y="2123125"/>
            <a:ext cx="2957806" cy="1390968"/>
          </a:xfrm>
          <a:custGeom>
            <a:avLst/>
            <a:gdLst/>
            <a:ahLst/>
            <a:cxnLst/>
            <a:rect l="l" t="t" r="r" b="b"/>
            <a:pathLst>
              <a:path w="2957806" h="1390968">
                <a:moveTo>
                  <a:pt x="0" y="0"/>
                </a:moveTo>
                <a:lnTo>
                  <a:pt x="2957806" y="0"/>
                </a:lnTo>
                <a:lnTo>
                  <a:pt x="2957806" y="1390968"/>
                </a:lnTo>
                <a:lnTo>
                  <a:pt x="0" y="1390968"/>
                </a:lnTo>
                <a:lnTo>
                  <a:pt x="0" y="0"/>
                </a:lnTo>
                <a:close/>
              </a:path>
            </a:pathLst>
          </a:custGeom>
          <a:blipFill>
            <a:blip r:embed="rId8"/>
            <a:stretch>
              <a:fillRect/>
            </a:stretch>
          </a:blipFill>
        </p:spPr>
        <p:txBody>
          <a:bodyPr/>
          <a:lstStyle/>
          <a:p>
            <a:endParaRPr lang="en-GB"/>
          </a:p>
        </p:txBody>
      </p:sp>
      <p:sp>
        <p:nvSpPr>
          <p:cNvPr id="11" name="Freeform 11"/>
          <p:cNvSpPr/>
          <p:nvPr/>
        </p:nvSpPr>
        <p:spPr>
          <a:xfrm>
            <a:off x="8112328" y="2280368"/>
            <a:ext cx="2496197" cy="844867"/>
          </a:xfrm>
          <a:custGeom>
            <a:avLst/>
            <a:gdLst/>
            <a:ahLst/>
            <a:cxnLst/>
            <a:rect l="l" t="t" r="r" b="b"/>
            <a:pathLst>
              <a:path w="2496197" h="844867">
                <a:moveTo>
                  <a:pt x="0" y="0"/>
                </a:moveTo>
                <a:lnTo>
                  <a:pt x="2496197" y="0"/>
                </a:lnTo>
                <a:lnTo>
                  <a:pt x="2496197" y="844867"/>
                </a:lnTo>
                <a:lnTo>
                  <a:pt x="0" y="844867"/>
                </a:lnTo>
                <a:lnTo>
                  <a:pt x="0" y="0"/>
                </a:lnTo>
                <a:close/>
              </a:path>
            </a:pathLst>
          </a:custGeom>
          <a:blipFill>
            <a:blip r:embed="rId9"/>
            <a:stretch>
              <a:fillRect/>
            </a:stretch>
          </a:blipFill>
        </p:spPr>
        <p:txBody>
          <a:bodyPr/>
          <a:lstStyle/>
          <a:p>
            <a:endParaRPr lang="en-GB"/>
          </a:p>
        </p:txBody>
      </p:sp>
      <p:sp>
        <p:nvSpPr>
          <p:cNvPr id="12" name="Freeform 12"/>
          <p:cNvSpPr/>
          <p:nvPr/>
        </p:nvSpPr>
        <p:spPr>
          <a:xfrm>
            <a:off x="5583147" y="3639585"/>
            <a:ext cx="2839029" cy="520739"/>
          </a:xfrm>
          <a:custGeom>
            <a:avLst/>
            <a:gdLst/>
            <a:ahLst/>
            <a:cxnLst/>
            <a:rect l="l" t="t" r="r" b="b"/>
            <a:pathLst>
              <a:path w="2839029" h="520739">
                <a:moveTo>
                  <a:pt x="0" y="0"/>
                </a:moveTo>
                <a:lnTo>
                  <a:pt x="2839030" y="0"/>
                </a:lnTo>
                <a:lnTo>
                  <a:pt x="2839030" y="520739"/>
                </a:lnTo>
                <a:lnTo>
                  <a:pt x="0" y="520739"/>
                </a:lnTo>
                <a:lnTo>
                  <a:pt x="0" y="0"/>
                </a:lnTo>
                <a:close/>
              </a:path>
            </a:pathLst>
          </a:custGeom>
          <a:blipFill>
            <a:blip r:embed="rId10"/>
            <a:stretch>
              <a:fillRect/>
            </a:stretch>
          </a:blipFill>
        </p:spPr>
        <p:txBody>
          <a:bodyPr/>
          <a:lstStyle/>
          <a:p>
            <a:endParaRPr lang="en-GB"/>
          </a:p>
        </p:txBody>
      </p:sp>
      <p:sp>
        <p:nvSpPr>
          <p:cNvPr id="13" name="Freeform 13"/>
          <p:cNvSpPr/>
          <p:nvPr/>
        </p:nvSpPr>
        <p:spPr>
          <a:xfrm>
            <a:off x="10836954" y="1889469"/>
            <a:ext cx="2785063" cy="1565397"/>
          </a:xfrm>
          <a:custGeom>
            <a:avLst/>
            <a:gdLst/>
            <a:ahLst/>
            <a:cxnLst/>
            <a:rect l="l" t="t" r="r" b="b"/>
            <a:pathLst>
              <a:path w="2785063" h="1565397">
                <a:moveTo>
                  <a:pt x="0" y="0"/>
                </a:moveTo>
                <a:lnTo>
                  <a:pt x="2785063" y="0"/>
                </a:lnTo>
                <a:lnTo>
                  <a:pt x="2785063" y="1565398"/>
                </a:lnTo>
                <a:lnTo>
                  <a:pt x="0" y="1565398"/>
                </a:lnTo>
                <a:lnTo>
                  <a:pt x="0" y="0"/>
                </a:lnTo>
                <a:close/>
              </a:path>
            </a:pathLst>
          </a:custGeom>
          <a:blipFill>
            <a:blip r:embed="rId11"/>
            <a:stretch>
              <a:fillRect/>
            </a:stretch>
          </a:blipFill>
        </p:spPr>
        <p:txBody>
          <a:bodyPr/>
          <a:lstStyle/>
          <a:p>
            <a:endParaRPr lang="en-GB"/>
          </a:p>
        </p:txBody>
      </p:sp>
      <p:sp>
        <p:nvSpPr>
          <p:cNvPr id="14" name="Freeform 14"/>
          <p:cNvSpPr/>
          <p:nvPr/>
        </p:nvSpPr>
        <p:spPr>
          <a:xfrm>
            <a:off x="8608030" y="3454867"/>
            <a:ext cx="1504794" cy="1504794"/>
          </a:xfrm>
          <a:custGeom>
            <a:avLst/>
            <a:gdLst/>
            <a:ahLst/>
            <a:cxnLst/>
            <a:rect l="l" t="t" r="r" b="b"/>
            <a:pathLst>
              <a:path w="1504794" h="1504794">
                <a:moveTo>
                  <a:pt x="0" y="0"/>
                </a:moveTo>
                <a:lnTo>
                  <a:pt x="1504793" y="0"/>
                </a:lnTo>
                <a:lnTo>
                  <a:pt x="1504793" y="1504793"/>
                </a:lnTo>
                <a:lnTo>
                  <a:pt x="0" y="1504793"/>
                </a:lnTo>
                <a:lnTo>
                  <a:pt x="0" y="0"/>
                </a:lnTo>
                <a:close/>
              </a:path>
            </a:pathLst>
          </a:custGeom>
          <a:blipFill>
            <a:blip r:embed="rId12"/>
            <a:stretch>
              <a:fillRect/>
            </a:stretch>
          </a:blipFill>
        </p:spPr>
        <p:txBody>
          <a:bodyPr/>
          <a:lstStyle/>
          <a:p>
            <a:endParaRPr lang="en-GB"/>
          </a:p>
        </p:txBody>
      </p:sp>
      <p:sp>
        <p:nvSpPr>
          <p:cNvPr id="15" name="Freeform 15"/>
          <p:cNvSpPr/>
          <p:nvPr/>
        </p:nvSpPr>
        <p:spPr>
          <a:xfrm>
            <a:off x="10441896" y="3514093"/>
            <a:ext cx="2325053" cy="1017675"/>
          </a:xfrm>
          <a:custGeom>
            <a:avLst/>
            <a:gdLst/>
            <a:ahLst/>
            <a:cxnLst/>
            <a:rect l="l" t="t" r="r" b="b"/>
            <a:pathLst>
              <a:path w="2325053" h="1017675">
                <a:moveTo>
                  <a:pt x="0" y="0"/>
                </a:moveTo>
                <a:lnTo>
                  <a:pt x="2325053" y="0"/>
                </a:lnTo>
                <a:lnTo>
                  <a:pt x="2325053" y="1017675"/>
                </a:lnTo>
                <a:lnTo>
                  <a:pt x="0" y="1017675"/>
                </a:lnTo>
                <a:lnTo>
                  <a:pt x="0" y="0"/>
                </a:lnTo>
                <a:close/>
              </a:path>
            </a:pathLst>
          </a:custGeom>
          <a:blipFill>
            <a:blip r:embed="rId13"/>
            <a:stretch>
              <a:fillRect/>
            </a:stretch>
          </a:blipFill>
        </p:spPr>
        <p:txBody>
          <a:bodyPr/>
          <a:lstStyle/>
          <a:p>
            <a:endParaRPr lang="en-GB"/>
          </a:p>
        </p:txBody>
      </p:sp>
      <p:sp>
        <p:nvSpPr>
          <p:cNvPr id="16" name="Freeform 16"/>
          <p:cNvSpPr/>
          <p:nvPr/>
        </p:nvSpPr>
        <p:spPr>
          <a:xfrm>
            <a:off x="3223001" y="4284149"/>
            <a:ext cx="2041876" cy="1244000"/>
          </a:xfrm>
          <a:custGeom>
            <a:avLst/>
            <a:gdLst/>
            <a:ahLst/>
            <a:cxnLst/>
            <a:rect l="l" t="t" r="r" b="b"/>
            <a:pathLst>
              <a:path w="2041876" h="1244000">
                <a:moveTo>
                  <a:pt x="0" y="0"/>
                </a:moveTo>
                <a:lnTo>
                  <a:pt x="2041876" y="0"/>
                </a:lnTo>
                <a:lnTo>
                  <a:pt x="2041876" y="1244000"/>
                </a:lnTo>
                <a:lnTo>
                  <a:pt x="0" y="1244000"/>
                </a:lnTo>
                <a:lnTo>
                  <a:pt x="0" y="0"/>
                </a:lnTo>
                <a:close/>
              </a:path>
            </a:pathLst>
          </a:custGeom>
          <a:blipFill>
            <a:blip r:embed="rId14"/>
            <a:stretch>
              <a:fillRect/>
            </a:stretch>
          </a:blipFill>
        </p:spPr>
        <p:txBody>
          <a:bodyPr/>
          <a:lstStyle/>
          <a:p>
            <a:endParaRPr lang="en-GB"/>
          </a:p>
        </p:txBody>
      </p:sp>
      <p:sp>
        <p:nvSpPr>
          <p:cNvPr id="17" name="Freeform 17"/>
          <p:cNvSpPr/>
          <p:nvPr/>
        </p:nvSpPr>
        <p:spPr>
          <a:xfrm>
            <a:off x="1135563" y="4531768"/>
            <a:ext cx="1834721" cy="869078"/>
          </a:xfrm>
          <a:custGeom>
            <a:avLst/>
            <a:gdLst/>
            <a:ahLst/>
            <a:cxnLst/>
            <a:rect l="l" t="t" r="r" b="b"/>
            <a:pathLst>
              <a:path w="1834721" h="869078">
                <a:moveTo>
                  <a:pt x="0" y="0"/>
                </a:moveTo>
                <a:lnTo>
                  <a:pt x="1834721" y="0"/>
                </a:lnTo>
                <a:lnTo>
                  <a:pt x="1834721" y="869079"/>
                </a:lnTo>
                <a:lnTo>
                  <a:pt x="0" y="869079"/>
                </a:lnTo>
                <a:lnTo>
                  <a:pt x="0" y="0"/>
                </a:lnTo>
                <a:close/>
              </a:path>
            </a:pathLst>
          </a:custGeom>
          <a:blipFill>
            <a:blip r:embed="rId15"/>
            <a:stretch>
              <a:fillRect/>
            </a:stretch>
          </a:blipFill>
        </p:spPr>
        <p:txBody>
          <a:bodyPr/>
          <a:lstStyle/>
          <a:p>
            <a:endParaRPr lang="en-GB"/>
          </a:p>
        </p:txBody>
      </p:sp>
      <p:sp>
        <p:nvSpPr>
          <p:cNvPr id="18" name="Freeform 18"/>
          <p:cNvSpPr/>
          <p:nvPr/>
        </p:nvSpPr>
        <p:spPr>
          <a:xfrm>
            <a:off x="5678615" y="4332267"/>
            <a:ext cx="2136050" cy="815072"/>
          </a:xfrm>
          <a:custGeom>
            <a:avLst/>
            <a:gdLst/>
            <a:ahLst/>
            <a:cxnLst/>
            <a:rect l="l" t="t" r="r" b="b"/>
            <a:pathLst>
              <a:path w="2136050" h="815072">
                <a:moveTo>
                  <a:pt x="0" y="0"/>
                </a:moveTo>
                <a:lnTo>
                  <a:pt x="2136050" y="0"/>
                </a:lnTo>
                <a:lnTo>
                  <a:pt x="2136050" y="815071"/>
                </a:lnTo>
                <a:lnTo>
                  <a:pt x="0" y="815071"/>
                </a:lnTo>
                <a:lnTo>
                  <a:pt x="0" y="0"/>
                </a:lnTo>
                <a:close/>
              </a:path>
            </a:pathLst>
          </a:custGeom>
          <a:blipFill>
            <a:blip r:embed="rId16"/>
            <a:stretch>
              <a:fillRect/>
            </a:stretch>
          </a:blipFill>
        </p:spPr>
        <p:txBody>
          <a:bodyPr/>
          <a:lstStyle/>
          <a:p>
            <a:endParaRPr lang="en-GB"/>
          </a:p>
        </p:txBody>
      </p:sp>
      <p:sp>
        <p:nvSpPr>
          <p:cNvPr id="19" name="Freeform 19"/>
          <p:cNvSpPr/>
          <p:nvPr/>
        </p:nvSpPr>
        <p:spPr>
          <a:xfrm>
            <a:off x="13228758" y="1889469"/>
            <a:ext cx="1535831" cy="1535831"/>
          </a:xfrm>
          <a:custGeom>
            <a:avLst/>
            <a:gdLst/>
            <a:ahLst/>
            <a:cxnLst/>
            <a:rect l="l" t="t" r="r" b="b"/>
            <a:pathLst>
              <a:path w="1535831" h="1535831">
                <a:moveTo>
                  <a:pt x="0" y="0"/>
                </a:moveTo>
                <a:lnTo>
                  <a:pt x="1535832" y="0"/>
                </a:lnTo>
                <a:lnTo>
                  <a:pt x="1535832" y="1535831"/>
                </a:lnTo>
                <a:lnTo>
                  <a:pt x="0" y="1535831"/>
                </a:lnTo>
                <a:lnTo>
                  <a:pt x="0" y="0"/>
                </a:lnTo>
                <a:close/>
              </a:path>
            </a:pathLst>
          </a:custGeom>
          <a:blipFill>
            <a:blip r:embed="rId17"/>
            <a:stretch>
              <a:fillRect/>
            </a:stretch>
          </a:blipFill>
        </p:spPr>
        <p:txBody>
          <a:bodyPr/>
          <a:lstStyle/>
          <a:p>
            <a:endParaRPr lang="en-GB"/>
          </a:p>
        </p:txBody>
      </p:sp>
      <p:sp>
        <p:nvSpPr>
          <p:cNvPr id="20" name="Freeform 20"/>
          <p:cNvSpPr/>
          <p:nvPr/>
        </p:nvSpPr>
        <p:spPr>
          <a:xfrm>
            <a:off x="12506828" y="3233365"/>
            <a:ext cx="2230379" cy="1672784"/>
          </a:xfrm>
          <a:custGeom>
            <a:avLst/>
            <a:gdLst/>
            <a:ahLst/>
            <a:cxnLst/>
            <a:rect l="l" t="t" r="r" b="b"/>
            <a:pathLst>
              <a:path w="2230379" h="1672784">
                <a:moveTo>
                  <a:pt x="0" y="0"/>
                </a:moveTo>
                <a:lnTo>
                  <a:pt x="2230378" y="0"/>
                </a:lnTo>
                <a:lnTo>
                  <a:pt x="2230378" y="1672784"/>
                </a:lnTo>
                <a:lnTo>
                  <a:pt x="0" y="1672784"/>
                </a:lnTo>
                <a:lnTo>
                  <a:pt x="0" y="0"/>
                </a:lnTo>
                <a:close/>
              </a:path>
            </a:pathLst>
          </a:custGeom>
          <a:blipFill>
            <a:blip r:embed="rId18"/>
            <a:stretch>
              <a:fillRect/>
            </a:stretch>
          </a:blipFill>
        </p:spPr>
        <p:txBody>
          <a:bodyPr/>
          <a:lstStyle/>
          <a:p>
            <a:endParaRPr lang="en-GB"/>
          </a:p>
        </p:txBody>
      </p:sp>
      <p:sp>
        <p:nvSpPr>
          <p:cNvPr id="21" name="Freeform 21"/>
          <p:cNvSpPr/>
          <p:nvPr/>
        </p:nvSpPr>
        <p:spPr>
          <a:xfrm>
            <a:off x="10650495" y="4712743"/>
            <a:ext cx="2116455" cy="1067455"/>
          </a:xfrm>
          <a:custGeom>
            <a:avLst/>
            <a:gdLst/>
            <a:ahLst/>
            <a:cxnLst/>
            <a:rect l="l" t="t" r="r" b="b"/>
            <a:pathLst>
              <a:path w="2116455" h="1067455">
                <a:moveTo>
                  <a:pt x="0" y="0"/>
                </a:moveTo>
                <a:lnTo>
                  <a:pt x="2116454" y="0"/>
                </a:lnTo>
                <a:lnTo>
                  <a:pt x="2116454" y="1067456"/>
                </a:lnTo>
                <a:lnTo>
                  <a:pt x="0" y="1067456"/>
                </a:lnTo>
                <a:lnTo>
                  <a:pt x="0" y="0"/>
                </a:lnTo>
                <a:close/>
              </a:path>
            </a:pathLst>
          </a:custGeom>
          <a:blipFill>
            <a:blip r:embed="rId19"/>
            <a:stretch>
              <a:fillRect r="-440"/>
            </a:stretch>
          </a:blipFill>
        </p:spPr>
        <p:txBody>
          <a:bodyPr/>
          <a:lstStyle/>
          <a:p>
            <a:endParaRPr lang="en-GB"/>
          </a:p>
        </p:txBody>
      </p:sp>
      <p:sp>
        <p:nvSpPr>
          <p:cNvPr id="22" name="Freeform 22"/>
          <p:cNvSpPr/>
          <p:nvPr/>
        </p:nvSpPr>
        <p:spPr>
          <a:xfrm>
            <a:off x="1404890" y="5600872"/>
            <a:ext cx="1296067" cy="1296067"/>
          </a:xfrm>
          <a:custGeom>
            <a:avLst/>
            <a:gdLst/>
            <a:ahLst/>
            <a:cxnLst/>
            <a:rect l="l" t="t" r="r" b="b"/>
            <a:pathLst>
              <a:path w="1296067" h="1296067">
                <a:moveTo>
                  <a:pt x="0" y="0"/>
                </a:moveTo>
                <a:lnTo>
                  <a:pt x="1296066" y="0"/>
                </a:lnTo>
                <a:lnTo>
                  <a:pt x="1296066" y="1296066"/>
                </a:lnTo>
                <a:lnTo>
                  <a:pt x="0" y="1296066"/>
                </a:lnTo>
                <a:lnTo>
                  <a:pt x="0" y="0"/>
                </a:lnTo>
                <a:close/>
              </a:path>
            </a:pathLst>
          </a:custGeom>
          <a:blipFill>
            <a:blip r:embed="rId20"/>
            <a:stretch>
              <a:fillRect/>
            </a:stretch>
          </a:blipFill>
        </p:spPr>
        <p:txBody>
          <a:bodyPr/>
          <a:lstStyle/>
          <a:p>
            <a:endParaRPr lang="en-GB"/>
          </a:p>
        </p:txBody>
      </p:sp>
      <p:sp>
        <p:nvSpPr>
          <p:cNvPr id="23" name="Freeform 23"/>
          <p:cNvSpPr/>
          <p:nvPr/>
        </p:nvSpPr>
        <p:spPr>
          <a:xfrm>
            <a:off x="2824162" y="8892714"/>
            <a:ext cx="2075258" cy="781137"/>
          </a:xfrm>
          <a:custGeom>
            <a:avLst/>
            <a:gdLst/>
            <a:ahLst/>
            <a:cxnLst/>
            <a:rect l="l" t="t" r="r" b="b"/>
            <a:pathLst>
              <a:path w="2075258" h="781137">
                <a:moveTo>
                  <a:pt x="0" y="0"/>
                </a:moveTo>
                <a:lnTo>
                  <a:pt x="2075259" y="0"/>
                </a:lnTo>
                <a:lnTo>
                  <a:pt x="2075259" y="781136"/>
                </a:lnTo>
                <a:lnTo>
                  <a:pt x="0" y="781136"/>
                </a:lnTo>
                <a:lnTo>
                  <a:pt x="0" y="0"/>
                </a:lnTo>
                <a:close/>
              </a:path>
            </a:pathLst>
          </a:custGeom>
          <a:blipFill>
            <a:blip r:embed="rId21"/>
            <a:stretch>
              <a:fillRect/>
            </a:stretch>
          </a:blipFill>
        </p:spPr>
        <p:txBody>
          <a:bodyPr/>
          <a:lstStyle/>
          <a:p>
            <a:endParaRPr lang="en-GB"/>
          </a:p>
        </p:txBody>
      </p:sp>
      <p:sp>
        <p:nvSpPr>
          <p:cNvPr id="24" name="Freeform 24"/>
          <p:cNvSpPr/>
          <p:nvPr/>
        </p:nvSpPr>
        <p:spPr>
          <a:xfrm>
            <a:off x="5285437" y="5347593"/>
            <a:ext cx="1461203" cy="1477172"/>
          </a:xfrm>
          <a:custGeom>
            <a:avLst/>
            <a:gdLst/>
            <a:ahLst/>
            <a:cxnLst/>
            <a:rect l="l" t="t" r="r" b="b"/>
            <a:pathLst>
              <a:path w="1461203" h="1477172">
                <a:moveTo>
                  <a:pt x="0" y="0"/>
                </a:moveTo>
                <a:lnTo>
                  <a:pt x="1461203" y="0"/>
                </a:lnTo>
                <a:lnTo>
                  <a:pt x="1461203" y="1477172"/>
                </a:lnTo>
                <a:lnTo>
                  <a:pt x="0" y="1477172"/>
                </a:lnTo>
                <a:lnTo>
                  <a:pt x="0" y="0"/>
                </a:lnTo>
                <a:close/>
              </a:path>
            </a:pathLst>
          </a:custGeom>
          <a:blipFill>
            <a:blip r:embed="rId22"/>
            <a:stretch>
              <a:fillRect/>
            </a:stretch>
          </a:blipFill>
        </p:spPr>
        <p:txBody>
          <a:bodyPr/>
          <a:lstStyle/>
          <a:p>
            <a:endParaRPr lang="en-GB"/>
          </a:p>
        </p:txBody>
      </p:sp>
      <p:sp>
        <p:nvSpPr>
          <p:cNvPr id="25" name="Freeform 25"/>
          <p:cNvSpPr/>
          <p:nvPr/>
        </p:nvSpPr>
        <p:spPr>
          <a:xfrm>
            <a:off x="14594934" y="1889469"/>
            <a:ext cx="1847363" cy="1382050"/>
          </a:xfrm>
          <a:custGeom>
            <a:avLst/>
            <a:gdLst/>
            <a:ahLst/>
            <a:cxnLst/>
            <a:rect l="l" t="t" r="r" b="b"/>
            <a:pathLst>
              <a:path w="1847363" h="1382050">
                <a:moveTo>
                  <a:pt x="0" y="0"/>
                </a:moveTo>
                <a:lnTo>
                  <a:pt x="1847363" y="0"/>
                </a:lnTo>
                <a:lnTo>
                  <a:pt x="1847363" y="1382050"/>
                </a:lnTo>
                <a:lnTo>
                  <a:pt x="0" y="1382050"/>
                </a:lnTo>
                <a:lnTo>
                  <a:pt x="0" y="0"/>
                </a:lnTo>
                <a:close/>
              </a:path>
            </a:pathLst>
          </a:custGeom>
          <a:blipFill>
            <a:blip r:embed="rId23"/>
            <a:stretch>
              <a:fillRect/>
            </a:stretch>
          </a:blipFill>
        </p:spPr>
        <p:txBody>
          <a:bodyPr/>
          <a:lstStyle/>
          <a:p>
            <a:endParaRPr lang="en-GB"/>
          </a:p>
        </p:txBody>
      </p:sp>
      <p:sp>
        <p:nvSpPr>
          <p:cNvPr id="26" name="Freeform 26"/>
          <p:cNvSpPr/>
          <p:nvPr/>
        </p:nvSpPr>
        <p:spPr>
          <a:xfrm>
            <a:off x="14412592" y="3454867"/>
            <a:ext cx="1050784" cy="1050784"/>
          </a:xfrm>
          <a:custGeom>
            <a:avLst/>
            <a:gdLst/>
            <a:ahLst/>
            <a:cxnLst/>
            <a:rect l="l" t="t" r="r" b="b"/>
            <a:pathLst>
              <a:path w="1050784" h="1050784">
                <a:moveTo>
                  <a:pt x="0" y="0"/>
                </a:moveTo>
                <a:lnTo>
                  <a:pt x="1050784" y="0"/>
                </a:lnTo>
                <a:lnTo>
                  <a:pt x="1050784" y="1050783"/>
                </a:lnTo>
                <a:lnTo>
                  <a:pt x="0" y="1050783"/>
                </a:lnTo>
                <a:lnTo>
                  <a:pt x="0" y="0"/>
                </a:lnTo>
                <a:close/>
              </a:path>
            </a:pathLst>
          </a:custGeom>
          <a:blipFill>
            <a:blip r:embed="rId24"/>
            <a:stretch>
              <a:fillRect/>
            </a:stretch>
          </a:blipFill>
        </p:spPr>
        <p:txBody>
          <a:bodyPr/>
          <a:lstStyle/>
          <a:p>
            <a:endParaRPr lang="en-GB"/>
          </a:p>
        </p:txBody>
      </p:sp>
      <p:sp>
        <p:nvSpPr>
          <p:cNvPr id="27" name="Freeform 27"/>
          <p:cNvSpPr/>
          <p:nvPr/>
        </p:nvSpPr>
        <p:spPr>
          <a:xfrm>
            <a:off x="7175265" y="3899954"/>
            <a:ext cx="3206539" cy="3214173"/>
          </a:xfrm>
          <a:custGeom>
            <a:avLst/>
            <a:gdLst/>
            <a:ahLst/>
            <a:cxnLst/>
            <a:rect l="l" t="t" r="r" b="b"/>
            <a:pathLst>
              <a:path w="3206539" h="3214173">
                <a:moveTo>
                  <a:pt x="0" y="0"/>
                </a:moveTo>
                <a:lnTo>
                  <a:pt x="3206539" y="0"/>
                </a:lnTo>
                <a:lnTo>
                  <a:pt x="3206539" y="3214173"/>
                </a:lnTo>
                <a:lnTo>
                  <a:pt x="0" y="3214173"/>
                </a:lnTo>
                <a:lnTo>
                  <a:pt x="0" y="0"/>
                </a:lnTo>
                <a:close/>
              </a:path>
            </a:pathLst>
          </a:custGeom>
          <a:blipFill>
            <a:blip r:embed="rId25"/>
            <a:stretch>
              <a:fillRect/>
            </a:stretch>
          </a:blipFill>
        </p:spPr>
        <p:txBody>
          <a:bodyPr/>
          <a:lstStyle/>
          <a:p>
            <a:endParaRPr lang="en-GB"/>
          </a:p>
        </p:txBody>
      </p:sp>
      <p:sp>
        <p:nvSpPr>
          <p:cNvPr id="28" name="Freeform 28"/>
          <p:cNvSpPr/>
          <p:nvPr/>
        </p:nvSpPr>
        <p:spPr>
          <a:xfrm>
            <a:off x="13033649" y="4823781"/>
            <a:ext cx="2299433" cy="845380"/>
          </a:xfrm>
          <a:custGeom>
            <a:avLst/>
            <a:gdLst/>
            <a:ahLst/>
            <a:cxnLst/>
            <a:rect l="l" t="t" r="r" b="b"/>
            <a:pathLst>
              <a:path w="2299433" h="845380">
                <a:moveTo>
                  <a:pt x="0" y="0"/>
                </a:moveTo>
                <a:lnTo>
                  <a:pt x="2299433" y="0"/>
                </a:lnTo>
                <a:lnTo>
                  <a:pt x="2299433" y="845380"/>
                </a:lnTo>
                <a:lnTo>
                  <a:pt x="0" y="845380"/>
                </a:lnTo>
                <a:lnTo>
                  <a:pt x="0" y="0"/>
                </a:lnTo>
                <a:close/>
              </a:path>
            </a:pathLst>
          </a:custGeom>
          <a:blipFill>
            <a:blip r:embed="rId26"/>
            <a:stretch>
              <a:fillRect/>
            </a:stretch>
          </a:blipFill>
        </p:spPr>
        <p:txBody>
          <a:bodyPr/>
          <a:lstStyle/>
          <a:p>
            <a:endParaRPr lang="en-GB"/>
          </a:p>
        </p:txBody>
      </p:sp>
      <p:sp>
        <p:nvSpPr>
          <p:cNvPr id="29" name="Freeform 29"/>
          <p:cNvSpPr/>
          <p:nvPr/>
        </p:nvSpPr>
        <p:spPr>
          <a:xfrm>
            <a:off x="1000519" y="7096963"/>
            <a:ext cx="1969765" cy="862165"/>
          </a:xfrm>
          <a:custGeom>
            <a:avLst/>
            <a:gdLst/>
            <a:ahLst/>
            <a:cxnLst/>
            <a:rect l="l" t="t" r="r" b="b"/>
            <a:pathLst>
              <a:path w="1969765" h="862165">
                <a:moveTo>
                  <a:pt x="0" y="0"/>
                </a:moveTo>
                <a:lnTo>
                  <a:pt x="1969765" y="0"/>
                </a:lnTo>
                <a:lnTo>
                  <a:pt x="1969765" y="862166"/>
                </a:lnTo>
                <a:lnTo>
                  <a:pt x="0" y="862166"/>
                </a:lnTo>
                <a:lnTo>
                  <a:pt x="0" y="0"/>
                </a:lnTo>
                <a:close/>
              </a:path>
            </a:pathLst>
          </a:custGeom>
          <a:blipFill>
            <a:blip r:embed="rId27"/>
            <a:stretch>
              <a:fillRect/>
            </a:stretch>
          </a:blipFill>
        </p:spPr>
        <p:txBody>
          <a:bodyPr/>
          <a:lstStyle/>
          <a:p>
            <a:endParaRPr lang="en-GB"/>
          </a:p>
        </p:txBody>
      </p:sp>
      <p:sp>
        <p:nvSpPr>
          <p:cNvPr id="30" name="Freeform 30"/>
          <p:cNvSpPr/>
          <p:nvPr/>
        </p:nvSpPr>
        <p:spPr>
          <a:xfrm>
            <a:off x="7002662" y="6091770"/>
            <a:ext cx="2555893" cy="1022357"/>
          </a:xfrm>
          <a:custGeom>
            <a:avLst/>
            <a:gdLst/>
            <a:ahLst/>
            <a:cxnLst/>
            <a:rect l="l" t="t" r="r" b="b"/>
            <a:pathLst>
              <a:path w="2555893" h="1022357">
                <a:moveTo>
                  <a:pt x="0" y="0"/>
                </a:moveTo>
                <a:lnTo>
                  <a:pt x="2555893" y="0"/>
                </a:lnTo>
                <a:lnTo>
                  <a:pt x="2555893" y="1022357"/>
                </a:lnTo>
                <a:lnTo>
                  <a:pt x="0" y="1022357"/>
                </a:lnTo>
                <a:lnTo>
                  <a:pt x="0" y="0"/>
                </a:lnTo>
                <a:close/>
              </a:path>
            </a:pathLst>
          </a:custGeom>
          <a:blipFill>
            <a:blip r:embed="rId28"/>
            <a:stretch>
              <a:fillRect/>
            </a:stretch>
          </a:blipFill>
        </p:spPr>
        <p:txBody>
          <a:bodyPr/>
          <a:lstStyle/>
          <a:p>
            <a:endParaRPr lang="en-GB"/>
          </a:p>
        </p:txBody>
      </p:sp>
      <p:sp>
        <p:nvSpPr>
          <p:cNvPr id="31" name="Freeform 31"/>
          <p:cNvSpPr/>
          <p:nvPr/>
        </p:nvSpPr>
        <p:spPr>
          <a:xfrm>
            <a:off x="3356301" y="6824765"/>
            <a:ext cx="1543119" cy="801046"/>
          </a:xfrm>
          <a:custGeom>
            <a:avLst/>
            <a:gdLst/>
            <a:ahLst/>
            <a:cxnLst/>
            <a:rect l="l" t="t" r="r" b="b"/>
            <a:pathLst>
              <a:path w="1543119" h="801046">
                <a:moveTo>
                  <a:pt x="0" y="0"/>
                </a:moveTo>
                <a:lnTo>
                  <a:pt x="1543119" y="0"/>
                </a:lnTo>
                <a:lnTo>
                  <a:pt x="1543119" y="801046"/>
                </a:lnTo>
                <a:lnTo>
                  <a:pt x="0" y="801046"/>
                </a:lnTo>
                <a:lnTo>
                  <a:pt x="0" y="0"/>
                </a:lnTo>
                <a:close/>
              </a:path>
            </a:pathLst>
          </a:custGeom>
          <a:blipFill>
            <a:blip r:embed="rId29"/>
            <a:stretch>
              <a:fillRect/>
            </a:stretch>
          </a:blipFill>
        </p:spPr>
        <p:txBody>
          <a:bodyPr/>
          <a:lstStyle/>
          <a:p>
            <a:endParaRPr lang="en-GB"/>
          </a:p>
        </p:txBody>
      </p:sp>
      <p:sp>
        <p:nvSpPr>
          <p:cNvPr id="32" name="Freeform 32"/>
          <p:cNvSpPr/>
          <p:nvPr/>
        </p:nvSpPr>
        <p:spPr>
          <a:xfrm>
            <a:off x="5154522" y="7024790"/>
            <a:ext cx="1785008" cy="1088855"/>
          </a:xfrm>
          <a:custGeom>
            <a:avLst/>
            <a:gdLst/>
            <a:ahLst/>
            <a:cxnLst/>
            <a:rect l="l" t="t" r="r" b="b"/>
            <a:pathLst>
              <a:path w="1785008" h="1088855">
                <a:moveTo>
                  <a:pt x="0" y="0"/>
                </a:moveTo>
                <a:lnTo>
                  <a:pt x="1785008" y="0"/>
                </a:lnTo>
                <a:lnTo>
                  <a:pt x="1785008" y="1088854"/>
                </a:lnTo>
                <a:lnTo>
                  <a:pt x="0" y="1088854"/>
                </a:lnTo>
                <a:lnTo>
                  <a:pt x="0" y="0"/>
                </a:lnTo>
                <a:close/>
              </a:path>
            </a:pathLst>
          </a:custGeom>
          <a:blipFill>
            <a:blip r:embed="rId30"/>
            <a:stretch>
              <a:fillRect/>
            </a:stretch>
          </a:blipFill>
        </p:spPr>
        <p:txBody>
          <a:bodyPr/>
          <a:lstStyle/>
          <a:p>
            <a:endParaRPr lang="en-GB"/>
          </a:p>
        </p:txBody>
      </p:sp>
      <p:sp>
        <p:nvSpPr>
          <p:cNvPr id="33" name="Freeform 33"/>
          <p:cNvSpPr/>
          <p:nvPr/>
        </p:nvSpPr>
        <p:spPr>
          <a:xfrm>
            <a:off x="9761094" y="6065259"/>
            <a:ext cx="1778801" cy="1031705"/>
          </a:xfrm>
          <a:custGeom>
            <a:avLst/>
            <a:gdLst/>
            <a:ahLst/>
            <a:cxnLst/>
            <a:rect l="l" t="t" r="r" b="b"/>
            <a:pathLst>
              <a:path w="1778801" h="1031705">
                <a:moveTo>
                  <a:pt x="0" y="0"/>
                </a:moveTo>
                <a:lnTo>
                  <a:pt x="1778801" y="0"/>
                </a:lnTo>
                <a:lnTo>
                  <a:pt x="1778801" y="1031704"/>
                </a:lnTo>
                <a:lnTo>
                  <a:pt x="0" y="1031704"/>
                </a:lnTo>
                <a:lnTo>
                  <a:pt x="0" y="0"/>
                </a:lnTo>
                <a:close/>
              </a:path>
            </a:pathLst>
          </a:custGeom>
          <a:blipFill>
            <a:blip r:embed="rId31"/>
            <a:stretch>
              <a:fillRect/>
            </a:stretch>
          </a:blipFill>
        </p:spPr>
        <p:txBody>
          <a:bodyPr/>
          <a:lstStyle/>
          <a:p>
            <a:endParaRPr lang="en-GB"/>
          </a:p>
        </p:txBody>
      </p:sp>
      <p:sp>
        <p:nvSpPr>
          <p:cNvPr id="34" name="Freeform 34"/>
          <p:cNvSpPr/>
          <p:nvPr/>
        </p:nvSpPr>
        <p:spPr>
          <a:xfrm>
            <a:off x="15634826" y="3060088"/>
            <a:ext cx="1652655" cy="1652655"/>
          </a:xfrm>
          <a:custGeom>
            <a:avLst/>
            <a:gdLst/>
            <a:ahLst/>
            <a:cxnLst/>
            <a:rect l="l" t="t" r="r" b="b"/>
            <a:pathLst>
              <a:path w="1652655" h="1652655">
                <a:moveTo>
                  <a:pt x="0" y="0"/>
                </a:moveTo>
                <a:lnTo>
                  <a:pt x="1652655" y="0"/>
                </a:lnTo>
                <a:lnTo>
                  <a:pt x="1652655" y="1652655"/>
                </a:lnTo>
                <a:lnTo>
                  <a:pt x="0" y="1652655"/>
                </a:lnTo>
                <a:lnTo>
                  <a:pt x="0" y="0"/>
                </a:lnTo>
                <a:close/>
              </a:path>
            </a:pathLst>
          </a:custGeom>
          <a:blipFill>
            <a:blip r:embed="rId32"/>
            <a:stretch>
              <a:fillRect/>
            </a:stretch>
          </a:blipFill>
        </p:spPr>
        <p:txBody>
          <a:bodyPr/>
          <a:lstStyle/>
          <a:p>
            <a:endParaRPr lang="en-GB"/>
          </a:p>
        </p:txBody>
      </p:sp>
      <p:sp>
        <p:nvSpPr>
          <p:cNvPr id="35" name="Freeform 35"/>
          <p:cNvSpPr/>
          <p:nvPr/>
        </p:nvSpPr>
        <p:spPr>
          <a:xfrm>
            <a:off x="11797070" y="6075474"/>
            <a:ext cx="2301838" cy="886208"/>
          </a:xfrm>
          <a:custGeom>
            <a:avLst/>
            <a:gdLst/>
            <a:ahLst/>
            <a:cxnLst/>
            <a:rect l="l" t="t" r="r" b="b"/>
            <a:pathLst>
              <a:path w="2301838" h="886208">
                <a:moveTo>
                  <a:pt x="0" y="0"/>
                </a:moveTo>
                <a:lnTo>
                  <a:pt x="2301839" y="0"/>
                </a:lnTo>
                <a:lnTo>
                  <a:pt x="2301839" y="886207"/>
                </a:lnTo>
                <a:lnTo>
                  <a:pt x="0" y="886207"/>
                </a:lnTo>
                <a:lnTo>
                  <a:pt x="0" y="0"/>
                </a:lnTo>
                <a:close/>
              </a:path>
            </a:pathLst>
          </a:custGeom>
          <a:blipFill>
            <a:blip r:embed="rId33"/>
            <a:stretch>
              <a:fillRect/>
            </a:stretch>
          </a:blipFill>
        </p:spPr>
        <p:txBody>
          <a:bodyPr/>
          <a:lstStyle/>
          <a:p>
            <a:endParaRPr lang="en-GB"/>
          </a:p>
        </p:txBody>
      </p:sp>
      <p:sp>
        <p:nvSpPr>
          <p:cNvPr id="36" name="Freeform 36"/>
          <p:cNvSpPr/>
          <p:nvPr/>
        </p:nvSpPr>
        <p:spPr>
          <a:xfrm>
            <a:off x="14356084" y="5983486"/>
            <a:ext cx="1577743" cy="986090"/>
          </a:xfrm>
          <a:custGeom>
            <a:avLst/>
            <a:gdLst/>
            <a:ahLst/>
            <a:cxnLst/>
            <a:rect l="l" t="t" r="r" b="b"/>
            <a:pathLst>
              <a:path w="1577743" h="986090">
                <a:moveTo>
                  <a:pt x="0" y="0"/>
                </a:moveTo>
                <a:lnTo>
                  <a:pt x="1577743" y="0"/>
                </a:lnTo>
                <a:lnTo>
                  <a:pt x="1577743" y="986089"/>
                </a:lnTo>
                <a:lnTo>
                  <a:pt x="0" y="986089"/>
                </a:lnTo>
                <a:lnTo>
                  <a:pt x="0" y="0"/>
                </a:lnTo>
                <a:close/>
              </a:path>
            </a:pathLst>
          </a:custGeom>
          <a:blipFill>
            <a:blip r:embed="rId34"/>
            <a:stretch>
              <a:fillRect/>
            </a:stretch>
          </a:blipFill>
        </p:spPr>
        <p:txBody>
          <a:bodyPr/>
          <a:lstStyle/>
          <a:p>
            <a:endParaRPr lang="en-GB"/>
          </a:p>
        </p:txBody>
      </p:sp>
      <p:sp>
        <p:nvSpPr>
          <p:cNvPr id="37" name="Freeform 37"/>
          <p:cNvSpPr/>
          <p:nvPr/>
        </p:nvSpPr>
        <p:spPr>
          <a:xfrm>
            <a:off x="7175265" y="7528046"/>
            <a:ext cx="2363630" cy="709089"/>
          </a:xfrm>
          <a:custGeom>
            <a:avLst/>
            <a:gdLst/>
            <a:ahLst/>
            <a:cxnLst/>
            <a:rect l="l" t="t" r="r" b="b"/>
            <a:pathLst>
              <a:path w="2363630" h="709089">
                <a:moveTo>
                  <a:pt x="0" y="0"/>
                </a:moveTo>
                <a:lnTo>
                  <a:pt x="2363630" y="0"/>
                </a:lnTo>
                <a:lnTo>
                  <a:pt x="2363630" y="709089"/>
                </a:lnTo>
                <a:lnTo>
                  <a:pt x="0" y="709089"/>
                </a:lnTo>
                <a:lnTo>
                  <a:pt x="0" y="0"/>
                </a:lnTo>
                <a:close/>
              </a:path>
            </a:pathLst>
          </a:custGeom>
          <a:blipFill>
            <a:blip r:embed="rId35">
              <a:extLst>
                <a:ext uri="{96DAC541-7B7A-43D3-8B79-37D633B846F1}">
                  <asvg:svgBlip xmlns:asvg="http://schemas.microsoft.com/office/drawing/2016/SVG/main" r:embed="rId36"/>
                </a:ext>
              </a:extLst>
            </a:blip>
            <a:stretch>
              <a:fillRect/>
            </a:stretch>
          </a:blipFill>
        </p:spPr>
        <p:txBody>
          <a:bodyPr/>
          <a:lstStyle/>
          <a:p>
            <a:endParaRPr lang="en-GB"/>
          </a:p>
        </p:txBody>
      </p:sp>
      <p:sp>
        <p:nvSpPr>
          <p:cNvPr id="38" name="Freeform 38"/>
          <p:cNvSpPr/>
          <p:nvPr/>
        </p:nvSpPr>
        <p:spPr>
          <a:xfrm>
            <a:off x="15685507" y="4605932"/>
            <a:ext cx="1461305" cy="1281078"/>
          </a:xfrm>
          <a:custGeom>
            <a:avLst/>
            <a:gdLst/>
            <a:ahLst/>
            <a:cxnLst/>
            <a:rect l="l" t="t" r="r" b="b"/>
            <a:pathLst>
              <a:path w="1461305" h="1281078">
                <a:moveTo>
                  <a:pt x="0" y="0"/>
                </a:moveTo>
                <a:lnTo>
                  <a:pt x="1461306" y="0"/>
                </a:lnTo>
                <a:lnTo>
                  <a:pt x="1461306" y="1281078"/>
                </a:lnTo>
                <a:lnTo>
                  <a:pt x="0" y="1281078"/>
                </a:lnTo>
                <a:lnTo>
                  <a:pt x="0" y="0"/>
                </a:lnTo>
                <a:close/>
              </a:path>
            </a:pathLst>
          </a:custGeom>
          <a:blipFill>
            <a:blip r:embed="rId37"/>
            <a:stretch>
              <a:fillRect/>
            </a:stretch>
          </a:blipFill>
        </p:spPr>
        <p:txBody>
          <a:bodyPr/>
          <a:lstStyle/>
          <a:p>
            <a:endParaRPr lang="en-GB"/>
          </a:p>
        </p:txBody>
      </p:sp>
      <p:sp>
        <p:nvSpPr>
          <p:cNvPr id="39" name="Freeform 39"/>
          <p:cNvSpPr/>
          <p:nvPr/>
        </p:nvSpPr>
        <p:spPr>
          <a:xfrm>
            <a:off x="9761094" y="7356304"/>
            <a:ext cx="1344591" cy="1205650"/>
          </a:xfrm>
          <a:custGeom>
            <a:avLst/>
            <a:gdLst/>
            <a:ahLst/>
            <a:cxnLst/>
            <a:rect l="l" t="t" r="r" b="b"/>
            <a:pathLst>
              <a:path w="1344591" h="1205650">
                <a:moveTo>
                  <a:pt x="0" y="0"/>
                </a:moveTo>
                <a:lnTo>
                  <a:pt x="1344591" y="0"/>
                </a:lnTo>
                <a:lnTo>
                  <a:pt x="1344591" y="1205650"/>
                </a:lnTo>
                <a:lnTo>
                  <a:pt x="0" y="1205650"/>
                </a:lnTo>
                <a:lnTo>
                  <a:pt x="0" y="0"/>
                </a:lnTo>
                <a:close/>
              </a:path>
            </a:pathLst>
          </a:custGeom>
          <a:blipFill>
            <a:blip r:embed="rId38"/>
            <a:stretch>
              <a:fillRect/>
            </a:stretch>
          </a:blipFill>
        </p:spPr>
        <p:txBody>
          <a:bodyPr/>
          <a:lstStyle/>
          <a:p>
            <a:endParaRPr lang="en-GB"/>
          </a:p>
        </p:txBody>
      </p:sp>
      <p:sp>
        <p:nvSpPr>
          <p:cNvPr id="40" name="Freeform 40"/>
          <p:cNvSpPr/>
          <p:nvPr/>
        </p:nvSpPr>
        <p:spPr>
          <a:xfrm>
            <a:off x="2700956" y="8229462"/>
            <a:ext cx="2695882" cy="332492"/>
          </a:xfrm>
          <a:custGeom>
            <a:avLst/>
            <a:gdLst/>
            <a:ahLst/>
            <a:cxnLst/>
            <a:rect l="l" t="t" r="r" b="b"/>
            <a:pathLst>
              <a:path w="2695882" h="332492">
                <a:moveTo>
                  <a:pt x="0" y="0"/>
                </a:moveTo>
                <a:lnTo>
                  <a:pt x="2695883" y="0"/>
                </a:lnTo>
                <a:lnTo>
                  <a:pt x="2695883" y="332492"/>
                </a:lnTo>
                <a:lnTo>
                  <a:pt x="0" y="332492"/>
                </a:lnTo>
                <a:lnTo>
                  <a:pt x="0" y="0"/>
                </a:lnTo>
                <a:close/>
              </a:path>
            </a:pathLst>
          </a:custGeom>
          <a:blipFill>
            <a:blip r:embed="rId39"/>
            <a:stretch>
              <a:fillRect/>
            </a:stretch>
          </a:blipFill>
        </p:spPr>
        <p:txBody>
          <a:bodyPr/>
          <a:lstStyle/>
          <a:p>
            <a:endParaRPr lang="en-GB"/>
          </a:p>
        </p:txBody>
      </p:sp>
      <p:sp>
        <p:nvSpPr>
          <p:cNvPr id="41" name="Freeform 41"/>
          <p:cNvSpPr/>
          <p:nvPr/>
        </p:nvSpPr>
        <p:spPr>
          <a:xfrm>
            <a:off x="11302050" y="7225288"/>
            <a:ext cx="1854872" cy="1044911"/>
          </a:xfrm>
          <a:custGeom>
            <a:avLst/>
            <a:gdLst/>
            <a:ahLst/>
            <a:cxnLst/>
            <a:rect l="l" t="t" r="r" b="b"/>
            <a:pathLst>
              <a:path w="1854872" h="1044911">
                <a:moveTo>
                  <a:pt x="0" y="0"/>
                </a:moveTo>
                <a:lnTo>
                  <a:pt x="1854871" y="0"/>
                </a:lnTo>
                <a:lnTo>
                  <a:pt x="1854871" y="1044911"/>
                </a:lnTo>
                <a:lnTo>
                  <a:pt x="0" y="1044911"/>
                </a:lnTo>
                <a:lnTo>
                  <a:pt x="0" y="0"/>
                </a:lnTo>
                <a:close/>
              </a:path>
            </a:pathLst>
          </a:custGeom>
          <a:blipFill>
            <a:blip r:embed="rId40"/>
            <a:stretch>
              <a:fillRect/>
            </a:stretch>
          </a:blipFill>
        </p:spPr>
        <p:txBody>
          <a:bodyPr/>
          <a:lstStyle/>
          <a:p>
            <a:endParaRPr lang="en-GB"/>
          </a:p>
        </p:txBody>
      </p:sp>
      <p:sp>
        <p:nvSpPr>
          <p:cNvPr id="43" name="TextBox 43"/>
          <p:cNvSpPr txBox="1"/>
          <p:nvPr/>
        </p:nvSpPr>
        <p:spPr>
          <a:xfrm>
            <a:off x="1028258" y="1011632"/>
            <a:ext cx="12813003" cy="761999"/>
          </a:xfrm>
          <a:prstGeom prst="rect">
            <a:avLst/>
          </a:prstGeom>
        </p:spPr>
        <p:txBody>
          <a:bodyPr lIns="0" tIns="0" rIns="0" bIns="0" rtlCol="0" anchor="t">
            <a:spAutoFit/>
          </a:bodyPr>
          <a:lstStyle/>
          <a:p>
            <a:pPr algn="l">
              <a:lnSpc>
                <a:spcPts val="5249"/>
              </a:lnSpc>
            </a:pPr>
            <a:r>
              <a:rPr lang="en-US" sz="6999">
                <a:solidFill>
                  <a:srgbClr val="010A4F"/>
                </a:solidFill>
                <a:latin typeface="Lato 1 Bold"/>
                <a:ea typeface="Lato 1 Bold"/>
                <a:cs typeface="Lato 1 Bold"/>
                <a:sym typeface="Lato 1 Bold"/>
              </a:rPr>
              <a:t>Range of employers</a:t>
            </a:r>
          </a:p>
        </p:txBody>
      </p:sp>
      <p:pic>
        <p:nvPicPr>
          <p:cNvPr id="44" name="Picture 2" descr="Lotus Cars - Wikipedia">
            <a:extLst>
              <a:ext uri="{FF2B5EF4-FFF2-40B4-BE49-F238E27FC236}">
                <a16:creationId xmlns:a16="http://schemas.microsoft.com/office/drawing/2014/main" id="{56DB397C-7437-1D99-B2CA-59FF6272C560}"/>
              </a:ext>
            </a:extLst>
          </p:cNvPr>
          <p:cNvPicPr>
            <a:picLocks noChangeAspect="1" noChangeArrowheads="1"/>
          </p:cNvPicPr>
          <p:nvPr/>
        </p:nvPicPr>
        <p:blipFill>
          <a:blip r:embed="rId41" cstate="print">
            <a:extLst>
              <a:ext uri="{28A0092B-C50C-407E-A947-70E740481C1C}">
                <a14:useLocalDpi xmlns:a14="http://schemas.microsoft.com/office/drawing/2010/main" val="0"/>
              </a:ext>
            </a:extLst>
          </a:blip>
          <a:srcRect/>
          <a:stretch>
            <a:fillRect/>
          </a:stretch>
        </p:blipFill>
        <p:spPr bwMode="auto">
          <a:xfrm>
            <a:off x="5802611" y="8258499"/>
            <a:ext cx="1179279" cy="1179279"/>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a:extLst>
              <a:ext uri="{FF2B5EF4-FFF2-40B4-BE49-F238E27FC236}">
                <a16:creationId xmlns:a16="http://schemas.microsoft.com/office/drawing/2014/main" id="{A8DF3D5B-95F1-D759-AC9E-0DF195BC9A23}"/>
              </a:ext>
            </a:extLst>
          </p:cNvPr>
          <p:cNvPicPr>
            <a:picLocks noChangeAspect="1"/>
          </p:cNvPicPr>
          <p:nvPr/>
        </p:nvPicPr>
        <p:blipFill>
          <a:blip r:embed="rId42"/>
          <a:stretch>
            <a:fillRect/>
          </a:stretch>
        </p:blipFill>
        <p:spPr>
          <a:xfrm>
            <a:off x="14949952" y="7024790"/>
            <a:ext cx="2126025" cy="405730"/>
          </a:xfrm>
          <a:prstGeom prst="rect">
            <a:avLst/>
          </a:prstGeom>
        </p:spPr>
      </p:pic>
      <p:pic>
        <p:nvPicPr>
          <p:cNvPr id="46" name="Picture 45" descr="Home - Norfolk County Council">
            <a:extLst>
              <a:ext uri="{FF2B5EF4-FFF2-40B4-BE49-F238E27FC236}">
                <a16:creationId xmlns:a16="http://schemas.microsoft.com/office/drawing/2014/main" id="{32DE41CB-21A6-F045-AF15-AEF69F8FC67A}"/>
              </a:ext>
            </a:extLst>
          </p:cNvPr>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13353287" y="7663430"/>
            <a:ext cx="2271284" cy="675707"/>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a:extLst>
              <a:ext uri="{FF2B5EF4-FFF2-40B4-BE49-F238E27FC236}">
                <a16:creationId xmlns:a16="http://schemas.microsoft.com/office/drawing/2014/main" id="{1A225C4B-F203-C187-E397-C7D98E4EBD5B}"/>
              </a:ext>
            </a:extLst>
          </p:cNvPr>
          <p:cNvPicPr>
            <a:picLocks noChangeAspect="1"/>
          </p:cNvPicPr>
          <p:nvPr/>
        </p:nvPicPr>
        <p:blipFill>
          <a:blip r:embed="rId44">
            <a:extLst>
              <a:ext uri="{BEBA8EAE-BF5A-486C-A8C5-ECC9F3942E4B}">
                <a14:imgProps xmlns:a14="http://schemas.microsoft.com/office/drawing/2010/main">
                  <a14:imgLayer r:embed="rId45">
                    <a14:imgEffect>
                      <a14:brightnessContrast bright="-40000" contrast="-40000"/>
                    </a14:imgEffect>
                  </a14:imgLayer>
                </a14:imgProps>
              </a:ext>
            </a:extLst>
          </a:blip>
          <a:stretch>
            <a:fillRect/>
          </a:stretch>
        </p:blipFill>
        <p:spPr>
          <a:xfrm>
            <a:off x="12442481" y="8227350"/>
            <a:ext cx="1518768" cy="1179279"/>
          </a:xfrm>
          <a:prstGeom prst="rect">
            <a:avLst/>
          </a:prstGeom>
        </p:spPr>
      </p:pic>
      <p:pic>
        <p:nvPicPr>
          <p:cNvPr id="48" name="Graphic 47">
            <a:extLst>
              <a:ext uri="{FF2B5EF4-FFF2-40B4-BE49-F238E27FC236}">
                <a16:creationId xmlns:a16="http://schemas.microsoft.com/office/drawing/2014/main" id="{2C3C3392-B8F4-DA72-B8AD-D0AD8D1D90AB}"/>
              </a:ext>
            </a:extLst>
          </p:cNvPr>
          <p:cNvPicPr>
            <a:picLocks noChangeAspect="1"/>
          </p:cNvPicPr>
          <p:nvPr/>
        </p:nvPicPr>
        <p:blipFill>
          <a:blip r:embed="rId46">
            <a:extLst>
              <a:ext uri="{28A0092B-C50C-407E-A947-70E740481C1C}">
                <a14:useLocalDpi xmlns:a14="http://schemas.microsoft.com/office/drawing/2010/main" val="0"/>
              </a:ext>
              <a:ext uri="{96DAC541-7B7A-43D3-8B79-37D633B846F1}">
                <asvg:svgBlip xmlns:asvg="http://schemas.microsoft.com/office/drawing/2016/SVG/main" r:embed="rId47"/>
              </a:ext>
            </a:extLst>
          </a:blip>
          <a:stretch>
            <a:fillRect/>
          </a:stretch>
        </p:blipFill>
        <p:spPr>
          <a:xfrm>
            <a:off x="3250496" y="5724278"/>
            <a:ext cx="1906930" cy="993671"/>
          </a:xfrm>
          <a:prstGeom prst="rect">
            <a:avLst/>
          </a:prstGeom>
        </p:spPr>
      </p:pic>
      <p:pic>
        <p:nvPicPr>
          <p:cNvPr id="52" name="Picture 4" descr="John Lewis &amp; Partners - Wikipedia">
            <a:extLst>
              <a:ext uri="{FF2B5EF4-FFF2-40B4-BE49-F238E27FC236}">
                <a16:creationId xmlns:a16="http://schemas.microsoft.com/office/drawing/2014/main" id="{AA4CC587-B006-219C-C3A4-E7832ED3AA1B}"/>
              </a:ext>
            </a:extLst>
          </p:cNvPr>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7473509" y="8595636"/>
            <a:ext cx="1765795" cy="1110641"/>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a:extLst>
              <a:ext uri="{FF2B5EF4-FFF2-40B4-BE49-F238E27FC236}">
                <a16:creationId xmlns:a16="http://schemas.microsoft.com/office/drawing/2014/main" id="{9A9718BC-A10E-DBDE-589E-EDF6342E99DD}"/>
              </a:ext>
            </a:extLst>
          </p:cNvPr>
          <p:cNvPicPr>
            <a:picLocks noChangeAspect="1"/>
          </p:cNvPicPr>
          <p:nvPr/>
        </p:nvPicPr>
        <p:blipFill>
          <a:blip r:embed="rId49"/>
          <a:stretch>
            <a:fillRect/>
          </a:stretch>
        </p:blipFill>
        <p:spPr>
          <a:xfrm>
            <a:off x="9239304" y="8901804"/>
            <a:ext cx="2857500" cy="504825"/>
          </a:xfrm>
          <a:prstGeom prst="rect">
            <a:avLst/>
          </a:prstGeom>
        </p:spPr>
      </p:pic>
      <p:pic>
        <p:nvPicPr>
          <p:cNvPr id="54" name="Picture 53">
            <a:extLst>
              <a:ext uri="{FF2B5EF4-FFF2-40B4-BE49-F238E27FC236}">
                <a16:creationId xmlns:a16="http://schemas.microsoft.com/office/drawing/2014/main" id="{933E7CA5-598E-595B-3DA1-11A843485D6D}"/>
              </a:ext>
            </a:extLst>
          </p:cNvPr>
          <p:cNvPicPr>
            <a:picLocks noChangeAspect="1"/>
          </p:cNvPicPr>
          <p:nvPr/>
        </p:nvPicPr>
        <p:blipFill>
          <a:blip r:embed="rId50"/>
          <a:stretch>
            <a:fillRect/>
          </a:stretch>
        </p:blipFill>
        <p:spPr>
          <a:xfrm>
            <a:off x="14796178" y="8595636"/>
            <a:ext cx="2528402" cy="811686"/>
          </a:xfrm>
          <a:prstGeom prst="rect">
            <a:avLst/>
          </a:prstGeom>
        </p:spPr>
      </p:pic>
      <p:pic>
        <p:nvPicPr>
          <p:cNvPr id="7170" name="Picture 23" descr="A close up of a logo&#10;&#10;Description automatically generated">
            <a:extLst>
              <a:ext uri="{FF2B5EF4-FFF2-40B4-BE49-F238E27FC236}">
                <a16:creationId xmlns:a16="http://schemas.microsoft.com/office/drawing/2014/main" id="{56F97C5C-3B6C-2235-6413-16952270036E}"/>
              </a:ext>
            </a:extLst>
          </p:cNvPr>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195944" y="9198045"/>
            <a:ext cx="2540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par>
                          <p:cTn id="33" fill="hold">
                            <p:stCondLst>
                              <p:cond delay="1000"/>
                            </p:stCondLst>
                            <p:childTnLst>
                              <p:par>
                                <p:cTn id="34" presetID="10" presetClass="entr" presetSubtype="0" fill="hold" grpId="0" nodeType="after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fade">
                                      <p:cBhvr>
                                        <p:cTn id="39" dur="500"/>
                                        <p:tgtEl>
                                          <p:spTgt spid="3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fade">
                                      <p:cBhvr>
                                        <p:cTn id="45" dur="500"/>
                                        <p:tgtEl>
                                          <p:spTgt spid="25"/>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500"/>
                                        <p:tgtEl>
                                          <p:spTgt spid="19"/>
                                        </p:tgtEl>
                                      </p:cBhvr>
                                    </p:animEffect>
                                  </p:childTnLst>
                                </p:cTn>
                              </p:par>
                            </p:childTnLst>
                          </p:cTn>
                        </p:par>
                        <p:par>
                          <p:cTn id="49" fill="hold">
                            <p:stCondLst>
                              <p:cond delay="1500"/>
                            </p:stCondLst>
                            <p:childTnLst>
                              <p:par>
                                <p:cTn id="50" presetID="10" presetClass="entr" presetSubtype="0" fill="hold" grpId="0" nodeType="after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500"/>
                                        <p:tgtEl>
                                          <p:spTgt spid="17"/>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500"/>
                                        <p:tgtEl>
                                          <p:spTgt spid="16"/>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fade">
                                      <p:cBhvr>
                                        <p:cTn id="58" dur="500"/>
                                        <p:tgtEl>
                                          <p:spTgt spid="18"/>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fade">
                                      <p:cBhvr>
                                        <p:cTn id="61" dur="500"/>
                                        <p:tgtEl>
                                          <p:spTgt spid="22"/>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fade">
                                      <p:cBhvr>
                                        <p:cTn id="64" dur="500"/>
                                        <p:tgtEl>
                                          <p:spTgt spid="23"/>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fade">
                                      <p:cBhvr>
                                        <p:cTn id="67" dur="500"/>
                                        <p:tgtEl>
                                          <p:spTgt spid="24"/>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7"/>
                                        </p:tgtEl>
                                        <p:attrNameLst>
                                          <p:attrName>style.visibility</p:attrName>
                                        </p:attrNameLst>
                                      </p:cBhvr>
                                      <p:to>
                                        <p:strVal val="visible"/>
                                      </p:to>
                                    </p:set>
                                    <p:animEffect transition="in" filter="fade">
                                      <p:cBhvr>
                                        <p:cTn id="70" dur="500"/>
                                        <p:tgtEl>
                                          <p:spTgt spid="27"/>
                                        </p:tgtEl>
                                      </p:cBhvr>
                                    </p:animEffect>
                                  </p:childTnLst>
                                </p:cTn>
                              </p:par>
                            </p:childTnLst>
                          </p:cTn>
                        </p:par>
                        <p:par>
                          <p:cTn id="71" fill="hold">
                            <p:stCondLst>
                              <p:cond delay="2000"/>
                            </p:stCondLst>
                            <p:childTnLst>
                              <p:par>
                                <p:cTn id="72" presetID="10" presetClass="entr" presetSubtype="0" fill="hold" grpId="0" nodeType="afterEffect">
                                  <p:stCondLst>
                                    <p:cond delay="0"/>
                                  </p:stCondLst>
                                  <p:childTnLst>
                                    <p:set>
                                      <p:cBhvr>
                                        <p:cTn id="73" dur="1" fill="hold">
                                          <p:stCondLst>
                                            <p:cond delay="0"/>
                                          </p:stCondLst>
                                        </p:cTn>
                                        <p:tgtEl>
                                          <p:spTgt spid="21"/>
                                        </p:tgtEl>
                                        <p:attrNameLst>
                                          <p:attrName>style.visibility</p:attrName>
                                        </p:attrNameLst>
                                      </p:cBhvr>
                                      <p:to>
                                        <p:strVal val="visible"/>
                                      </p:to>
                                    </p:set>
                                    <p:animEffect transition="in" filter="fade">
                                      <p:cBhvr>
                                        <p:cTn id="74" dur="500"/>
                                        <p:tgtEl>
                                          <p:spTgt spid="21"/>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fade">
                                      <p:cBhvr>
                                        <p:cTn id="77" dur="500"/>
                                        <p:tgtEl>
                                          <p:spTgt spid="28"/>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38"/>
                                        </p:tgtEl>
                                        <p:attrNameLst>
                                          <p:attrName>style.visibility</p:attrName>
                                        </p:attrNameLst>
                                      </p:cBhvr>
                                      <p:to>
                                        <p:strVal val="visible"/>
                                      </p:to>
                                    </p:set>
                                    <p:animEffect transition="in" filter="fade">
                                      <p:cBhvr>
                                        <p:cTn id="80" dur="500"/>
                                        <p:tgtEl>
                                          <p:spTgt spid="38"/>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29"/>
                                        </p:tgtEl>
                                        <p:attrNameLst>
                                          <p:attrName>style.visibility</p:attrName>
                                        </p:attrNameLst>
                                      </p:cBhvr>
                                      <p:to>
                                        <p:strVal val="visible"/>
                                      </p:to>
                                    </p:set>
                                    <p:animEffect transition="in" filter="fade">
                                      <p:cBhvr>
                                        <p:cTn id="83" dur="500"/>
                                        <p:tgtEl>
                                          <p:spTgt spid="29"/>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31"/>
                                        </p:tgtEl>
                                        <p:attrNameLst>
                                          <p:attrName>style.visibility</p:attrName>
                                        </p:attrNameLst>
                                      </p:cBhvr>
                                      <p:to>
                                        <p:strVal val="visible"/>
                                      </p:to>
                                    </p:set>
                                    <p:animEffect transition="in" filter="fade">
                                      <p:cBhvr>
                                        <p:cTn id="86" dur="500"/>
                                        <p:tgtEl>
                                          <p:spTgt spid="31"/>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32"/>
                                        </p:tgtEl>
                                        <p:attrNameLst>
                                          <p:attrName>style.visibility</p:attrName>
                                        </p:attrNameLst>
                                      </p:cBhvr>
                                      <p:to>
                                        <p:strVal val="visible"/>
                                      </p:to>
                                    </p:set>
                                    <p:animEffect transition="in" filter="fade">
                                      <p:cBhvr>
                                        <p:cTn id="89" dur="500"/>
                                        <p:tgtEl>
                                          <p:spTgt spid="32"/>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30"/>
                                        </p:tgtEl>
                                        <p:attrNameLst>
                                          <p:attrName>style.visibility</p:attrName>
                                        </p:attrNameLst>
                                      </p:cBhvr>
                                      <p:to>
                                        <p:strVal val="visible"/>
                                      </p:to>
                                    </p:set>
                                    <p:animEffect transition="in" filter="fade">
                                      <p:cBhvr>
                                        <p:cTn id="92" dur="500"/>
                                        <p:tgtEl>
                                          <p:spTgt spid="30"/>
                                        </p:tgtEl>
                                      </p:cBhvr>
                                    </p:animEffect>
                                  </p:childTnLst>
                                </p:cTn>
                              </p:par>
                            </p:childTnLst>
                          </p:cTn>
                        </p:par>
                        <p:par>
                          <p:cTn id="93" fill="hold">
                            <p:stCondLst>
                              <p:cond delay="2500"/>
                            </p:stCondLst>
                            <p:childTnLst>
                              <p:par>
                                <p:cTn id="94" presetID="10" presetClass="entr" presetSubtype="0" fill="hold" grpId="0" nodeType="afterEffect">
                                  <p:stCondLst>
                                    <p:cond delay="0"/>
                                  </p:stCondLst>
                                  <p:childTnLst>
                                    <p:set>
                                      <p:cBhvr>
                                        <p:cTn id="95" dur="1" fill="hold">
                                          <p:stCondLst>
                                            <p:cond delay="0"/>
                                          </p:stCondLst>
                                        </p:cTn>
                                        <p:tgtEl>
                                          <p:spTgt spid="33"/>
                                        </p:tgtEl>
                                        <p:attrNameLst>
                                          <p:attrName>style.visibility</p:attrName>
                                        </p:attrNameLst>
                                      </p:cBhvr>
                                      <p:to>
                                        <p:strVal val="visible"/>
                                      </p:to>
                                    </p:set>
                                    <p:animEffect transition="in" filter="fade">
                                      <p:cBhvr>
                                        <p:cTn id="96" dur="500"/>
                                        <p:tgtEl>
                                          <p:spTgt spid="33"/>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35"/>
                                        </p:tgtEl>
                                        <p:attrNameLst>
                                          <p:attrName>style.visibility</p:attrName>
                                        </p:attrNameLst>
                                      </p:cBhvr>
                                      <p:to>
                                        <p:strVal val="visible"/>
                                      </p:to>
                                    </p:set>
                                    <p:animEffect transition="in" filter="fade">
                                      <p:cBhvr>
                                        <p:cTn id="99" dur="500"/>
                                        <p:tgtEl>
                                          <p:spTgt spid="35"/>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36"/>
                                        </p:tgtEl>
                                        <p:attrNameLst>
                                          <p:attrName>style.visibility</p:attrName>
                                        </p:attrNameLst>
                                      </p:cBhvr>
                                      <p:to>
                                        <p:strVal val="visible"/>
                                      </p:to>
                                    </p:set>
                                    <p:animEffect transition="in" filter="fade">
                                      <p:cBhvr>
                                        <p:cTn id="102" dur="500"/>
                                        <p:tgtEl>
                                          <p:spTgt spid="36"/>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40"/>
                                        </p:tgtEl>
                                        <p:attrNameLst>
                                          <p:attrName>style.visibility</p:attrName>
                                        </p:attrNameLst>
                                      </p:cBhvr>
                                      <p:to>
                                        <p:strVal val="visible"/>
                                      </p:to>
                                    </p:set>
                                    <p:animEffect transition="in" filter="fade">
                                      <p:cBhvr>
                                        <p:cTn id="105" dur="500"/>
                                        <p:tgtEl>
                                          <p:spTgt spid="40"/>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37"/>
                                        </p:tgtEl>
                                        <p:attrNameLst>
                                          <p:attrName>style.visibility</p:attrName>
                                        </p:attrNameLst>
                                      </p:cBhvr>
                                      <p:to>
                                        <p:strVal val="visible"/>
                                      </p:to>
                                    </p:set>
                                    <p:animEffect transition="in" filter="fade">
                                      <p:cBhvr>
                                        <p:cTn id="108" dur="500"/>
                                        <p:tgtEl>
                                          <p:spTgt spid="37"/>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39"/>
                                        </p:tgtEl>
                                        <p:attrNameLst>
                                          <p:attrName>style.visibility</p:attrName>
                                        </p:attrNameLst>
                                      </p:cBhvr>
                                      <p:to>
                                        <p:strVal val="visible"/>
                                      </p:to>
                                    </p:set>
                                    <p:animEffect transition="in" filter="fade">
                                      <p:cBhvr>
                                        <p:cTn id="111" dur="500"/>
                                        <p:tgtEl>
                                          <p:spTgt spid="39"/>
                                        </p:tgtEl>
                                      </p:cBhvr>
                                    </p:animEffect>
                                  </p:childTnLst>
                                </p:cTn>
                              </p:par>
                            </p:childTnLst>
                          </p:cTn>
                        </p:par>
                        <p:par>
                          <p:cTn id="112" fill="hold">
                            <p:stCondLst>
                              <p:cond delay="3000"/>
                            </p:stCondLst>
                            <p:childTnLst>
                              <p:par>
                                <p:cTn id="113" presetID="10" presetClass="entr" presetSubtype="0" fill="hold" grpId="0" nodeType="afterEffect">
                                  <p:stCondLst>
                                    <p:cond delay="0"/>
                                  </p:stCondLst>
                                  <p:childTnLst>
                                    <p:set>
                                      <p:cBhvr>
                                        <p:cTn id="114" dur="1" fill="hold">
                                          <p:stCondLst>
                                            <p:cond delay="0"/>
                                          </p:stCondLst>
                                        </p:cTn>
                                        <p:tgtEl>
                                          <p:spTgt spid="41"/>
                                        </p:tgtEl>
                                        <p:attrNameLst>
                                          <p:attrName>style.visibility</p:attrName>
                                        </p:attrNameLst>
                                      </p:cBhvr>
                                      <p:to>
                                        <p:strVal val="visible"/>
                                      </p:to>
                                    </p:set>
                                    <p:animEffect transition="in" filter="fade">
                                      <p:cBhvr>
                                        <p:cTn id="115" dur="500"/>
                                        <p:tgtEl>
                                          <p:spTgt spid="41"/>
                                        </p:tgtEl>
                                      </p:cBhvr>
                                    </p:animEffect>
                                  </p:childTnLst>
                                </p:cTn>
                              </p:par>
                              <p:par>
                                <p:cTn id="116" presetID="23" presetClass="entr" presetSubtype="16" fill="hold" nodeType="withEffect">
                                  <p:stCondLst>
                                    <p:cond delay="0"/>
                                  </p:stCondLst>
                                  <p:childTnLst>
                                    <p:set>
                                      <p:cBhvr>
                                        <p:cTn id="117" dur="1" fill="hold">
                                          <p:stCondLst>
                                            <p:cond delay="0"/>
                                          </p:stCondLst>
                                        </p:cTn>
                                        <p:tgtEl>
                                          <p:spTgt spid="44"/>
                                        </p:tgtEl>
                                        <p:attrNameLst>
                                          <p:attrName>style.visibility</p:attrName>
                                        </p:attrNameLst>
                                      </p:cBhvr>
                                      <p:to>
                                        <p:strVal val="visible"/>
                                      </p:to>
                                    </p:set>
                                    <p:anim calcmode="lin" valueType="num">
                                      <p:cBhvr>
                                        <p:cTn id="118" dur="500" fill="hold"/>
                                        <p:tgtEl>
                                          <p:spTgt spid="44"/>
                                        </p:tgtEl>
                                        <p:attrNameLst>
                                          <p:attrName>ppt_w</p:attrName>
                                        </p:attrNameLst>
                                      </p:cBhvr>
                                      <p:tavLst>
                                        <p:tav tm="0">
                                          <p:val>
                                            <p:fltVal val="0"/>
                                          </p:val>
                                        </p:tav>
                                        <p:tav tm="100000">
                                          <p:val>
                                            <p:strVal val="#ppt_w"/>
                                          </p:val>
                                        </p:tav>
                                      </p:tavLst>
                                    </p:anim>
                                    <p:anim calcmode="lin" valueType="num">
                                      <p:cBhvr>
                                        <p:cTn id="119" dur="500" fill="hold"/>
                                        <p:tgtEl>
                                          <p:spTgt spid="44"/>
                                        </p:tgtEl>
                                        <p:attrNameLst>
                                          <p:attrName>ppt_h</p:attrName>
                                        </p:attrNameLst>
                                      </p:cBhvr>
                                      <p:tavLst>
                                        <p:tav tm="0">
                                          <p:val>
                                            <p:fltVal val="0"/>
                                          </p:val>
                                        </p:tav>
                                        <p:tav tm="100000">
                                          <p:val>
                                            <p:strVal val="#ppt_h"/>
                                          </p:val>
                                        </p:tav>
                                      </p:tavLst>
                                    </p:anim>
                                  </p:childTnLst>
                                </p:cTn>
                              </p:par>
                              <p:par>
                                <p:cTn id="120" presetID="23" presetClass="entr" presetSubtype="16" fill="hold" nodeType="withEffect">
                                  <p:stCondLst>
                                    <p:cond delay="0"/>
                                  </p:stCondLst>
                                  <p:childTnLst>
                                    <p:set>
                                      <p:cBhvr>
                                        <p:cTn id="121" dur="1" fill="hold">
                                          <p:stCondLst>
                                            <p:cond delay="0"/>
                                          </p:stCondLst>
                                        </p:cTn>
                                        <p:tgtEl>
                                          <p:spTgt spid="45"/>
                                        </p:tgtEl>
                                        <p:attrNameLst>
                                          <p:attrName>style.visibility</p:attrName>
                                        </p:attrNameLst>
                                      </p:cBhvr>
                                      <p:to>
                                        <p:strVal val="visible"/>
                                      </p:to>
                                    </p:set>
                                    <p:anim calcmode="lin" valueType="num">
                                      <p:cBhvr>
                                        <p:cTn id="122" dur="500" fill="hold"/>
                                        <p:tgtEl>
                                          <p:spTgt spid="45"/>
                                        </p:tgtEl>
                                        <p:attrNameLst>
                                          <p:attrName>ppt_w</p:attrName>
                                        </p:attrNameLst>
                                      </p:cBhvr>
                                      <p:tavLst>
                                        <p:tav tm="0">
                                          <p:val>
                                            <p:fltVal val="0"/>
                                          </p:val>
                                        </p:tav>
                                        <p:tav tm="100000">
                                          <p:val>
                                            <p:strVal val="#ppt_w"/>
                                          </p:val>
                                        </p:tav>
                                      </p:tavLst>
                                    </p:anim>
                                    <p:anim calcmode="lin" valueType="num">
                                      <p:cBhvr>
                                        <p:cTn id="123" dur="500" fill="hold"/>
                                        <p:tgtEl>
                                          <p:spTgt spid="45"/>
                                        </p:tgtEl>
                                        <p:attrNameLst>
                                          <p:attrName>ppt_h</p:attrName>
                                        </p:attrNameLst>
                                      </p:cBhvr>
                                      <p:tavLst>
                                        <p:tav tm="0">
                                          <p:val>
                                            <p:fltVal val="0"/>
                                          </p:val>
                                        </p:tav>
                                        <p:tav tm="100000">
                                          <p:val>
                                            <p:strVal val="#ppt_h"/>
                                          </p:val>
                                        </p:tav>
                                      </p:tavLst>
                                    </p:anim>
                                  </p:childTnLst>
                                </p:cTn>
                              </p:par>
                              <p:par>
                                <p:cTn id="124" presetID="23" presetClass="entr" presetSubtype="16" fill="hold" nodeType="withEffect">
                                  <p:stCondLst>
                                    <p:cond delay="0"/>
                                  </p:stCondLst>
                                  <p:childTnLst>
                                    <p:set>
                                      <p:cBhvr>
                                        <p:cTn id="125" dur="1" fill="hold">
                                          <p:stCondLst>
                                            <p:cond delay="0"/>
                                          </p:stCondLst>
                                        </p:cTn>
                                        <p:tgtEl>
                                          <p:spTgt spid="46"/>
                                        </p:tgtEl>
                                        <p:attrNameLst>
                                          <p:attrName>style.visibility</p:attrName>
                                        </p:attrNameLst>
                                      </p:cBhvr>
                                      <p:to>
                                        <p:strVal val="visible"/>
                                      </p:to>
                                    </p:set>
                                    <p:anim calcmode="lin" valueType="num">
                                      <p:cBhvr>
                                        <p:cTn id="126" dur="500" fill="hold"/>
                                        <p:tgtEl>
                                          <p:spTgt spid="46"/>
                                        </p:tgtEl>
                                        <p:attrNameLst>
                                          <p:attrName>ppt_w</p:attrName>
                                        </p:attrNameLst>
                                      </p:cBhvr>
                                      <p:tavLst>
                                        <p:tav tm="0">
                                          <p:val>
                                            <p:fltVal val="0"/>
                                          </p:val>
                                        </p:tav>
                                        <p:tav tm="100000">
                                          <p:val>
                                            <p:strVal val="#ppt_w"/>
                                          </p:val>
                                        </p:tav>
                                      </p:tavLst>
                                    </p:anim>
                                    <p:anim calcmode="lin" valueType="num">
                                      <p:cBhvr>
                                        <p:cTn id="127" dur="500" fill="hold"/>
                                        <p:tgtEl>
                                          <p:spTgt spid="46"/>
                                        </p:tgtEl>
                                        <p:attrNameLst>
                                          <p:attrName>ppt_h</p:attrName>
                                        </p:attrNameLst>
                                      </p:cBhvr>
                                      <p:tavLst>
                                        <p:tav tm="0">
                                          <p:val>
                                            <p:fltVal val="0"/>
                                          </p:val>
                                        </p:tav>
                                        <p:tav tm="100000">
                                          <p:val>
                                            <p:strVal val="#ppt_h"/>
                                          </p:val>
                                        </p:tav>
                                      </p:tavLst>
                                    </p:anim>
                                  </p:childTnLst>
                                </p:cTn>
                              </p:par>
                              <p:par>
                                <p:cTn id="128" presetID="23" presetClass="entr" presetSubtype="16" fill="hold" nodeType="withEffect">
                                  <p:stCondLst>
                                    <p:cond delay="0"/>
                                  </p:stCondLst>
                                  <p:childTnLst>
                                    <p:set>
                                      <p:cBhvr>
                                        <p:cTn id="129" dur="1" fill="hold">
                                          <p:stCondLst>
                                            <p:cond delay="0"/>
                                          </p:stCondLst>
                                        </p:cTn>
                                        <p:tgtEl>
                                          <p:spTgt spid="47"/>
                                        </p:tgtEl>
                                        <p:attrNameLst>
                                          <p:attrName>style.visibility</p:attrName>
                                        </p:attrNameLst>
                                      </p:cBhvr>
                                      <p:to>
                                        <p:strVal val="visible"/>
                                      </p:to>
                                    </p:set>
                                    <p:anim calcmode="lin" valueType="num">
                                      <p:cBhvr>
                                        <p:cTn id="130" dur="500" fill="hold"/>
                                        <p:tgtEl>
                                          <p:spTgt spid="47"/>
                                        </p:tgtEl>
                                        <p:attrNameLst>
                                          <p:attrName>ppt_w</p:attrName>
                                        </p:attrNameLst>
                                      </p:cBhvr>
                                      <p:tavLst>
                                        <p:tav tm="0">
                                          <p:val>
                                            <p:fltVal val="0"/>
                                          </p:val>
                                        </p:tav>
                                        <p:tav tm="100000">
                                          <p:val>
                                            <p:strVal val="#ppt_w"/>
                                          </p:val>
                                        </p:tav>
                                      </p:tavLst>
                                    </p:anim>
                                    <p:anim calcmode="lin" valueType="num">
                                      <p:cBhvr>
                                        <p:cTn id="131" dur="500" fill="hold"/>
                                        <p:tgtEl>
                                          <p:spTgt spid="47"/>
                                        </p:tgtEl>
                                        <p:attrNameLst>
                                          <p:attrName>ppt_h</p:attrName>
                                        </p:attrNameLst>
                                      </p:cBhvr>
                                      <p:tavLst>
                                        <p:tav tm="0">
                                          <p:val>
                                            <p:fltVal val="0"/>
                                          </p:val>
                                        </p:tav>
                                        <p:tav tm="100000">
                                          <p:val>
                                            <p:strVal val="#ppt_h"/>
                                          </p:val>
                                        </p:tav>
                                      </p:tavLst>
                                    </p:anim>
                                  </p:childTnLst>
                                </p:cTn>
                              </p:par>
                              <p:par>
                                <p:cTn id="132" presetID="23" presetClass="entr" presetSubtype="16" fill="hold" nodeType="withEffect">
                                  <p:stCondLst>
                                    <p:cond delay="0"/>
                                  </p:stCondLst>
                                  <p:childTnLst>
                                    <p:set>
                                      <p:cBhvr>
                                        <p:cTn id="133" dur="1" fill="hold">
                                          <p:stCondLst>
                                            <p:cond delay="0"/>
                                          </p:stCondLst>
                                        </p:cTn>
                                        <p:tgtEl>
                                          <p:spTgt spid="48"/>
                                        </p:tgtEl>
                                        <p:attrNameLst>
                                          <p:attrName>style.visibility</p:attrName>
                                        </p:attrNameLst>
                                      </p:cBhvr>
                                      <p:to>
                                        <p:strVal val="visible"/>
                                      </p:to>
                                    </p:set>
                                    <p:anim calcmode="lin" valueType="num">
                                      <p:cBhvr>
                                        <p:cTn id="134" dur="500" fill="hold"/>
                                        <p:tgtEl>
                                          <p:spTgt spid="48"/>
                                        </p:tgtEl>
                                        <p:attrNameLst>
                                          <p:attrName>ppt_w</p:attrName>
                                        </p:attrNameLst>
                                      </p:cBhvr>
                                      <p:tavLst>
                                        <p:tav tm="0">
                                          <p:val>
                                            <p:fltVal val="0"/>
                                          </p:val>
                                        </p:tav>
                                        <p:tav tm="100000">
                                          <p:val>
                                            <p:strVal val="#ppt_w"/>
                                          </p:val>
                                        </p:tav>
                                      </p:tavLst>
                                    </p:anim>
                                    <p:anim calcmode="lin" valueType="num">
                                      <p:cBhvr>
                                        <p:cTn id="135" dur="500" fill="hold"/>
                                        <p:tgtEl>
                                          <p:spTgt spid="48"/>
                                        </p:tgtEl>
                                        <p:attrNameLst>
                                          <p:attrName>ppt_h</p:attrName>
                                        </p:attrNameLst>
                                      </p:cBhvr>
                                      <p:tavLst>
                                        <p:tav tm="0">
                                          <p:val>
                                            <p:fltVal val="0"/>
                                          </p:val>
                                        </p:tav>
                                        <p:tav tm="100000">
                                          <p:val>
                                            <p:strVal val="#ppt_h"/>
                                          </p:val>
                                        </p:tav>
                                      </p:tavLst>
                                    </p:anim>
                                  </p:childTnLst>
                                </p:cTn>
                              </p:par>
                              <p:par>
                                <p:cTn id="136" presetID="23" presetClass="entr" presetSubtype="16" fill="hold" nodeType="withEffect">
                                  <p:stCondLst>
                                    <p:cond delay="0"/>
                                  </p:stCondLst>
                                  <p:childTnLst>
                                    <p:set>
                                      <p:cBhvr>
                                        <p:cTn id="137" dur="1" fill="hold">
                                          <p:stCondLst>
                                            <p:cond delay="0"/>
                                          </p:stCondLst>
                                        </p:cTn>
                                        <p:tgtEl>
                                          <p:spTgt spid="52"/>
                                        </p:tgtEl>
                                        <p:attrNameLst>
                                          <p:attrName>style.visibility</p:attrName>
                                        </p:attrNameLst>
                                      </p:cBhvr>
                                      <p:to>
                                        <p:strVal val="visible"/>
                                      </p:to>
                                    </p:set>
                                    <p:anim calcmode="lin" valueType="num">
                                      <p:cBhvr>
                                        <p:cTn id="138" dur="500" fill="hold"/>
                                        <p:tgtEl>
                                          <p:spTgt spid="52"/>
                                        </p:tgtEl>
                                        <p:attrNameLst>
                                          <p:attrName>ppt_w</p:attrName>
                                        </p:attrNameLst>
                                      </p:cBhvr>
                                      <p:tavLst>
                                        <p:tav tm="0">
                                          <p:val>
                                            <p:fltVal val="0"/>
                                          </p:val>
                                        </p:tav>
                                        <p:tav tm="100000">
                                          <p:val>
                                            <p:strVal val="#ppt_w"/>
                                          </p:val>
                                        </p:tav>
                                      </p:tavLst>
                                    </p:anim>
                                    <p:anim calcmode="lin" valueType="num">
                                      <p:cBhvr>
                                        <p:cTn id="139" dur="500" fill="hold"/>
                                        <p:tgtEl>
                                          <p:spTgt spid="52"/>
                                        </p:tgtEl>
                                        <p:attrNameLst>
                                          <p:attrName>ppt_h</p:attrName>
                                        </p:attrNameLst>
                                      </p:cBhvr>
                                      <p:tavLst>
                                        <p:tav tm="0">
                                          <p:val>
                                            <p:fltVal val="0"/>
                                          </p:val>
                                        </p:tav>
                                        <p:tav tm="100000">
                                          <p:val>
                                            <p:strVal val="#ppt_h"/>
                                          </p:val>
                                        </p:tav>
                                      </p:tavLst>
                                    </p:anim>
                                  </p:childTnLst>
                                </p:cTn>
                              </p:par>
                              <p:par>
                                <p:cTn id="140" presetID="23" presetClass="entr" presetSubtype="16" fill="hold" nodeType="withEffect">
                                  <p:stCondLst>
                                    <p:cond delay="0"/>
                                  </p:stCondLst>
                                  <p:childTnLst>
                                    <p:set>
                                      <p:cBhvr>
                                        <p:cTn id="141" dur="1" fill="hold">
                                          <p:stCondLst>
                                            <p:cond delay="0"/>
                                          </p:stCondLst>
                                        </p:cTn>
                                        <p:tgtEl>
                                          <p:spTgt spid="53"/>
                                        </p:tgtEl>
                                        <p:attrNameLst>
                                          <p:attrName>style.visibility</p:attrName>
                                        </p:attrNameLst>
                                      </p:cBhvr>
                                      <p:to>
                                        <p:strVal val="visible"/>
                                      </p:to>
                                    </p:set>
                                    <p:anim calcmode="lin" valueType="num">
                                      <p:cBhvr>
                                        <p:cTn id="142" dur="500" fill="hold"/>
                                        <p:tgtEl>
                                          <p:spTgt spid="53"/>
                                        </p:tgtEl>
                                        <p:attrNameLst>
                                          <p:attrName>ppt_w</p:attrName>
                                        </p:attrNameLst>
                                      </p:cBhvr>
                                      <p:tavLst>
                                        <p:tav tm="0">
                                          <p:val>
                                            <p:fltVal val="0"/>
                                          </p:val>
                                        </p:tav>
                                        <p:tav tm="100000">
                                          <p:val>
                                            <p:strVal val="#ppt_w"/>
                                          </p:val>
                                        </p:tav>
                                      </p:tavLst>
                                    </p:anim>
                                    <p:anim calcmode="lin" valueType="num">
                                      <p:cBhvr>
                                        <p:cTn id="143" dur="500" fill="hold"/>
                                        <p:tgtEl>
                                          <p:spTgt spid="53"/>
                                        </p:tgtEl>
                                        <p:attrNameLst>
                                          <p:attrName>ppt_h</p:attrName>
                                        </p:attrNameLst>
                                      </p:cBhvr>
                                      <p:tavLst>
                                        <p:tav tm="0">
                                          <p:val>
                                            <p:fltVal val="0"/>
                                          </p:val>
                                        </p:tav>
                                        <p:tav tm="100000">
                                          <p:val>
                                            <p:strVal val="#ppt_h"/>
                                          </p:val>
                                        </p:tav>
                                      </p:tavLst>
                                    </p:anim>
                                  </p:childTnLst>
                                </p:cTn>
                              </p:par>
                              <p:par>
                                <p:cTn id="144" presetID="23" presetClass="entr" presetSubtype="16" fill="hold" nodeType="withEffect">
                                  <p:stCondLst>
                                    <p:cond delay="0"/>
                                  </p:stCondLst>
                                  <p:childTnLst>
                                    <p:set>
                                      <p:cBhvr>
                                        <p:cTn id="145" dur="1" fill="hold">
                                          <p:stCondLst>
                                            <p:cond delay="0"/>
                                          </p:stCondLst>
                                        </p:cTn>
                                        <p:tgtEl>
                                          <p:spTgt spid="54"/>
                                        </p:tgtEl>
                                        <p:attrNameLst>
                                          <p:attrName>style.visibility</p:attrName>
                                        </p:attrNameLst>
                                      </p:cBhvr>
                                      <p:to>
                                        <p:strVal val="visible"/>
                                      </p:to>
                                    </p:set>
                                    <p:anim calcmode="lin" valueType="num">
                                      <p:cBhvr>
                                        <p:cTn id="146" dur="500" fill="hold"/>
                                        <p:tgtEl>
                                          <p:spTgt spid="54"/>
                                        </p:tgtEl>
                                        <p:attrNameLst>
                                          <p:attrName>ppt_w</p:attrName>
                                        </p:attrNameLst>
                                      </p:cBhvr>
                                      <p:tavLst>
                                        <p:tav tm="0">
                                          <p:val>
                                            <p:fltVal val="0"/>
                                          </p:val>
                                        </p:tav>
                                        <p:tav tm="100000">
                                          <p:val>
                                            <p:strVal val="#ppt_w"/>
                                          </p:val>
                                        </p:tav>
                                      </p:tavLst>
                                    </p:anim>
                                    <p:anim calcmode="lin" valueType="num">
                                      <p:cBhvr>
                                        <p:cTn id="147" dur="500" fill="hold"/>
                                        <p:tgtEl>
                                          <p:spTgt spid="5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8B463"/>
        </a:solidFill>
        <a:effectLst/>
      </p:bgPr>
    </p:bg>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0" y="0"/>
            <a:ext cx="8583384" cy="7295876"/>
          </a:xfrm>
          <a:custGeom>
            <a:avLst/>
            <a:gdLst/>
            <a:ahLst/>
            <a:cxnLst/>
            <a:rect l="l" t="t" r="r" b="b"/>
            <a:pathLst>
              <a:path w="8583384" h="7295876">
                <a:moveTo>
                  <a:pt x="0" y="0"/>
                </a:moveTo>
                <a:lnTo>
                  <a:pt x="8583384" y="0"/>
                </a:lnTo>
                <a:lnTo>
                  <a:pt x="8583384" y="7295876"/>
                </a:lnTo>
                <a:lnTo>
                  <a:pt x="0" y="7295876"/>
                </a:lnTo>
                <a:lnTo>
                  <a:pt x="0" y="0"/>
                </a:lnTo>
                <a:close/>
              </a:path>
            </a:pathLst>
          </a:custGeom>
          <a:blipFill>
            <a:blip r:embed="rId3">
              <a:alphaModFix amt="30000"/>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Freeform 3"/>
          <p:cNvSpPr>
            <a:spLocks noGrp="1" noRot="1" noMove="1" noResize="1" noEditPoints="1" noAdjustHandles="1" noChangeArrowheads="1" noChangeShapeType="1"/>
          </p:cNvSpPr>
          <p:nvPr/>
        </p:nvSpPr>
        <p:spPr>
          <a:xfrm rot="-10800000">
            <a:off x="10289260" y="3488071"/>
            <a:ext cx="7998740" cy="6798929"/>
          </a:xfrm>
          <a:custGeom>
            <a:avLst/>
            <a:gdLst/>
            <a:ahLst/>
            <a:cxnLst/>
            <a:rect l="l" t="t" r="r" b="b"/>
            <a:pathLst>
              <a:path w="7998740" h="6798929">
                <a:moveTo>
                  <a:pt x="0" y="0"/>
                </a:moveTo>
                <a:lnTo>
                  <a:pt x="7998740" y="0"/>
                </a:lnTo>
                <a:lnTo>
                  <a:pt x="7998740" y="6798929"/>
                </a:lnTo>
                <a:lnTo>
                  <a:pt x="0" y="6798929"/>
                </a:lnTo>
                <a:lnTo>
                  <a:pt x="0" y="0"/>
                </a:lnTo>
                <a:close/>
              </a:path>
            </a:pathLst>
          </a:custGeom>
          <a:blipFill>
            <a:blip r:embed="rId3">
              <a:alphaModFix amt="30000"/>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4" name="Group 4"/>
          <p:cNvGrpSpPr>
            <a:grpSpLocks noGrp="1" noUngrp="1" noRot="1" noMove="1" noResize="1"/>
          </p:cNvGrpSpPr>
          <p:nvPr/>
        </p:nvGrpSpPr>
        <p:grpSpPr>
          <a:xfrm>
            <a:off x="342020" y="321743"/>
            <a:ext cx="17603961" cy="9643513"/>
            <a:chOff x="0" y="0"/>
            <a:chExt cx="2770626" cy="1517759"/>
          </a:xfrm>
        </p:grpSpPr>
        <p:sp>
          <p:nvSpPr>
            <p:cNvPr id="5" name="Freeform 5"/>
            <p:cNvSpPr>
              <a:spLocks noGrp="1" noRot="1" noMove="1" noResize="1" noEditPoints="1" noAdjustHandles="1" noChangeArrowheads="1" noChangeShapeType="1"/>
            </p:cNvSpPr>
            <p:nvPr/>
          </p:nvSpPr>
          <p:spPr>
            <a:xfrm>
              <a:off x="0" y="0"/>
              <a:ext cx="2770626" cy="1517759"/>
            </a:xfrm>
            <a:custGeom>
              <a:avLst/>
              <a:gdLst/>
              <a:ahLst/>
              <a:cxnLst/>
              <a:rect l="l" t="t" r="r" b="b"/>
              <a:pathLst>
                <a:path w="2770626" h="1517759">
                  <a:moveTo>
                    <a:pt x="0" y="0"/>
                  </a:moveTo>
                  <a:lnTo>
                    <a:pt x="2770626" y="0"/>
                  </a:lnTo>
                  <a:lnTo>
                    <a:pt x="2770626" y="1517759"/>
                  </a:lnTo>
                  <a:lnTo>
                    <a:pt x="0" y="1517759"/>
                  </a:lnTo>
                  <a:close/>
                </a:path>
              </a:pathLst>
            </a:custGeom>
            <a:solidFill>
              <a:srgbClr val="FFFFFF"/>
            </a:solidFill>
          </p:spPr>
          <p:txBody>
            <a:bodyPr/>
            <a:lstStyle/>
            <a:p>
              <a:endParaRPr lang="en-GB"/>
            </a:p>
          </p:txBody>
        </p:sp>
      </p:grpSp>
      <p:sp>
        <p:nvSpPr>
          <p:cNvPr id="7" name="TextBox 7"/>
          <p:cNvSpPr txBox="1"/>
          <p:nvPr/>
        </p:nvSpPr>
        <p:spPr>
          <a:xfrm>
            <a:off x="1028258" y="1011632"/>
            <a:ext cx="12813003" cy="761999"/>
          </a:xfrm>
          <a:prstGeom prst="rect">
            <a:avLst/>
          </a:prstGeom>
        </p:spPr>
        <p:txBody>
          <a:bodyPr lIns="0" tIns="0" rIns="0" bIns="0" rtlCol="0" anchor="t">
            <a:spAutoFit/>
          </a:bodyPr>
          <a:lstStyle/>
          <a:p>
            <a:pPr algn="l">
              <a:lnSpc>
                <a:spcPts val="5249"/>
              </a:lnSpc>
            </a:pPr>
            <a:r>
              <a:rPr lang="en-US" sz="6999">
                <a:solidFill>
                  <a:srgbClr val="010A4F"/>
                </a:solidFill>
                <a:latin typeface="Lato 1 Bold"/>
                <a:ea typeface="Lato 1 Bold"/>
                <a:cs typeface="Lato 1 Bold"/>
                <a:sym typeface="Lato 1 Bold"/>
              </a:rPr>
              <a:t>Look inside the company</a:t>
            </a:r>
          </a:p>
        </p:txBody>
      </p:sp>
      <p:sp>
        <p:nvSpPr>
          <p:cNvPr id="8" name="Freeform 8"/>
          <p:cNvSpPr/>
          <p:nvPr/>
        </p:nvSpPr>
        <p:spPr>
          <a:xfrm>
            <a:off x="2882768" y="2204834"/>
            <a:ext cx="4264615" cy="6472958"/>
          </a:xfrm>
          <a:custGeom>
            <a:avLst/>
            <a:gdLst/>
            <a:ahLst/>
            <a:cxnLst/>
            <a:rect l="l" t="t" r="r" b="b"/>
            <a:pathLst>
              <a:path w="4264615" h="6472958">
                <a:moveTo>
                  <a:pt x="0" y="0"/>
                </a:moveTo>
                <a:lnTo>
                  <a:pt x="4264615" y="0"/>
                </a:lnTo>
                <a:lnTo>
                  <a:pt x="4264615" y="6472959"/>
                </a:lnTo>
                <a:lnTo>
                  <a:pt x="0" y="6472959"/>
                </a:lnTo>
                <a:lnTo>
                  <a:pt x="0" y="0"/>
                </a:lnTo>
                <a:close/>
              </a:path>
            </a:pathLst>
          </a:custGeom>
          <a:blipFill>
            <a:blip r:embed="rId5"/>
            <a:stretch>
              <a:fillRect r="-173453"/>
            </a:stretch>
          </a:blipFill>
        </p:spPr>
        <p:txBody>
          <a:bodyPr/>
          <a:lstStyle/>
          <a:p>
            <a:endParaRPr lang="en-GB"/>
          </a:p>
        </p:txBody>
      </p:sp>
      <p:sp>
        <p:nvSpPr>
          <p:cNvPr id="9" name="AutoShape 9"/>
          <p:cNvSpPr/>
          <p:nvPr/>
        </p:nvSpPr>
        <p:spPr>
          <a:xfrm flipV="1">
            <a:off x="6706964" y="2777585"/>
            <a:ext cx="2346635" cy="954340"/>
          </a:xfrm>
          <a:prstGeom prst="line">
            <a:avLst/>
          </a:prstGeom>
          <a:ln w="47625" cap="rnd">
            <a:solidFill>
              <a:srgbClr val="EC5F65"/>
            </a:solidFill>
            <a:prstDash val="solid"/>
            <a:headEnd type="none" w="sm" len="sm"/>
            <a:tailEnd type="none" w="sm" len="sm"/>
          </a:ln>
        </p:spPr>
        <p:txBody>
          <a:bodyPr/>
          <a:lstStyle/>
          <a:p>
            <a:endParaRPr lang="en-GB"/>
          </a:p>
        </p:txBody>
      </p:sp>
      <p:sp>
        <p:nvSpPr>
          <p:cNvPr id="10" name="AutoShape 10"/>
          <p:cNvSpPr/>
          <p:nvPr/>
        </p:nvSpPr>
        <p:spPr>
          <a:xfrm flipV="1">
            <a:off x="6704446" y="3291340"/>
            <a:ext cx="2358281" cy="439718"/>
          </a:xfrm>
          <a:prstGeom prst="line">
            <a:avLst/>
          </a:prstGeom>
          <a:ln w="47625" cap="rnd">
            <a:solidFill>
              <a:srgbClr val="EC5F65"/>
            </a:solidFill>
            <a:prstDash val="solid"/>
            <a:headEnd type="none" w="sm" len="sm"/>
            <a:tailEnd type="none" w="sm" len="sm"/>
          </a:ln>
        </p:spPr>
        <p:txBody>
          <a:bodyPr/>
          <a:lstStyle/>
          <a:p>
            <a:endParaRPr lang="en-GB"/>
          </a:p>
        </p:txBody>
      </p:sp>
      <p:sp>
        <p:nvSpPr>
          <p:cNvPr id="11" name="AutoShape 11"/>
          <p:cNvSpPr/>
          <p:nvPr/>
        </p:nvSpPr>
        <p:spPr>
          <a:xfrm flipV="1">
            <a:off x="6711405" y="3754879"/>
            <a:ext cx="1835315" cy="733106"/>
          </a:xfrm>
          <a:prstGeom prst="line">
            <a:avLst/>
          </a:prstGeom>
          <a:ln w="47625" cap="rnd">
            <a:solidFill>
              <a:srgbClr val="EC5F65"/>
            </a:solidFill>
            <a:prstDash val="solid"/>
            <a:headEnd type="none" w="sm" len="sm"/>
            <a:tailEnd type="none" w="sm" len="sm"/>
          </a:ln>
        </p:spPr>
        <p:txBody>
          <a:bodyPr/>
          <a:lstStyle/>
          <a:p>
            <a:endParaRPr lang="en-GB"/>
          </a:p>
        </p:txBody>
      </p:sp>
      <p:sp>
        <p:nvSpPr>
          <p:cNvPr id="12" name="AutoShape 12"/>
          <p:cNvSpPr/>
          <p:nvPr/>
        </p:nvSpPr>
        <p:spPr>
          <a:xfrm flipV="1">
            <a:off x="6731793" y="4223134"/>
            <a:ext cx="2216679" cy="264279"/>
          </a:xfrm>
          <a:prstGeom prst="line">
            <a:avLst/>
          </a:prstGeom>
          <a:ln w="47625" cap="rnd">
            <a:solidFill>
              <a:srgbClr val="EC5F65"/>
            </a:solidFill>
            <a:prstDash val="solid"/>
            <a:headEnd type="none" w="sm" len="sm"/>
            <a:tailEnd type="none" w="sm" len="sm"/>
          </a:ln>
        </p:spPr>
        <p:txBody>
          <a:bodyPr/>
          <a:lstStyle/>
          <a:p>
            <a:endParaRPr lang="en-GB"/>
          </a:p>
        </p:txBody>
      </p:sp>
      <p:sp>
        <p:nvSpPr>
          <p:cNvPr id="13" name="AutoShape 13"/>
          <p:cNvSpPr/>
          <p:nvPr/>
        </p:nvSpPr>
        <p:spPr>
          <a:xfrm flipV="1">
            <a:off x="6737913" y="4706063"/>
            <a:ext cx="1593010" cy="560031"/>
          </a:xfrm>
          <a:prstGeom prst="line">
            <a:avLst/>
          </a:prstGeom>
          <a:ln w="47625" cap="rnd">
            <a:solidFill>
              <a:srgbClr val="EC5F65"/>
            </a:solidFill>
            <a:prstDash val="solid"/>
            <a:headEnd type="none" w="sm" len="sm"/>
            <a:tailEnd type="none" w="sm" len="sm"/>
          </a:ln>
        </p:spPr>
        <p:txBody>
          <a:bodyPr/>
          <a:lstStyle/>
          <a:p>
            <a:endParaRPr lang="en-GB"/>
          </a:p>
        </p:txBody>
      </p:sp>
      <p:sp>
        <p:nvSpPr>
          <p:cNvPr id="14" name="AutoShape 14"/>
          <p:cNvSpPr/>
          <p:nvPr/>
        </p:nvSpPr>
        <p:spPr>
          <a:xfrm flipV="1">
            <a:off x="6705872" y="5133052"/>
            <a:ext cx="1633086" cy="141679"/>
          </a:xfrm>
          <a:prstGeom prst="line">
            <a:avLst/>
          </a:prstGeom>
          <a:ln w="47625" cap="rnd">
            <a:solidFill>
              <a:srgbClr val="EC5F65"/>
            </a:solidFill>
            <a:prstDash val="solid"/>
            <a:headEnd type="none" w="sm" len="sm"/>
            <a:tailEnd type="none" w="sm" len="sm"/>
          </a:ln>
        </p:spPr>
        <p:txBody>
          <a:bodyPr/>
          <a:lstStyle/>
          <a:p>
            <a:endParaRPr lang="en-GB"/>
          </a:p>
        </p:txBody>
      </p:sp>
      <p:sp>
        <p:nvSpPr>
          <p:cNvPr id="15" name="AutoShape 15"/>
          <p:cNvSpPr/>
          <p:nvPr/>
        </p:nvSpPr>
        <p:spPr>
          <a:xfrm flipV="1">
            <a:off x="6731019" y="5712422"/>
            <a:ext cx="1607940" cy="309990"/>
          </a:xfrm>
          <a:prstGeom prst="line">
            <a:avLst/>
          </a:prstGeom>
          <a:ln w="47625" cap="rnd">
            <a:solidFill>
              <a:srgbClr val="EC5F65"/>
            </a:solidFill>
            <a:prstDash val="solid"/>
            <a:headEnd type="none" w="sm" len="sm"/>
            <a:tailEnd type="none" w="sm" len="sm"/>
          </a:ln>
        </p:spPr>
        <p:txBody>
          <a:bodyPr/>
          <a:lstStyle/>
          <a:p>
            <a:endParaRPr lang="en-GB"/>
          </a:p>
        </p:txBody>
      </p:sp>
      <p:sp>
        <p:nvSpPr>
          <p:cNvPr id="16" name="AutoShape 16"/>
          <p:cNvSpPr/>
          <p:nvPr/>
        </p:nvSpPr>
        <p:spPr>
          <a:xfrm>
            <a:off x="6734463" y="6022412"/>
            <a:ext cx="1609082" cy="115782"/>
          </a:xfrm>
          <a:prstGeom prst="line">
            <a:avLst/>
          </a:prstGeom>
          <a:ln w="47625" cap="rnd">
            <a:solidFill>
              <a:srgbClr val="EC5F65"/>
            </a:solidFill>
            <a:prstDash val="solid"/>
            <a:headEnd type="none" w="sm" len="sm"/>
            <a:tailEnd type="none" w="sm" len="sm"/>
          </a:ln>
        </p:spPr>
        <p:txBody>
          <a:bodyPr/>
          <a:lstStyle/>
          <a:p>
            <a:endParaRPr lang="en-GB"/>
          </a:p>
        </p:txBody>
      </p:sp>
      <p:sp>
        <p:nvSpPr>
          <p:cNvPr id="17" name="AutoShape 17"/>
          <p:cNvSpPr/>
          <p:nvPr/>
        </p:nvSpPr>
        <p:spPr>
          <a:xfrm flipV="1">
            <a:off x="6702423" y="6588032"/>
            <a:ext cx="1853285" cy="95524"/>
          </a:xfrm>
          <a:prstGeom prst="line">
            <a:avLst/>
          </a:prstGeom>
          <a:ln w="47625" cap="rnd">
            <a:solidFill>
              <a:srgbClr val="EC5F65"/>
            </a:solidFill>
            <a:prstDash val="solid"/>
            <a:headEnd type="none" w="sm" len="sm"/>
            <a:tailEnd type="none" w="sm" len="sm"/>
          </a:ln>
        </p:spPr>
        <p:txBody>
          <a:bodyPr/>
          <a:lstStyle/>
          <a:p>
            <a:endParaRPr lang="en-GB"/>
          </a:p>
        </p:txBody>
      </p:sp>
      <p:sp>
        <p:nvSpPr>
          <p:cNvPr id="18" name="AutoShape 18"/>
          <p:cNvSpPr/>
          <p:nvPr/>
        </p:nvSpPr>
        <p:spPr>
          <a:xfrm>
            <a:off x="6700349" y="6659894"/>
            <a:ext cx="1822984" cy="190085"/>
          </a:xfrm>
          <a:prstGeom prst="line">
            <a:avLst/>
          </a:prstGeom>
          <a:ln w="47625" cap="rnd">
            <a:solidFill>
              <a:srgbClr val="EC5F65"/>
            </a:solidFill>
            <a:prstDash val="solid"/>
            <a:headEnd type="none" w="sm" len="sm"/>
            <a:tailEnd type="none" w="sm" len="sm"/>
          </a:ln>
        </p:spPr>
        <p:txBody>
          <a:bodyPr/>
          <a:lstStyle/>
          <a:p>
            <a:endParaRPr lang="en-GB"/>
          </a:p>
        </p:txBody>
      </p:sp>
      <p:sp>
        <p:nvSpPr>
          <p:cNvPr id="19" name="AutoShape 19"/>
          <p:cNvSpPr/>
          <p:nvPr/>
        </p:nvSpPr>
        <p:spPr>
          <a:xfrm>
            <a:off x="6761983" y="7461160"/>
            <a:ext cx="1796237" cy="232591"/>
          </a:xfrm>
          <a:prstGeom prst="line">
            <a:avLst/>
          </a:prstGeom>
          <a:ln w="47625" cap="rnd">
            <a:solidFill>
              <a:srgbClr val="EC5F65"/>
            </a:solidFill>
            <a:prstDash val="solid"/>
            <a:headEnd type="none" w="sm" len="sm"/>
            <a:tailEnd type="none" w="sm" len="sm"/>
          </a:ln>
        </p:spPr>
        <p:txBody>
          <a:bodyPr/>
          <a:lstStyle/>
          <a:p>
            <a:endParaRPr lang="en-GB"/>
          </a:p>
        </p:txBody>
      </p:sp>
      <p:sp>
        <p:nvSpPr>
          <p:cNvPr id="20" name="AutoShape 20"/>
          <p:cNvSpPr/>
          <p:nvPr/>
        </p:nvSpPr>
        <p:spPr>
          <a:xfrm flipV="1">
            <a:off x="6791077" y="7317780"/>
            <a:ext cx="1734768" cy="97602"/>
          </a:xfrm>
          <a:prstGeom prst="line">
            <a:avLst/>
          </a:prstGeom>
          <a:ln w="47625" cap="rnd">
            <a:solidFill>
              <a:srgbClr val="EC5F65"/>
            </a:solidFill>
            <a:prstDash val="solid"/>
            <a:headEnd type="none" w="sm" len="sm"/>
            <a:tailEnd type="none" w="sm" len="sm"/>
          </a:ln>
        </p:spPr>
        <p:txBody>
          <a:bodyPr/>
          <a:lstStyle/>
          <a:p>
            <a:endParaRPr lang="en-GB"/>
          </a:p>
        </p:txBody>
      </p:sp>
      <p:sp>
        <p:nvSpPr>
          <p:cNvPr id="21" name="AutoShape 21"/>
          <p:cNvSpPr/>
          <p:nvPr/>
        </p:nvSpPr>
        <p:spPr>
          <a:xfrm>
            <a:off x="6737913" y="7503666"/>
            <a:ext cx="1689534" cy="621386"/>
          </a:xfrm>
          <a:prstGeom prst="line">
            <a:avLst/>
          </a:prstGeom>
          <a:ln w="47625" cap="rnd">
            <a:solidFill>
              <a:srgbClr val="EC5F65"/>
            </a:solidFill>
            <a:prstDash val="solid"/>
            <a:headEnd type="none" w="sm" len="sm"/>
            <a:tailEnd type="none" w="sm" len="sm"/>
          </a:ln>
        </p:spPr>
        <p:txBody>
          <a:bodyPr/>
          <a:lstStyle/>
          <a:p>
            <a:endParaRPr lang="en-GB"/>
          </a:p>
        </p:txBody>
      </p:sp>
      <p:sp>
        <p:nvSpPr>
          <p:cNvPr id="22" name="AutoShape 22"/>
          <p:cNvSpPr/>
          <p:nvPr/>
        </p:nvSpPr>
        <p:spPr>
          <a:xfrm>
            <a:off x="9032902" y="2779370"/>
            <a:ext cx="1117806" cy="0"/>
          </a:xfrm>
          <a:prstGeom prst="line">
            <a:avLst/>
          </a:prstGeom>
          <a:ln w="47625" cap="rnd">
            <a:solidFill>
              <a:srgbClr val="EC5F65"/>
            </a:solidFill>
            <a:prstDash val="solid"/>
            <a:headEnd type="none" w="sm" len="sm"/>
            <a:tailEnd type="none" w="sm" len="sm"/>
          </a:ln>
        </p:spPr>
        <p:txBody>
          <a:bodyPr/>
          <a:lstStyle/>
          <a:p>
            <a:endParaRPr lang="en-GB"/>
          </a:p>
        </p:txBody>
      </p:sp>
      <p:sp>
        <p:nvSpPr>
          <p:cNvPr id="23" name="AutoShape 23"/>
          <p:cNvSpPr/>
          <p:nvPr/>
        </p:nvSpPr>
        <p:spPr>
          <a:xfrm>
            <a:off x="9044074" y="3291751"/>
            <a:ext cx="1117806" cy="0"/>
          </a:xfrm>
          <a:prstGeom prst="line">
            <a:avLst/>
          </a:prstGeom>
          <a:ln w="47625" cap="rnd">
            <a:solidFill>
              <a:srgbClr val="EC5F65"/>
            </a:solidFill>
            <a:prstDash val="solid"/>
            <a:headEnd type="none" w="sm" len="sm"/>
            <a:tailEnd type="none" w="sm" len="sm"/>
          </a:ln>
        </p:spPr>
        <p:txBody>
          <a:bodyPr/>
          <a:lstStyle/>
          <a:p>
            <a:endParaRPr lang="en-GB"/>
          </a:p>
        </p:txBody>
      </p:sp>
      <p:sp>
        <p:nvSpPr>
          <p:cNvPr id="24" name="AutoShape 24"/>
          <p:cNvSpPr/>
          <p:nvPr/>
        </p:nvSpPr>
        <p:spPr>
          <a:xfrm>
            <a:off x="8523333" y="3754370"/>
            <a:ext cx="1618940" cy="0"/>
          </a:xfrm>
          <a:prstGeom prst="line">
            <a:avLst/>
          </a:prstGeom>
          <a:ln w="47625" cap="rnd">
            <a:solidFill>
              <a:srgbClr val="EC5F65"/>
            </a:solidFill>
            <a:prstDash val="solid"/>
            <a:headEnd type="none" w="sm" len="sm"/>
            <a:tailEnd type="none" w="sm" len="sm"/>
          </a:ln>
        </p:spPr>
        <p:txBody>
          <a:bodyPr/>
          <a:lstStyle/>
          <a:p>
            <a:endParaRPr lang="en-GB"/>
          </a:p>
        </p:txBody>
      </p:sp>
      <p:sp>
        <p:nvSpPr>
          <p:cNvPr id="25" name="AutoShape 25"/>
          <p:cNvSpPr/>
          <p:nvPr/>
        </p:nvSpPr>
        <p:spPr>
          <a:xfrm flipV="1">
            <a:off x="8920887" y="4202691"/>
            <a:ext cx="1351248" cy="20613"/>
          </a:xfrm>
          <a:prstGeom prst="line">
            <a:avLst/>
          </a:prstGeom>
          <a:ln w="47625" cap="rnd">
            <a:solidFill>
              <a:srgbClr val="EC5F65"/>
            </a:solidFill>
            <a:prstDash val="solid"/>
            <a:headEnd type="none" w="sm" len="sm"/>
            <a:tailEnd type="none" w="sm" len="sm"/>
          </a:ln>
        </p:spPr>
        <p:txBody>
          <a:bodyPr/>
          <a:lstStyle/>
          <a:p>
            <a:endParaRPr lang="en-GB"/>
          </a:p>
        </p:txBody>
      </p:sp>
      <p:sp>
        <p:nvSpPr>
          <p:cNvPr id="26" name="AutoShape 26"/>
          <p:cNvSpPr/>
          <p:nvPr/>
        </p:nvSpPr>
        <p:spPr>
          <a:xfrm>
            <a:off x="8298356" y="4720475"/>
            <a:ext cx="1801993" cy="11595"/>
          </a:xfrm>
          <a:prstGeom prst="line">
            <a:avLst/>
          </a:prstGeom>
          <a:ln w="47625" cap="rnd">
            <a:solidFill>
              <a:srgbClr val="EC5F65"/>
            </a:solidFill>
            <a:prstDash val="solid"/>
            <a:headEnd type="none" w="sm" len="sm"/>
            <a:tailEnd type="none" w="sm" len="sm"/>
          </a:ln>
        </p:spPr>
        <p:txBody>
          <a:bodyPr/>
          <a:lstStyle/>
          <a:p>
            <a:endParaRPr lang="en-GB"/>
          </a:p>
        </p:txBody>
      </p:sp>
      <p:sp>
        <p:nvSpPr>
          <p:cNvPr id="27" name="AutoShape 27"/>
          <p:cNvSpPr/>
          <p:nvPr/>
        </p:nvSpPr>
        <p:spPr>
          <a:xfrm>
            <a:off x="8298356" y="5133143"/>
            <a:ext cx="1927432" cy="0"/>
          </a:xfrm>
          <a:prstGeom prst="line">
            <a:avLst/>
          </a:prstGeom>
          <a:ln w="47625" cap="rnd">
            <a:solidFill>
              <a:srgbClr val="EC5F65"/>
            </a:solidFill>
            <a:prstDash val="solid"/>
            <a:headEnd type="none" w="sm" len="sm"/>
            <a:tailEnd type="none" w="sm" len="sm"/>
          </a:ln>
        </p:spPr>
        <p:txBody>
          <a:bodyPr/>
          <a:lstStyle/>
          <a:p>
            <a:endParaRPr lang="en-GB"/>
          </a:p>
        </p:txBody>
      </p:sp>
      <p:sp>
        <p:nvSpPr>
          <p:cNvPr id="28" name="AutoShape 28"/>
          <p:cNvSpPr/>
          <p:nvPr/>
        </p:nvSpPr>
        <p:spPr>
          <a:xfrm>
            <a:off x="8281930" y="5722385"/>
            <a:ext cx="1927276" cy="24230"/>
          </a:xfrm>
          <a:prstGeom prst="line">
            <a:avLst/>
          </a:prstGeom>
          <a:ln w="47625" cap="rnd">
            <a:solidFill>
              <a:srgbClr val="EC5F65"/>
            </a:solidFill>
            <a:prstDash val="solid"/>
            <a:headEnd type="none" w="sm" len="sm"/>
            <a:tailEnd type="none" w="sm" len="sm"/>
          </a:ln>
        </p:spPr>
        <p:txBody>
          <a:bodyPr/>
          <a:lstStyle/>
          <a:p>
            <a:endParaRPr lang="en-GB"/>
          </a:p>
        </p:txBody>
      </p:sp>
      <p:sp>
        <p:nvSpPr>
          <p:cNvPr id="29" name="AutoShape 29"/>
          <p:cNvSpPr/>
          <p:nvPr/>
        </p:nvSpPr>
        <p:spPr>
          <a:xfrm>
            <a:off x="8307878" y="6138132"/>
            <a:ext cx="1802149" cy="0"/>
          </a:xfrm>
          <a:prstGeom prst="line">
            <a:avLst/>
          </a:prstGeom>
          <a:ln w="47625" cap="rnd">
            <a:solidFill>
              <a:srgbClr val="EC5F65"/>
            </a:solidFill>
            <a:prstDash val="solid"/>
            <a:headEnd type="none" w="sm" len="sm"/>
            <a:tailEnd type="none" w="sm" len="sm"/>
          </a:ln>
        </p:spPr>
        <p:txBody>
          <a:bodyPr/>
          <a:lstStyle/>
          <a:p>
            <a:endParaRPr lang="en-GB"/>
          </a:p>
        </p:txBody>
      </p:sp>
      <p:sp>
        <p:nvSpPr>
          <p:cNvPr id="30" name="AutoShape 30"/>
          <p:cNvSpPr/>
          <p:nvPr/>
        </p:nvSpPr>
        <p:spPr>
          <a:xfrm>
            <a:off x="8498595" y="6588064"/>
            <a:ext cx="1691861" cy="0"/>
          </a:xfrm>
          <a:prstGeom prst="line">
            <a:avLst/>
          </a:prstGeom>
          <a:ln w="47625" cap="rnd">
            <a:solidFill>
              <a:srgbClr val="EC5F65"/>
            </a:solidFill>
            <a:prstDash val="solid"/>
            <a:headEnd type="none" w="sm" len="sm"/>
            <a:tailEnd type="none" w="sm" len="sm"/>
          </a:ln>
        </p:spPr>
        <p:txBody>
          <a:bodyPr/>
          <a:lstStyle/>
          <a:p>
            <a:endParaRPr lang="en-GB"/>
          </a:p>
        </p:txBody>
      </p:sp>
      <p:sp>
        <p:nvSpPr>
          <p:cNvPr id="31" name="AutoShape 31"/>
          <p:cNvSpPr/>
          <p:nvPr/>
        </p:nvSpPr>
        <p:spPr>
          <a:xfrm>
            <a:off x="8498595" y="6849848"/>
            <a:ext cx="1677014" cy="0"/>
          </a:xfrm>
          <a:prstGeom prst="line">
            <a:avLst/>
          </a:prstGeom>
          <a:ln w="47625" cap="rnd">
            <a:solidFill>
              <a:srgbClr val="EC5F65"/>
            </a:solidFill>
            <a:prstDash val="solid"/>
            <a:headEnd type="none" w="sm" len="sm"/>
            <a:tailEnd type="none" w="sm" len="sm"/>
          </a:ln>
        </p:spPr>
        <p:txBody>
          <a:bodyPr/>
          <a:lstStyle/>
          <a:p>
            <a:endParaRPr lang="en-GB"/>
          </a:p>
        </p:txBody>
      </p:sp>
      <p:sp>
        <p:nvSpPr>
          <p:cNvPr id="32" name="AutoShape 32"/>
          <p:cNvSpPr/>
          <p:nvPr/>
        </p:nvSpPr>
        <p:spPr>
          <a:xfrm flipV="1">
            <a:off x="8474293" y="7312478"/>
            <a:ext cx="1734768" cy="10605"/>
          </a:xfrm>
          <a:prstGeom prst="line">
            <a:avLst/>
          </a:prstGeom>
          <a:ln w="47625" cap="rnd">
            <a:solidFill>
              <a:srgbClr val="EC5F65"/>
            </a:solidFill>
            <a:prstDash val="solid"/>
            <a:headEnd type="none" w="sm" len="sm"/>
            <a:tailEnd type="none" w="sm" len="sm"/>
          </a:ln>
        </p:spPr>
        <p:txBody>
          <a:bodyPr/>
          <a:lstStyle/>
          <a:p>
            <a:endParaRPr lang="en-GB"/>
          </a:p>
        </p:txBody>
      </p:sp>
      <p:sp>
        <p:nvSpPr>
          <p:cNvPr id="33" name="AutoShape 33"/>
          <p:cNvSpPr/>
          <p:nvPr/>
        </p:nvSpPr>
        <p:spPr>
          <a:xfrm>
            <a:off x="8523333" y="7693751"/>
            <a:ext cx="1676709" cy="0"/>
          </a:xfrm>
          <a:prstGeom prst="line">
            <a:avLst/>
          </a:prstGeom>
          <a:ln w="47625" cap="rnd">
            <a:solidFill>
              <a:srgbClr val="EC5F65"/>
            </a:solidFill>
            <a:prstDash val="solid"/>
            <a:headEnd type="none" w="sm" len="sm"/>
            <a:tailEnd type="none" w="sm" len="sm"/>
          </a:ln>
        </p:spPr>
        <p:txBody>
          <a:bodyPr/>
          <a:lstStyle/>
          <a:p>
            <a:endParaRPr lang="en-GB"/>
          </a:p>
        </p:txBody>
      </p:sp>
      <p:sp>
        <p:nvSpPr>
          <p:cNvPr id="34" name="AutoShape 34"/>
          <p:cNvSpPr/>
          <p:nvPr/>
        </p:nvSpPr>
        <p:spPr>
          <a:xfrm>
            <a:off x="8408535" y="8123622"/>
            <a:ext cx="1781921" cy="0"/>
          </a:xfrm>
          <a:prstGeom prst="line">
            <a:avLst/>
          </a:prstGeom>
          <a:ln w="47625" cap="rnd">
            <a:solidFill>
              <a:srgbClr val="EC5F65"/>
            </a:solidFill>
            <a:prstDash val="solid"/>
            <a:headEnd type="none" w="sm" len="sm"/>
            <a:tailEnd type="none" w="sm" len="sm"/>
          </a:ln>
        </p:spPr>
        <p:txBody>
          <a:bodyPr/>
          <a:lstStyle/>
          <a:p>
            <a:endParaRPr lang="en-GB"/>
          </a:p>
        </p:txBody>
      </p:sp>
      <p:grpSp>
        <p:nvGrpSpPr>
          <p:cNvPr id="35" name="Group 35"/>
          <p:cNvGrpSpPr/>
          <p:nvPr/>
        </p:nvGrpSpPr>
        <p:grpSpPr>
          <a:xfrm>
            <a:off x="9998125" y="2626787"/>
            <a:ext cx="305165" cy="305165"/>
            <a:chOff x="0" y="0"/>
            <a:chExt cx="6350000" cy="6350000"/>
          </a:xfrm>
        </p:grpSpPr>
        <p:sp>
          <p:nvSpPr>
            <p:cNvPr id="36" name="Freeform 3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C5F65"/>
            </a:solidFill>
          </p:spPr>
          <p:txBody>
            <a:bodyPr/>
            <a:lstStyle/>
            <a:p>
              <a:endParaRPr lang="en-GB"/>
            </a:p>
          </p:txBody>
        </p:sp>
      </p:grpSp>
      <p:grpSp>
        <p:nvGrpSpPr>
          <p:cNvPr id="37" name="Group 37"/>
          <p:cNvGrpSpPr/>
          <p:nvPr/>
        </p:nvGrpSpPr>
        <p:grpSpPr>
          <a:xfrm>
            <a:off x="9966969" y="3097549"/>
            <a:ext cx="305165" cy="305165"/>
            <a:chOff x="0" y="0"/>
            <a:chExt cx="6350000" cy="6350000"/>
          </a:xfrm>
        </p:grpSpPr>
        <p:sp>
          <p:nvSpPr>
            <p:cNvPr id="38" name="Freeform 3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C5F65"/>
            </a:solidFill>
          </p:spPr>
          <p:txBody>
            <a:bodyPr/>
            <a:lstStyle/>
            <a:p>
              <a:endParaRPr lang="en-GB"/>
            </a:p>
          </p:txBody>
        </p:sp>
      </p:grpSp>
      <p:grpSp>
        <p:nvGrpSpPr>
          <p:cNvPr id="39" name="Group 39"/>
          <p:cNvGrpSpPr/>
          <p:nvPr/>
        </p:nvGrpSpPr>
        <p:grpSpPr>
          <a:xfrm>
            <a:off x="9966969" y="3626018"/>
            <a:ext cx="305165" cy="305165"/>
            <a:chOff x="0" y="0"/>
            <a:chExt cx="6350000" cy="6350000"/>
          </a:xfrm>
        </p:grpSpPr>
        <p:sp>
          <p:nvSpPr>
            <p:cNvPr id="40" name="Freeform 4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C5F65"/>
            </a:solidFill>
          </p:spPr>
          <p:txBody>
            <a:bodyPr/>
            <a:lstStyle/>
            <a:p>
              <a:endParaRPr lang="en-GB"/>
            </a:p>
          </p:txBody>
        </p:sp>
      </p:grpSp>
      <p:grpSp>
        <p:nvGrpSpPr>
          <p:cNvPr id="41" name="Group 41"/>
          <p:cNvGrpSpPr/>
          <p:nvPr/>
        </p:nvGrpSpPr>
        <p:grpSpPr>
          <a:xfrm>
            <a:off x="9966969" y="4050108"/>
            <a:ext cx="305165" cy="305165"/>
            <a:chOff x="0" y="0"/>
            <a:chExt cx="6350000" cy="6350000"/>
          </a:xfrm>
        </p:grpSpPr>
        <p:sp>
          <p:nvSpPr>
            <p:cNvPr id="42" name="Freeform 4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C5F65"/>
            </a:solidFill>
          </p:spPr>
          <p:txBody>
            <a:bodyPr/>
            <a:lstStyle/>
            <a:p>
              <a:endParaRPr lang="en-GB"/>
            </a:p>
          </p:txBody>
        </p:sp>
      </p:grpSp>
      <p:grpSp>
        <p:nvGrpSpPr>
          <p:cNvPr id="43" name="Group 43"/>
          <p:cNvGrpSpPr/>
          <p:nvPr/>
        </p:nvGrpSpPr>
        <p:grpSpPr>
          <a:xfrm>
            <a:off x="9966969" y="4603300"/>
            <a:ext cx="305165" cy="305165"/>
            <a:chOff x="0" y="0"/>
            <a:chExt cx="6350000" cy="6350000"/>
          </a:xfrm>
        </p:grpSpPr>
        <p:sp>
          <p:nvSpPr>
            <p:cNvPr id="44" name="Freeform 4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C5F65"/>
            </a:solidFill>
          </p:spPr>
          <p:txBody>
            <a:bodyPr/>
            <a:lstStyle/>
            <a:p>
              <a:endParaRPr lang="en-GB"/>
            </a:p>
          </p:txBody>
        </p:sp>
      </p:grpSp>
      <p:grpSp>
        <p:nvGrpSpPr>
          <p:cNvPr id="45" name="Group 45"/>
          <p:cNvGrpSpPr/>
          <p:nvPr/>
        </p:nvGrpSpPr>
        <p:grpSpPr>
          <a:xfrm>
            <a:off x="9966969" y="4983788"/>
            <a:ext cx="305165" cy="305165"/>
            <a:chOff x="0" y="0"/>
            <a:chExt cx="6350000" cy="6350000"/>
          </a:xfrm>
        </p:grpSpPr>
        <p:sp>
          <p:nvSpPr>
            <p:cNvPr id="46" name="Freeform 4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C5F65"/>
            </a:solidFill>
          </p:spPr>
          <p:txBody>
            <a:bodyPr/>
            <a:lstStyle/>
            <a:p>
              <a:endParaRPr lang="en-GB"/>
            </a:p>
          </p:txBody>
        </p:sp>
      </p:grpSp>
      <p:grpSp>
        <p:nvGrpSpPr>
          <p:cNvPr id="47" name="Group 47"/>
          <p:cNvGrpSpPr/>
          <p:nvPr/>
        </p:nvGrpSpPr>
        <p:grpSpPr>
          <a:xfrm>
            <a:off x="9932354" y="5537904"/>
            <a:ext cx="305165" cy="305165"/>
            <a:chOff x="0" y="0"/>
            <a:chExt cx="6350000" cy="6350000"/>
          </a:xfrm>
        </p:grpSpPr>
        <p:sp>
          <p:nvSpPr>
            <p:cNvPr id="48" name="Freeform 4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C5F65"/>
            </a:solidFill>
          </p:spPr>
          <p:txBody>
            <a:bodyPr/>
            <a:lstStyle/>
            <a:p>
              <a:endParaRPr lang="en-GB"/>
            </a:p>
          </p:txBody>
        </p:sp>
      </p:grpSp>
      <p:grpSp>
        <p:nvGrpSpPr>
          <p:cNvPr id="49" name="Group 49"/>
          <p:cNvGrpSpPr/>
          <p:nvPr/>
        </p:nvGrpSpPr>
        <p:grpSpPr>
          <a:xfrm>
            <a:off x="9932354" y="5938014"/>
            <a:ext cx="305165" cy="305165"/>
            <a:chOff x="0" y="0"/>
            <a:chExt cx="6350000" cy="6350000"/>
          </a:xfrm>
        </p:grpSpPr>
        <p:sp>
          <p:nvSpPr>
            <p:cNvPr id="50" name="Freeform 5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C5F65"/>
            </a:solidFill>
          </p:spPr>
          <p:txBody>
            <a:bodyPr/>
            <a:lstStyle/>
            <a:p>
              <a:endParaRPr lang="en-GB"/>
            </a:p>
          </p:txBody>
        </p:sp>
      </p:grpSp>
      <p:grpSp>
        <p:nvGrpSpPr>
          <p:cNvPr id="51" name="Group 51"/>
          <p:cNvGrpSpPr/>
          <p:nvPr/>
        </p:nvGrpSpPr>
        <p:grpSpPr>
          <a:xfrm>
            <a:off x="9932354" y="6378391"/>
            <a:ext cx="305165" cy="305165"/>
            <a:chOff x="0" y="0"/>
            <a:chExt cx="6350000" cy="6350000"/>
          </a:xfrm>
        </p:grpSpPr>
        <p:sp>
          <p:nvSpPr>
            <p:cNvPr id="52" name="Freeform 5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C5F65"/>
            </a:solidFill>
          </p:spPr>
          <p:txBody>
            <a:bodyPr/>
            <a:lstStyle/>
            <a:p>
              <a:endParaRPr lang="en-GB"/>
            </a:p>
          </p:txBody>
        </p:sp>
      </p:grpSp>
      <p:grpSp>
        <p:nvGrpSpPr>
          <p:cNvPr id="53" name="Group 53"/>
          <p:cNvGrpSpPr/>
          <p:nvPr/>
        </p:nvGrpSpPr>
        <p:grpSpPr>
          <a:xfrm>
            <a:off x="9932354" y="6772510"/>
            <a:ext cx="305165" cy="305165"/>
            <a:chOff x="0" y="0"/>
            <a:chExt cx="6350000" cy="6350000"/>
          </a:xfrm>
        </p:grpSpPr>
        <p:sp>
          <p:nvSpPr>
            <p:cNvPr id="54" name="Freeform 5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C5F65"/>
            </a:solidFill>
          </p:spPr>
          <p:txBody>
            <a:bodyPr/>
            <a:lstStyle/>
            <a:p>
              <a:endParaRPr lang="en-GB"/>
            </a:p>
          </p:txBody>
        </p:sp>
      </p:grpSp>
      <p:grpSp>
        <p:nvGrpSpPr>
          <p:cNvPr id="55" name="Group 55"/>
          <p:cNvGrpSpPr/>
          <p:nvPr/>
        </p:nvGrpSpPr>
        <p:grpSpPr>
          <a:xfrm>
            <a:off x="9932354" y="7174401"/>
            <a:ext cx="305165" cy="305165"/>
            <a:chOff x="0" y="0"/>
            <a:chExt cx="6350000" cy="6350000"/>
          </a:xfrm>
        </p:grpSpPr>
        <p:sp>
          <p:nvSpPr>
            <p:cNvPr id="56" name="Freeform 5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C5F65"/>
            </a:solidFill>
          </p:spPr>
          <p:txBody>
            <a:bodyPr/>
            <a:lstStyle/>
            <a:p>
              <a:endParaRPr lang="en-GB"/>
            </a:p>
          </p:txBody>
        </p:sp>
      </p:grpSp>
      <p:grpSp>
        <p:nvGrpSpPr>
          <p:cNvPr id="57" name="Group 57"/>
          <p:cNvGrpSpPr/>
          <p:nvPr/>
        </p:nvGrpSpPr>
        <p:grpSpPr>
          <a:xfrm>
            <a:off x="9932354" y="7555767"/>
            <a:ext cx="305165" cy="305165"/>
            <a:chOff x="0" y="0"/>
            <a:chExt cx="6350000" cy="6350000"/>
          </a:xfrm>
        </p:grpSpPr>
        <p:sp>
          <p:nvSpPr>
            <p:cNvPr id="58" name="Freeform 5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C5F65"/>
            </a:solidFill>
          </p:spPr>
          <p:txBody>
            <a:bodyPr/>
            <a:lstStyle/>
            <a:p>
              <a:endParaRPr lang="en-GB"/>
            </a:p>
          </p:txBody>
        </p:sp>
      </p:grpSp>
      <p:grpSp>
        <p:nvGrpSpPr>
          <p:cNvPr id="59" name="Group 59"/>
          <p:cNvGrpSpPr/>
          <p:nvPr/>
        </p:nvGrpSpPr>
        <p:grpSpPr>
          <a:xfrm>
            <a:off x="9932354" y="7995269"/>
            <a:ext cx="305165" cy="305165"/>
            <a:chOff x="0" y="0"/>
            <a:chExt cx="6350000" cy="6350000"/>
          </a:xfrm>
        </p:grpSpPr>
        <p:sp>
          <p:nvSpPr>
            <p:cNvPr id="60" name="Freeform 6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C5F65"/>
            </a:solidFill>
          </p:spPr>
          <p:txBody>
            <a:bodyPr/>
            <a:lstStyle/>
            <a:p>
              <a:endParaRPr lang="en-GB"/>
            </a:p>
          </p:txBody>
        </p:sp>
      </p:grpSp>
      <p:sp>
        <p:nvSpPr>
          <p:cNvPr id="61" name="TextBox 61"/>
          <p:cNvSpPr txBox="1"/>
          <p:nvPr/>
        </p:nvSpPr>
        <p:spPr>
          <a:xfrm>
            <a:off x="10508043" y="2495300"/>
            <a:ext cx="1764534" cy="448841"/>
          </a:xfrm>
          <a:prstGeom prst="rect">
            <a:avLst/>
          </a:prstGeom>
        </p:spPr>
        <p:txBody>
          <a:bodyPr lIns="0" tIns="0" rIns="0" bIns="0" rtlCol="0" anchor="t">
            <a:spAutoFit/>
          </a:bodyPr>
          <a:lstStyle/>
          <a:p>
            <a:pPr algn="l">
              <a:lnSpc>
                <a:spcPts val="3499"/>
              </a:lnSpc>
            </a:pPr>
            <a:r>
              <a:rPr lang="en-US" sz="3000" dirty="0">
                <a:solidFill>
                  <a:srgbClr val="000000"/>
                </a:solidFill>
                <a:latin typeface="Lato 2"/>
                <a:ea typeface="Lato 2"/>
                <a:cs typeface="Lato 2"/>
                <a:sym typeface="Lato 2"/>
              </a:rPr>
              <a:t>Logistics</a:t>
            </a:r>
          </a:p>
        </p:txBody>
      </p:sp>
      <p:sp>
        <p:nvSpPr>
          <p:cNvPr id="62" name="TextBox 62"/>
          <p:cNvSpPr txBox="1"/>
          <p:nvPr/>
        </p:nvSpPr>
        <p:spPr>
          <a:xfrm>
            <a:off x="10508043" y="2997389"/>
            <a:ext cx="4135659" cy="448841"/>
          </a:xfrm>
          <a:prstGeom prst="rect">
            <a:avLst/>
          </a:prstGeom>
        </p:spPr>
        <p:txBody>
          <a:bodyPr lIns="0" tIns="0" rIns="0" bIns="0" rtlCol="0" anchor="t">
            <a:spAutoFit/>
          </a:bodyPr>
          <a:lstStyle/>
          <a:p>
            <a:pPr algn="l">
              <a:lnSpc>
                <a:spcPts val="3499"/>
              </a:lnSpc>
            </a:pPr>
            <a:r>
              <a:rPr lang="en-US" sz="3000" dirty="0">
                <a:solidFill>
                  <a:srgbClr val="000000"/>
                </a:solidFill>
                <a:latin typeface="Lato 2"/>
                <a:ea typeface="Lato 2"/>
                <a:cs typeface="Lato 2"/>
                <a:sym typeface="Lato 2"/>
              </a:rPr>
              <a:t>IT and Cyber Security </a:t>
            </a:r>
          </a:p>
        </p:txBody>
      </p:sp>
      <p:sp>
        <p:nvSpPr>
          <p:cNvPr id="63" name="TextBox 63"/>
          <p:cNvSpPr txBox="1"/>
          <p:nvPr/>
        </p:nvSpPr>
        <p:spPr>
          <a:xfrm>
            <a:off x="10508043" y="3522868"/>
            <a:ext cx="3083266" cy="448841"/>
          </a:xfrm>
          <a:prstGeom prst="rect">
            <a:avLst/>
          </a:prstGeom>
        </p:spPr>
        <p:txBody>
          <a:bodyPr wrap="square" lIns="0" tIns="0" rIns="0" bIns="0" rtlCol="0" anchor="t">
            <a:spAutoFit/>
          </a:bodyPr>
          <a:lstStyle/>
          <a:p>
            <a:pPr algn="l">
              <a:lnSpc>
                <a:spcPts val="3499"/>
              </a:lnSpc>
            </a:pPr>
            <a:r>
              <a:rPr lang="en-US" sz="3000" dirty="0">
                <a:solidFill>
                  <a:srgbClr val="000000"/>
                </a:solidFill>
                <a:latin typeface="Lato 2"/>
                <a:ea typeface="Lato 2"/>
                <a:cs typeface="Lato 2"/>
                <a:sym typeface="Lato 2"/>
              </a:rPr>
              <a:t>Data Analytics</a:t>
            </a:r>
          </a:p>
        </p:txBody>
      </p:sp>
      <p:sp>
        <p:nvSpPr>
          <p:cNvPr id="64" name="TextBox 64"/>
          <p:cNvSpPr txBox="1"/>
          <p:nvPr/>
        </p:nvSpPr>
        <p:spPr>
          <a:xfrm>
            <a:off x="10508043" y="3981701"/>
            <a:ext cx="1764534" cy="448841"/>
          </a:xfrm>
          <a:prstGeom prst="rect">
            <a:avLst/>
          </a:prstGeom>
        </p:spPr>
        <p:txBody>
          <a:bodyPr lIns="0" tIns="0" rIns="0" bIns="0" rtlCol="0" anchor="t">
            <a:spAutoFit/>
          </a:bodyPr>
          <a:lstStyle/>
          <a:p>
            <a:pPr algn="l">
              <a:lnSpc>
                <a:spcPts val="3499"/>
              </a:lnSpc>
            </a:pPr>
            <a:r>
              <a:rPr lang="en-US" sz="3000" dirty="0">
                <a:solidFill>
                  <a:srgbClr val="000000"/>
                </a:solidFill>
                <a:latin typeface="Lato 2"/>
                <a:ea typeface="Lato 2"/>
                <a:cs typeface="Lato 2"/>
                <a:sym typeface="Lato 2"/>
              </a:rPr>
              <a:t>Sales</a:t>
            </a:r>
          </a:p>
        </p:txBody>
      </p:sp>
      <p:sp>
        <p:nvSpPr>
          <p:cNvPr id="65" name="TextBox 65"/>
          <p:cNvSpPr txBox="1"/>
          <p:nvPr/>
        </p:nvSpPr>
        <p:spPr>
          <a:xfrm>
            <a:off x="10508043" y="4472484"/>
            <a:ext cx="4031814" cy="448841"/>
          </a:xfrm>
          <a:prstGeom prst="rect">
            <a:avLst/>
          </a:prstGeom>
        </p:spPr>
        <p:txBody>
          <a:bodyPr lIns="0" tIns="0" rIns="0" bIns="0" rtlCol="0" anchor="t">
            <a:spAutoFit/>
          </a:bodyPr>
          <a:lstStyle/>
          <a:p>
            <a:pPr algn="l">
              <a:lnSpc>
                <a:spcPts val="3499"/>
              </a:lnSpc>
            </a:pPr>
            <a:r>
              <a:rPr lang="en-US" sz="3000" dirty="0">
                <a:solidFill>
                  <a:srgbClr val="000000"/>
                </a:solidFill>
                <a:latin typeface="Lato 2"/>
                <a:ea typeface="Lato 2"/>
                <a:cs typeface="Lato 2"/>
                <a:sym typeface="Lato 2"/>
              </a:rPr>
              <a:t>Business Development </a:t>
            </a:r>
          </a:p>
        </p:txBody>
      </p:sp>
      <p:sp>
        <p:nvSpPr>
          <p:cNvPr id="66" name="TextBox 66"/>
          <p:cNvSpPr txBox="1"/>
          <p:nvPr/>
        </p:nvSpPr>
        <p:spPr>
          <a:xfrm>
            <a:off x="10508043" y="4918884"/>
            <a:ext cx="1764534" cy="448841"/>
          </a:xfrm>
          <a:prstGeom prst="rect">
            <a:avLst/>
          </a:prstGeom>
        </p:spPr>
        <p:txBody>
          <a:bodyPr lIns="0" tIns="0" rIns="0" bIns="0" rtlCol="0" anchor="t">
            <a:spAutoFit/>
          </a:bodyPr>
          <a:lstStyle/>
          <a:p>
            <a:pPr algn="l">
              <a:lnSpc>
                <a:spcPts val="3499"/>
              </a:lnSpc>
            </a:pPr>
            <a:r>
              <a:rPr lang="en-US" sz="3000" dirty="0">
                <a:solidFill>
                  <a:srgbClr val="000000"/>
                </a:solidFill>
                <a:latin typeface="Lato 2"/>
                <a:ea typeface="Lato 2"/>
                <a:cs typeface="Lato 2"/>
                <a:sym typeface="Lato 2"/>
              </a:rPr>
              <a:t>Marketing </a:t>
            </a:r>
          </a:p>
        </p:txBody>
      </p:sp>
      <p:sp>
        <p:nvSpPr>
          <p:cNvPr id="67" name="TextBox 67"/>
          <p:cNvSpPr txBox="1"/>
          <p:nvPr/>
        </p:nvSpPr>
        <p:spPr>
          <a:xfrm>
            <a:off x="10508043" y="5425152"/>
            <a:ext cx="3910662" cy="448841"/>
          </a:xfrm>
          <a:prstGeom prst="rect">
            <a:avLst/>
          </a:prstGeom>
        </p:spPr>
        <p:txBody>
          <a:bodyPr lIns="0" tIns="0" rIns="0" bIns="0" rtlCol="0" anchor="t">
            <a:spAutoFit/>
          </a:bodyPr>
          <a:lstStyle/>
          <a:p>
            <a:pPr algn="l">
              <a:lnSpc>
                <a:spcPts val="3499"/>
              </a:lnSpc>
            </a:pPr>
            <a:r>
              <a:rPr lang="en-US" sz="3000" dirty="0">
                <a:solidFill>
                  <a:srgbClr val="000000"/>
                </a:solidFill>
                <a:latin typeface="Lato 2"/>
                <a:ea typeface="Lato 2"/>
                <a:cs typeface="Lato 2"/>
                <a:sym typeface="Lato 2"/>
              </a:rPr>
              <a:t>Human Resources (HR)</a:t>
            </a:r>
          </a:p>
        </p:txBody>
      </p:sp>
      <p:sp>
        <p:nvSpPr>
          <p:cNvPr id="68" name="TextBox 68"/>
          <p:cNvSpPr txBox="1"/>
          <p:nvPr/>
        </p:nvSpPr>
        <p:spPr>
          <a:xfrm>
            <a:off x="10508043" y="5855646"/>
            <a:ext cx="1764534" cy="448841"/>
          </a:xfrm>
          <a:prstGeom prst="rect">
            <a:avLst/>
          </a:prstGeom>
        </p:spPr>
        <p:txBody>
          <a:bodyPr lIns="0" tIns="0" rIns="0" bIns="0" rtlCol="0" anchor="t">
            <a:spAutoFit/>
          </a:bodyPr>
          <a:lstStyle/>
          <a:p>
            <a:pPr algn="l">
              <a:lnSpc>
                <a:spcPts val="3499"/>
              </a:lnSpc>
            </a:pPr>
            <a:r>
              <a:rPr lang="en-US" sz="3000" dirty="0">
                <a:solidFill>
                  <a:srgbClr val="000000"/>
                </a:solidFill>
                <a:latin typeface="Lato 2"/>
                <a:ea typeface="Lato 2"/>
                <a:cs typeface="Lato 2"/>
                <a:sym typeface="Lato 2"/>
              </a:rPr>
              <a:t>Finance </a:t>
            </a:r>
          </a:p>
        </p:txBody>
      </p:sp>
      <p:sp>
        <p:nvSpPr>
          <p:cNvPr id="69" name="TextBox 69"/>
          <p:cNvSpPr txBox="1"/>
          <p:nvPr/>
        </p:nvSpPr>
        <p:spPr>
          <a:xfrm>
            <a:off x="10508043" y="6246033"/>
            <a:ext cx="1764534" cy="448841"/>
          </a:xfrm>
          <a:prstGeom prst="rect">
            <a:avLst/>
          </a:prstGeom>
        </p:spPr>
        <p:txBody>
          <a:bodyPr lIns="0" tIns="0" rIns="0" bIns="0" rtlCol="0" anchor="t">
            <a:spAutoFit/>
          </a:bodyPr>
          <a:lstStyle/>
          <a:p>
            <a:pPr algn="l">
              <a:lnSpc>
                <a:spcPts val="3499"/>
              </a:lnSpc>
            </a:pPr>
            <a:r>
              <a:rPr lang="en-US" sz="3000" dirty="0">
                <a:solidFill>
                  <a:srgbClr val="000000"/>
                </a:solidFill>
                <a:latin typeface="Lato 2"/>
                <a:ea typeface="Lato 2"/>
                <a:cs typeface="Lato 2"/>
                <a:sym typeface="Lato 2"/>
              </a:rPr>
              <a:t>Legal </a:t>
            </a:r>
          </a:p>
        </p:txBody>
      </p:sp>
      <p:sp>
        <p:nvSpPr>
          <p:cNvPr id="70" name="TextBox 70"/>
          <p:cNvSpPr txBox="1"/>
          <p:nvPr/>
        </p:nvSpPr>
        <p:spPr>
          <a:xfrm>
            <a:off x="10508043" y="6668308"/>
            <a:ext cx="3910662" cy="448841"/>
          </a:xfrm>
          <a:prstGeom prst="rect">
            <a:avLst/>
          </a:prstGeom>
        </p:spPr>
        <p:txBody>
          <a:bodyPr lIns="0" tIns="0" rIns="0" bIns="0" rtlCol="0" anchor="t">
            <a:spAutoFit/>
          </a:bodyPr>
          <a:lstStyle/>
          <a:p>
            <a:pPr algn="l">
              <a:lnSpc>
                <a:spcPts val="3499"/>
              </a:lnSpc>
            </a:pPr>
            <a:r>
              <a:rPr lang="en-US" sz="3000" dirty="0">
                <a:solidFill>
                  <a:srgbClr val="000000"/>
                </a:solidFill>
                <a:latin typeface="Lato 2"/>
                <a:ea typeface="Lato 2"/>
                <a:cs typeface="Lato 2"/>
                <a:sym typeface="Lato 2"/>
              </a:rPr>
              <a:t>Facilities Management </a:t>
            </a:r>
          </a:p>
        </p:txBody>
      </p:sp>
      <p:sp>
        <p:nvSpPr>
          <p:cNvPr id="71" name="TextBox 71"/>
          <p:cNvSpPr txBox="1"/>
          <p:nvPr/>
        </p:nvSpPr>
        <p:spPr>
          <a:xfrm>
            <a:off x="10508043" y="7060926"/>
            <a:ext cx="1764534" cy="448841"/>
          </a:xfrm>
          <a:prstGeom prst="rect">
            <a:avLst/>
          </a:prstGeom>
        </p:spPr>
        <p:txBody>
          <a:bodyPr lIns="0" tIns="0" rIns="0" bIns="0" rtlCol="0" anchor="t">
            <a:spAutoFit/>
          </a:bodyPr>
          <a:lstStyle/>
          <a:p>
            <a:pPr algn="l">
              <a:lnSpc>
                <a:spcPts val="3499"/>
              </a:lnSpc>
            </a:pPr>
            <a:r>
              <a:rPr lang="en-US" sz="3000" dirty="0">
                <a:solidFill>
                  <a:srgbClr val="000000"/>
                </a:solidFill>
                <a:latin typeface="Lato 2"/>
                <a:ea typeface="Lato 2"/>
                <a:cs typeface="Lato 2"/>
                <a:sym typeface="Lato 2"/>
              </a:rPr>
              <a:t>Security </a:t>
            </a:r>
          </a:p>
        </p:txBody>
      </p:sp>
      <p:sp>
        <p:nvSpPr>
          <p:cNvPr id="72" name="TextBox 72"/>
          <p:cNvSpPr txBox="1"/>
          <p:nvPr/>
        </p:nvSpPr>
        <p:spPr>
          <a:xfrm>
            <a:off x="10508043" y="7473676"/>
            <a:ext cx="3910662" cy="448841"/>
          </a:xfrm>
          <a:prstGeom prst="rect">
            <a:avLst/>
          </a:prstGeom>
        </p:spPr>
        <p:txBody>
          <a:bodyPr lIns="0" tIns="0" rIns="0" bIns="0" rtlCol="0" anchor="t">
            <a:spAutoFit/>
          </a:bodyPr>
          <a:lstStyle/>
          <a:p>
            <a:pPr algn="l">
              <a:lnSpc>
                <a:spcPts val="3499"/>
              </a:lnSpc>
            </a:pPr>
            <a:r>
              <a:rPr lang="en-US" sz="3000" dirty="0">
                <a:solidFill>
                  <a:srgbClr val="000000"/>
                </a:solidFill>
                <a:latin typeface="Lato 2"/>
                <a:ea typeface="Lato 2"/>
                <a:cs typeface="Lato 2"/>
                <a:sym typeface="Lato 2"/>
              </a:rPr>
              <a:t>Customer Service</a:t>
            </a:r>
          </a:p>
        </p:txBody>
      </p:sp>
      <p:sp>
        <p:nvSpPr>
          <p:cNvPr id="73" name="TextBox 73"/>
          <p:cNvSpPr txBox="1"/>
          <p:nvPr/>
        </p:nvSpPr>
        <p:spPr>
          <a:xfrm>
            <a:off x="10508043" y="7912902"/>
            <a:ext cx="4897189" cy="448841"/>
          </a:xfrm>
          <a:prstGeom prst="rect">
            <a:avLst/>
          </a:prstGeom>
        </p:spPr>
        <p:txBody>
          <a:bodyPr lIns="0" tIns="0" rIns="0" bIns="0" rtlCol="0" anchor="t">
            <a:spAutoFit/>
          </a:bodyPr>
          <a:lstStyle/>
          <a:p>
            <a:pPr algn="l">
              <a:lnSpc>
                <a:spcPts val="3499"/>
              </a:lnSpc>
            </a:pPr>
            <a:r>
              <a:rPr lang="en-US" sz="3000" dirty="0">
                <a:solidFill>
                  <a:srgbClr val="000000"/>
                </a:solidFill>
                <a:latin typeface="Lato 2"/>
                <a:ea typeface="Lato 2"/>
                <a:cs typeface="Lato 2"/>
                <a:sym typeface="Lato 2"/>
              </a:rPr>
              <a:t>Training and Development </a:t>
            </a:r>
          </a:p>
        </p:txBody>
      </p:sp>
      <p:pic>
        <p:nvPicPr>
          <p:cNvPr id="9218" name="Picture 23" descr="A close up of a logo&#10;&#10;Description automatically generated">
            <a:extLst>
              <a:ext uri="{FF2B5EF4-FFF2-40B4-BE49-F238E27FC236}">
                <a16:creationId xmlns:a16="http://schemas.microsoft.com/office/drawing/2014/main" id="{C42C01B5-984D-D316-D792-0DC23CB62A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5000" y="8818168"/>
            <a:ext cx="2540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par>
                                <p:cTn id="20" presetID="10" presetClass="entr" presetSubtype="0" fill="hold"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par>
                                <p:cTn id="23" presetID="10" presetClass="entr" presetSubtype="0" fill="hold" nodeType="with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fade">
                                      <p:cBhvr>
                                        <p:cTn id="25" dur="500"/>
                                        <p:tgtEl>
                                          <p:spTgt spid="37"/>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61"/>
                                        </p:tgtEl>
                                        <p:attrNameLst>
                                          <p:attrName>style.visibility</p:attrName>
                                        </p:attrNameLst>
                                      </p:cBhvr>
                                      <p:to>
                                        <p:strVal val="visible"/>
                                      </p:to>
                                    </p:set>
                                    <p:animEffect transition="in" filter="fade">
                                      <p:cBhvr>
                                        <p:cTn id="29" dur="500"/>
                                        <p:tgtEl>
                                          <p:spTgt spid="6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62"/>
                                        </p:tgtEl>
                                        <p:attrNameLst>
                                          <p:attrName>style.visibility</p:attrName>
                                        </p:attrNameLst>
                                      </p:cBhvr>
                                      <p:to>
                                        <p:strVal val="visible"/>
                                      </p:to>
                                    </p:set>
                                    <p:animEffect transition="in" filter="fade">
                                      <p:cBhvr>
                                        <p:cTn id="32" dur="500"/>
                                        <p:tgtEl>
                                          <p:spTgt spid="62"/>
                                        </p:tgtEl>
                                      </p:cBhvr>
                                    </p:animEffect>
                                  </p:childTnLst>
                                </p:cTn>
                              </p:par>
                            </p:childTnLst>
                          </p:cTn>
                        </p:par>
                        <p:par>
                          <p:cTn id="33" fill="hold">
                            <p:stCondLst>
                              <p:cond delay="1000"/>
                            </p:stCondLst>
                            <p:childTnLst>
                              <p:par>
                                <p:cTn id="34" presetID="10" presetClass="entr" presetSubtype="0" fill="hold" grpId="0" nodeType="after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500"/>
                                        <p:tgtEl>
                                          <p:spTgt spid="2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fade">
                                      <p:cBhvr>
                                        <p:cTn id="45" dur="500"/>
                                        <p:tgtEl>
                                          <p:spTgt spid="25"/>
                                        </p:tgtEl>
                                      </p:cBhvr>
                                    </p:animEffect>
                                  </p:childTnLst>
                                </p:cTn>
                              </p:par>
                            </p:childTnLst>
                          </p:cTn>
                        </p:par>
                        <p:par>
                          <p:cTn id="46" fill="hold">
                            <p:stCondLst>
                              <p:cond delay="1500"/>
                            </p:stCondLst>
                            <p:childTnLst>
                              <p:par>
                                <p:cTn id="47" presetID="10" presetClass="entr" presetSubtype="0" fill="hold" nodeType="after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fade">
                                      <p:cBhvr>
                                        <p:cTn id="49" dur="500"/>
                                        <p:tgtEl>
                                          <p:spTgt spid="39"/>
                                        </p:tgtEl>
                                      </p:cBhvr>
                                    </p:animEffect>
                                  </p:childTnLst>
                                </p:cTn>
                              </p:par>
                              <p:par>
                                <p:cTn id="50" presetID="10" presetClass="entr" presetSubtype="0" fill="hold" nodeType="with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fade">
                                      <p:cBhvr>
                                        <p:cTn id="52" dur="500"/>
                                        <p:tgtEl>
                                          <p:spTgt spid="41"/>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63"/>
                                        </p:tgtEl>
                                        <p:attrNameLst>
                                          <p:attrName>style.visibility</p:attrName>
                                        </p:attrNameLst>
                                      </p:cBhvr>
                                      <p:to>
                                        <p:strVal val="visible"/>
                                      </p:to>
                                    </p:set>
                                    <p:animEffect transition="in" filter="fade">
                                      <p:cBhvr>
                                        <p:cTn id="55" dur="500"/>
                                        <p:tgtEl>
                                          <p:spTgt spid="63"/>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64"/>
                                        </p:tgtEl>
                                        <p:attrNameLst>
                                          <p:attrName>style.visibility</p:attrName>
                                        </p:attrNameLst>
                                      </p:cBhvr>
                                      <p:to>
                                        <p:strVal val="visible"/>
                                      </p:to>
                                    </p:set>
                                    <p:animEffect transition="in" filter="fade">
                                      <p:cBhvr>
                                        <p:cTn id="58" dur="500"/>
                                        <p:tgtEl>
                                          <p:spTgt spid="64"/>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fade">
                                      <p:cBhvr>
                                        <p:cTn id="61" dur="500"/>
                                        <p:tgtEl>
                                          <p:spTgt spid="13"/>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500"/>
                                        <p:tgtEl>
                                          <p:spTgt spid="14"/>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fade">
                                      <p:cBhvr>
                                        <p:cTn id="67" dur="500"/>
                                        <p:tgtEl>
                                          <p:spTgt spid="26"/>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7"/>
                                        </p:tgtEl>
                                        <p:attrNameLst>
                                          <p:attrName>style.visibility</p:attrName>
                                        </p:attrNameLst>
                                      </p:cBhvr>
                                      <p:to>
                                        <p:strVal val="visible"/>
                                      </p:to>
                                    </p:set>
                                    <p:animEffect transition="in" filter="fade">
                                      <p:cBhvr>
                                        <p:cTn id="70" dur="500"/>
                                        <p:tgtEl>
                                          <p:spTgt spid="27"/>
                                        </p:tgtEl>
                                      </p:cBhvr>
                                    </p:animEffect>
                                  </p:childTnLst>
                                </p:cTn>
                              </p:par>
                              <p:par>
                                <p:cTn id="71" presetID="10" presetClass="entr" presetSubtype="0" fill="hold" nodeType="withEffect">
                                  <p:stCondLst>
                                    <p:cond delay="0"/>
                                  </p:stCondLst>
                                  <p:childTnLst>
                                    <p:set>
                                      <p:cBhvr>
                                        <p:cTn id="72" dur="1" fill="hold">
                                          <p:stCondLst>
                                            <p:cond delay="0"/>
                                          </p:stCondLst>
                                        </p:cTn>
                                        <p:tgtEl>
                                          <p:spTgt spid="43"/>
                                        </p:tgtEl>
                                        <p:attrNameLst>
                                          <p:attrName>style.visibility</p:attrName>
                                        </p:attrNameLst>
                                      </p:cBhvr>
                                      <p:to>
                                        <p:strVal val="visible"/>
                                      </p:to>
                                    </p:set>
                                    <p:animEffect transition="in" filter="fade">
                                      <p:cBhvr>
                                        <p:cTn id="73" dur="500"/>
                                        <p:tgtEl>
                                          <p:spTgt spid="43"/>
                                        </p:tgtEl>
                                      </p:cBhvr>
                                    </p:animEffect>
                                  </p:childTnLst>
                                </p:cTn>
                              </p:par>
                              <p:par>
                                <p:cTn id="74" presetID="10" presetClass="entr" presetSubtype="0" fill="hold" nodeType="withEffect">
                                  <p:stCondLst>
                                    <p:cond delay="0"/>
                                  </p:stCondLst>
                                  <p:childTnLst>
                                    <p:set>
                                      <p:cBhvr>
                                        <p:cTn id="75" dur="1" fill="hold">
                                          <p:stCondLst>
                                            <p:cond delay="0"/>
                                          </p:stCondLst>
                                        </p:cTn>
                                        <p:tgtEl>
                                          <p:spTgt spid="45"/>
                                        </p:tgtEl>
                                        <p:attrNameLst>
                                          <p:attrName>style.visibility</p:attrName>
                                        </p:attrNameLst>
                                      </p:cBhvr>
                                      <p:to>
                                        <p:strVal val="visible"/>
                                      </p:to>
                                    </p:set>
                                    <p:animEffect transition="in" filter="fade">
                                      <p:cBhvr>
                                        <p:cTn id="76" dur="500"/>
                                        <p:tgtEl>
                                          <p:spTgt spid="45"/>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65"/>
                                        </p:tgtEl>
                                        <p:attrNameLst>
                                          <p:attrName>style.visibility</p:attrName>
                                        </p:attrNameLst>
                                      </p:cBhvr>
                                      <p:to>
                                        <p:strVal val="visible"/>
                                      </p:to>
                                    </p:set>
                                    <p:animEffect transition="in" filter="fade">
                                      <p:cBhvr>
                                        <p:cTn id="79" dur="500"/>
                                        <p:tgtEl>
                                          <p:spTgt spid="65"/>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66"/>
                                        </p:tgtEl>
                                        <p:attrNameLst>
                                          <p:attrName>style.visibility</p:attrName>
                                        </p:attrNameLst>
                                      </p:cBhvr>
                                      <p:to>
                                        <p:strVal val="visible"/>
                                      </p:to>
                                    </p:set>
                                    <p:animEffect transition="in" filter="fade">
                                      <p:cBhvr>
                                        <p:cTn id="82" dur="500"/>
                                        <p:tgtEl>
                                          <p:spTgt spid="66"/>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15"/>
                                        </p:tgtEl>
                                        <p:attrNameLst>
                                          <p:attrName>style.visibility</p:attrName>
                                        </p:attrNameLst>
                                      </p:cBhvr>
                                      <p:to>
                                        <p:strVal val="visible"/>
                                      </p:to>
                                    </p:set>
                                    <p:animEffect transition="in" filter="fade">
                                      <p:cBhvr>
                                        <p:cTn id="85" dur="500"/>
                                        <p:tgtEl>
                                          <p:spTgt spid="15"/>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28"/>
                                        </p:tgtEl>
                                        <p:attrNameLst>
                                          <p:attrName>style.visibility</p:attrName>
                                        </p:attrNameLst>
                                      </p:cBhvr>
                                      <p:to>
                                        <p:strVal val="visible"/>
                                      </p:to>
                                    </p:set>
                                    <p:animEffect transition="in" filter="fade">
                                      <p:cBhvr>
                                        <p:cTn id="88" dur="500"/>
                                        <p:tgtEl>
                                          <p:spTgt spid="28"/>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16"/>
                                        </p:tgtEl>
                                        <p:attrNameLst>
                                          <p:attrName>style.visibility</p:attrName>
                                        </p:attrNameLst>
                                      </p:cBhvr>
                                      <p:to>
                                        <p:strVal val="visible"/>
                                      </p:to>
                                    </p:set>
                                    <p:animEffect transition="in" filter="fade">
                                      <p:cBhvr>
                                        <p:cTn id="91" dur="500"/>
                                        <p:tgtEl>
                                          <p:spTgt spid="16"/>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29"/>
                                        </p:tgtEl>
                                        <p:attrNameLst>
                                          <p:attrName>style.visibility</p:attrName>
                                        </p:attrNameLst>
                                      </p:cBhvr>
                                      <p:to>
                                        <p:strVal val="visible"/>
                                      </p:to>
                                    </p:set>
                                    <p:animEffect transition="in" filter="fade">
                                      <p:cBhvr>
                                        <p:cTn id="94" dur="500"/>
                                        <p:tgtEl>
                                          <p:spTgt spid="29"/>
                                        </p:tgtEl>
                                      </p:cBhvr>
                                    </p:animEffect>
                                  </p:childTnLst>
                                </p:cTn>
                              </p:par>
                              <p:par>
                                <p:cTn id="95" presetID="10" presetClass="entr" presetSubtype="0" fill="hold" nodeType="withEffect">
                                  <p:stCondLst>
                                    <p:cond delay="0"/>
                                  </p:stCondLst>
                                  <p:childTnLst>
                                    <p:set>
                                      <p:cBhvr>
                                        <p:cTn id="96" dur="1" fill="hold">
                                          <p:stCondLst>
                                            <p:cond delay="0"/>
                                          </p:stCondLst>
                                        </p:cTn>
                                        <p:tgtEl>
                                          <p:spTgt spid="47"/>
                                        </p:tgtEl>
                                        <p:attrNameLst>
                                          <p:attrName>style.visibility</p:attrName>
                                        </p:attrNameLst>
                                      </p:cBhvr>
                                      <p:to>
                                        <p:strVal val="visible"/>
                                      </p:to>
                                    </p:set>
                                    <p:animEffect transition="in" filter="fade">
                                      <p:cBhvr>
                                        <p:cTn id="97" dur="500"/>
                                        <p:tgtEl>
                                          <p:spTgt spid="47"/>
                                        </p:tgtEl>
                                      </p:cBhvr>
                                    </p:animEffect>
                                  </p:childTnLst>
                                </p:cTn>
                              </p:par>
                              <p:par>
                                <p:cTn id="98" presetID="10" presetClass="entr" presetSubtype="0" fill="hold" nodeType="withEffect">
                                  <p:stCondLst>
                                    <p:cond delay="0"/>
                                  </p:stCondLst>
                                  <p:childTnLst>
                                    <p:set>
                                      <p:cBhvr>
                                        <p:cTn id="99" dur="1" fill="hold">
                                          <p:stCondLst>
                                            <p:cond delay="0"/>
                                          </p:stCondLst>
                                        </p:cTn>
                                        <p:tgtEl>
                                          <p:spTgt spid="49"/>
                                        </p:tgtEl>
                                        <p:attrNameLst>
                                          <p:attrName>style.visibility</p:attrName>
                                        </p:attrNameLst>
                                      </p:cBhvr>
                                      <p:to>
                                        <p:strVal val="visible"/>
                                      </p:to>
                                    </p:set>
                                    <p:animEffect transition="in" filter="fade">
                                      <p:cBhvr>
                                        <p:cTn id="100" dur="500"/>
                                        <p:tgtEl>
                                          <p:spTgt spid="49"/>
                                        </p:tgtEl>
                                      </p:cBhvr>
                                    </p:animEffect>
                                  </p:childTnLst>
                                </p:cTn>
                              </p:par>
                            </p:childTnLst>
                          </p:cTn>
                        </p:par>
                        <p:par>
                          <p:cTn id="101" fill="hold">
                            <p:stCondLst>
                              <p:cond delay="2000"/>
                            </p:stCondLst>
                            <p:childTnLst>
                              <p:par>
                                <p:cTn id="102" presetID="10" presetClass="entr" presetSubtype="0" fill="hold" grpId="0" nodeType="afterEffect">
                                  <p:stCondLst>
                                    <p:cond delay="0"/>
                                  </p:stCondLst>
                                  <p:childTnLst>
                                    <p:set>
                                      <p:cBhvr>
                                        <p:cTn id="103" dur="1" fill="hold">
                                          <p:stCondLst>
                                            <p:cond delay="0"/>
                                          </p:stCondLst>
                                        </p:cTn>
                                        <p:tgtEl>
                                          <p:spTgt spid="67"/>
                                        </p:tgtEl>
                                        <p:attrNameLst>
                                          <p:attrName>style.visibility</p:attrName>
                                        </p:attrNameLst>
                                      </p:cBhvr>
                                      <p:to>
                                        <p:strVal val="visible"/>
                                      </p:to>
                                    </p:set>
                                    <p:animEffect transition="in" filter="fade">
                                      <p:cBhvr>
                                        <p:cTn id="104" dur="500"/>
                                        <p:tgtEl>
                                          <p:spTgt spid="67"/>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68"/>
                                        </p:tgtEl>
                                        <p:attrNameLst>
                                          <p:attrName>style.visibility</p:attrName>
                                        </p:attrNameLst>
                                      </p:cBhvr>
                                      <p:to>
                                        <p:strVal val="visible"/>
                                      </p:to>
                                    </p:set>
                                    <p:animEffect transition="in" filter="fade">
                                      <p:cBhvr>
                                        <p:cTn id="107" dur="500"/>
                                        <p:tgtEl>
                                          <p:spTgt spid="68"/>
                                        </p:tgtEl>
                                      </p:cBhvr>
                                    </p:animEffect>
                                  </p:childTnLst>
                                </p:cTn>
                              </p:par>
                            </p:childTnLst>
                          </p:cTn>
                        </p:par>
                        <p:par>
                          <p:cTn id="108" fill="hold">
                            <p:stCondLst>
                              <p:cond delay="2500"/>
                            </p:stCondLst>
                            <p:childTnLst>
                              <p:par>
                                <p:cTn id="109" presetID="10" presetClass="entr" presetSubtype="0" fill="hold" grpId="0" nodeType="afterEffect">
                                  <p:stCondLst>
                                    <p:cond delay="0"/>
                                  </p:stCondLst>
                                  <p:childTnLst>
                                    <p:set>
                                      <p:cBhvr>
                                        <p:cTn id="110" dur="1" fill="hold">
                                          <p:stCondLst>
                                            <p:cond delay="0"/>
                                          </p:stCondLst>
                                        </p:cTn>
                                        <p:tgtEl>
                                          <p:spTgt spid="18"/>
                                        </p:tgtEl>
                                        <p:attrNameLst>
                                          <p:attrName>style.visibility</p:attrName>
                                        </p:attrNameLst>
                                      </p:cBhvr>
                                      <p:to>
                                        <p:strVal val="visible"/>
                                      </p:to>
                                    </p:set>
                                    <p:animEffect transition="in" filter="fade">
                                      <p:cBhvr>
                                        <p:cTn id="111" dur="500"/>
                                        <p:tgtEl>
                                          <p:spTgt spid="18"/>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17"/>
                                        </p:tgtEl>
                                        <p:attrNameLst>
                                          <p:attrName>style.visibility</p:attrName>
                                        </p:attrNameLst>
                                      </p:cBhvr>
                                      <p:to>
                                        <p:strVal val="visible"/>
                                      </p:to>
                                    </p:set>
                                    <p:animEffect transition="in" filter="fade">
                                      <p:cBhvr>
                                        <p:cTn id="114" dur="500"/>
                                        <p:tgtEl>
                                          <p:spTgt spid="17"/>
                                        </p:tgtEl>
                                      </p:cBhvr>
                                    </p:animEffect>
                                  </p:childTnLst>
                                </p:cTn>
                              </p:par>
                              <p:par>
                                <p:cTn id="115" presetID="10" presetClass="entr" presetSubtype="0" fill="hold" grpId="0" nodeType="withEffect">
                                  <p:stCondLst>
                                    <p:cond delay="0"/>
                                  </p:stCondLst>
                                  <p:childTnLst>
                                    <p:set>
                                      <p:cBhvr>
                                        <p:cTn id="116" dur="1" fill="hold">
                                          <p:stCondLst>
                                            <p:cond delay="0"/>
                                          </p:stCondLst>
                                        </p:cTn>
                                        <p:tgtEl>
                                          <p:spTgt spid="30"/>
                                        </p:tgtEl>
                                        <p:attrNameLst>
                                          <p:attrName>style.visibility</p:attrName>
                                        </p:attrNameLst>
                                      </p:cBhvr>
                                      <p:to>
                                        <p:strVal val="visible"/>
                                      </p:to>
                                    </p:set>
                                    <p:animEffect transition="in" filter="fade">
                                      <p:cBhvr>
                                        <p:cTn id="117" dur="500"/>
                                        <p:tgtEl>
                                          <p:spTgt spid="30"/>
                                        </p:tgtEl>
                                      </p:cBhvr>
                                    </p:animEffect>
                                  </p:childTnLst>
                                </p:cTn>
                              </p:par>
                              <p:par>
                                <p:cTn id="118" presetID="10" presetClass="entr" presetSubtype="0" fill="hold" grpId="0" nodeType="withEffect">
                                  <p:stCondLst>
                                    <p:cond delay="0"/>
                                  </p:stCondLst>
                                  <p:childTnLst>
                                    <p:set>
                                      <p:cBhvr>
                                        <p:cTn id="119" dur="1" fill="hold">
                                          <p:stCondLst>
                                            <p:cond delay="0"/>
                                          </p:stCondLst>
                                        </p:cTn>
                                        <p:tgtEl>
                                          <p:spTgt spid="31"/>
                                        </p:tgtEl>
                                        <p:attrNameLst>
                                          <p:attrName>style.visibility</p:attrName>
                                        </p:attrNameLst>
                                      </p:cBhvr>
                                      <p:to>
                                        <p:strVal val="visible"/>
                                      </p:to>
                                    </p:set>
                                    <p:animEffect transition="in" filter="fade">
                                      <p:cBhvr>
                                        <p:cTn id="120" dur="500"/>
                                        <p:tgtEl>
                                          <p:spTgt spid="31"/>
                                        </p:tgtEl>
                                      </p:cBhvr>
                                    </p:animEffect>
                                  </p:childTnLst>
                                </p:cTn>
                              </p:par>
                              <p:par>
                                <p:cTn id="121" presetID="10" presetClass="entr" presetSubtype="0" fill="hold" nodeType="withEffect">
                                  <p:stCondLst>
                                    <p:cond delay="0"/>
                                  </p:stCondLst>
                                  <p:childTnLst>
                                    <p:set>
                                      <p:cBhvr>
                                        <p:cTn id="122" dur="1" fill="hold">
                                          <p:stCondLst>
                                            <p:cond delay="0"/>
                                          </p:stCondLst>
                                        </p:cTn>
                                        <p:tgtEl>
                                          <p:spTgt spid="51"/>
                                        </p:tgtEl>
                                        <p:attrNameLst>
                                          <p:attrName>style.visibility</p:attrName>
                                        </p:attrNameLst>
                                      </p:cBhvr>
                                      <p:to>
                                        <p:strVal val="visible"/>
                                      </p:to>
                                    </p:set>
                                    <p:animEffect transition="in" filter="fade">
                                      <p:cBhvr>
                                        <p:cTn id="123" dur="500"/>
                                        <p:tgtEl>
                                          <p:spTgt spid="51"/>
                                        </p:tgtEl>
                                      </p:cBhvr>
                                    </p:animEffect>
                                  </p:childTnLst>
                                </p:cTn>
                              </p:par>
                              <p:par>
                                <p:cTn id="124" presetID="10" presetClass="entr" presetSubtype="0" fill="hold" nodeType="withEffect">
                                  <p:stCondLst>
                                    <p:cond delay="0"/>
                                  </p:stCondLst>
                                  <p:childTnLst>
                                    <p:set>
                                      <p:cBhvr>
                                        <p:cTn id="125" dur="1" fill="hold">
                                          <p:stCondLst>
                                            <p:cond delay="0"/>
                                          </p:stCondLst>
                                        </p:cTn>
                                        <p:tgtEl>
                                          <p:spTgt spid="53"/>
                                        </p:tgtEl>
                                        <p:attrNameLst>
                                          <p:attrName>style.visibility</p:attrName>
                                        </p:attrNameLst>
                                      </p:cBhvr>
                                      <p:to>
                                        <p:strVal val="visible"/>
                                      </p:to>
                                    </p:set>
                                    <p:animEffect transition="in" filter="fade">
                                      <p:cBhvr>
                                        <p:cTn id="126" dur="500"/>
                                        <p:tgtEl>
                                          <p:spTgt spid="53"/>
                                        </p:tgtEl>
                                      </p:cBhvr>
                                    </p:animEffect>
                                  </p:childTnLst>
                                </p:cTn>
                              </p:par>
                              <p:par>
                                <p:cTn id="127" presetID="10" presetClass="entr" presetSubtype="0" fill="hold" grpId="0" nodeType="withEffect">
                                  <p:stCondLst>
                                    <p:cond delay="0"/>
                                  </p:stCondLst>
                                  <p:childTnLst>
                                    <p:set>
                                      <p:cBhvr>
                                        <p:cTn id="128" dur="1" fill="hold">
                                          <p:stCondLst>
                                            <p:cond delay="0"/>
                                          </p:stCondLst>
                                        </p:cTn>
                                        <p:tgtEl>
                                          <p:spTgt spid="69"/>
                                        </p:tgtEl>
                                        <p:attrNameLst>
                                          <p:attrName>style.visibility</p:attrName>
                                        </p:attrNameLst>
                                      </p:cBhvr>
                                      <p:to>
                                        <p:strVal val="visible"/>
                                      </p:to>
                                    </p:set>
                                    <p:animEffect transition="in" filter="fade">
                                      <p:cBhvr>
                                        <p:cTn id="129" dur="500"/>
                                        <p:tgtEl>
                                          <p:spTgt spid="69"/>
                                        </p:tgtEl>
                                      </p:cBhvr>
                                    </p:animEffect>
                                  </p:childTnLst>
                                </p:cTn>
                              </p:par>
                              <p:par>
                                <p:cTn id="130" presetID="10" presetClass="entr" presetSubtype="0" fill="hold" grpId="0" nodeType="withEffect">
                                  <p:stCondLst>
                                    <p:cond delay="0"/>
                                  </p:stCondLst>
                                  <p:childTnLst>
                                    <p:set>
                                      <p:cBhvr>
                                        <p:cTn id="131" dur="1" fill="hold">
                                          <p:stCondLst>
                                            <p:cond delay="0"/>
                                          </p:stCondLst>
                                        </p:cTn>
                                        <p:tgtEl>
                                          <p:spTgt spid="70"/>
                                        </p:tgtEl>
                                        <p:attrNameLst>
                                          <p:attrName>style.visibility</p:attrName>
                                        </p:attrNameLst>
                                      </p:cBhvr>
                                      <p:to>
                                        <p:strVal val="visible"/>
                                      </p:to>
                                    </p:set>
                                    <p:animEffect transition="in" filter="fade">
                                      <p:cBhvr>
                                        <p:cTn id="132" dur="500"/>
                                        <p:tgtEl>
                                          <p:spTgt spid="70"/>
                                        </p:tgtEl>
                                      </p:cBhvr>
                                    </p:animEffect>
                                  </p:childTnLst>
                                </p:cTn>
                              </p:par>
                            </p:childTnLst>
                          </p:cTn>
                        </p:par>
                        <p:par>
                          <p:cTn id="133" fill="hold">
                            <p:stCondLst>
                              <p:cond delay="3000"/>
                            </p:stCondLst>
                            <p:childTnLst>
                              <p:par>
                                <p:cTn id="134" presetID="10" presetClass="entr" presetSubtype="0" fill="hold" grpId="0" nodeType="afterEffect">
                                  <p:stCondLst>
                                    <p:cond delay="0"/>
                                  </p:stCondLst>
                                  <p:childTnLst>
                                    <p:set>
                                      <p:cBhvr>
                                        <p:cTn id="135" dur="1" fill="hold">
                                          <p:stCondLst>
                                            <p:cond delay="0"/>
                                          </p:stCondLst>
                                        </p:cTn>
                                        <p:tgtEl>
                                          <p:spTgt spid="20"/>
                                        </p:tgtEl>
                                        <p:attrNameLst>
                                          <p:attrName>style.visibility</p:attrName>
                                        </p:attrNameLst>
                                      </p:cBhvr>
                                      <p:to>
                                        <p:strVal val="visible"/>
                                      </p:to>
                                    </p:set>
                                    <p:animEffect transition="in" filter="fade">
                                      <p:cBhvr>
                                        <p:cTn id="136" dur="500"/>
                                        <p:tgtEl>
                                          <p:spTgt spid="20"/>
                                        </p:tgtEl>
                                      </p:cBhvr>
                                    </p:animEffect>
                                  </p:childTnLst>
                                </p:cTn>
                              </p:par>
                              <p:par>
                                <p:cTn id="137" presetID="10" presetClass="entr" presetSubtype="0" fill="hold" grpId="0" nodeType="withEffect">
                                  <p:stCondLst>
                                    <p:cond delay="0"/>
                                  </p:stCondLst>
                                  <p:childTnLst>
                                    <p:set>
                                      <p:cBhvr>
                                        <p:cTn id="138" dur="1" fill="hold">
                                          <p:stCondLst>
                                            <p:cond delay="0"/>
                                          </p:stCondLst>
                                        </p:cTn>
                                        <p:tgtEl>
                                          <p:spTgt spid="19"/>
                                        </p:tgtEl>
                                        <p:attrNameLst>
                                          <p:attrName>style.visibility</p:attrName>
                                        </p:attrNameLst>
                                      </p:cBhvr>
                                      <p:to>
                                        <p:strVal val="visible"/>
                                      </p:to>
                                    </p:set>
                                    <p:animEffect transition="in" filter="fade">
                                      <p:cBhvr>
                                        <p:cTn id="139" dur="500"/>
                                        <p:tgtEl>
                                          <p:spTgt spid="19"/>
                                        </p:tgtEl>
                                      </p:cBhvr>
                                    </p:animEffect>
                                  </p:childTnLst>
                                </p:cTn>
                              </p:par>
                              <p:par>
                                <p:cTn id="140" presetID="10" presetClass="entr" presetSubtype="0" fill="hold" grpId="0" nodeType="withEffect">
                                  <p:stCondLst>
                                    <p:cond delay="0"/>
                                  </p:stCondLst>
                                  <p:childTnLst>
                                    <p:set>
                                      <p:cBhvr>
                                        <p:cTn id="141" dur="1" fill="hold">
                                          <p:stCondLst>
                                            <p:cond delay="0"/>
                                          </p:stCondLst>
                                        </p:cTn>
                                        <p:tgtEl>
                                          <p:spTgt spid="21"/>
                                        </p:tgtEl>
                                        <p:attrNameLst>
                                          <p:attrName>style.visibility</p:attrName>
                                        </p:attrNameLst>
                                      </p:cBhvr>
                                      <p:to>
                                        <p:strVal val="visible"/>
                                      </p:to>
                                    </p:set>
                                    <p:animEffect transition="in" filter="fade">
                                      <p:cBhvr>
                                        <p:cTn id="142" dur="500"/>
                                        <p:tgtEl>
                                          <p:spTgt spid="21"/>
                                        </p:tgtEl>
                                      </p:cBhvr>
                                    </p:animEffect>
                                  </p:childTnLst>
                                </p:cTn>
                              </p:par>
                            </p:childTnLst>
                          </p:cTn>
                        </p:par>
                        <p:par>
                          <p:cTn id="143" fill="hold">
                            <p:stCondLst>
                              <p:cond delay="3500"/>
                            </p:stCondLst>
                            <p:childTnLst>
                              <p:par>
                                <p:cTn id="144" presetID="10" presetClass="entr" presetSubtype="0" fill="hold" grpId="0" nodeType="afterEffect">
                                  <p:stCondLst>
                                    <p:cond delay="0"/>
                                  </p:stCondLst>
                                  <p:childTnLst>
                                    <p:set>
                                      <p:cBhvr>
                                        <p:cTn id="145" dur="1" fill="hold">
                                          <p:stCondLst>
                                            <p:cond delay="0"/>
                                          </p:stCondLst>
                                        </p:cTn>
                                        <p:tgtEl>
                                          <p:spTgt spid="32"/>
                                        </p:tgtEl>
                                        <p:attrNameLst>
                                          <p:attrName>style.visibility</p:attrName>
                                        </p:attrNameLst>
                                      </p:cBhvr>
                                      <p:to>
                                        <p:strVal val="visible"/>
                                      </p:to>
                                    </p:set>
                                    <p:animEffect transition="in" filter="fade">
                                      <p:cBhvr>
                                        <p:cTn id="146" dur="500"/>
                                        <p:tgtEl>
                                          <p:spTgt spid="32"/>
                                        </p:tgtEl>
                                      </p:cBhvr>
                                    </p:animEffect>
                                  </p:childTnLst>
                                </p:cTn>
                              </p:par>
                              <p:par>
                                <p:cTn id="147" presetID="10" presetClass="entr" presetSubtype="0" fill="hold" grpId="0" nodeType="withEffect">
                                  <p:stCondLst>
                                    <p:cond delay="0"/>
                                  </p:stCondLst>
                                  <p:childTnLst>
                                    <p:set>
                                      <p:cBhvr>
                                        <p:cTn id="148" dur="1" fill="hold">
                                          <p:stCondLst>
                                            <p:cond delay="0"/>
                                          </p:stCondLst>
                                        </p:cTn>
                                        <p:tgtEl>
                                          <p:spTgt spid="33"/>
                                        </p:tgtEl>
                                        <p:attrNameLst>
                                          <p:attrName>style.visibility</p:attrName>
                                        </p:attrNameLst>
                                      </p:cBhvr>
                                      <p:to>
                                        <p:strVal val="visible"/>
                                      </p:to>
                                    </p:set>
                                    <p:animEffect transition="in" filter="fade">
                                      <p:cBhvr>
                                        <p:cTn id="149" dur="500"/>
                                        <p:tgtEl>
                                          <p:spTgt spid="33"/>
                                        </p:tgtEl>
                                      </p:cBhvr>
                                    </p:animEffect>
                                  </p:childTnLst>
                                </p:cTn>
                              </p:par>
                              <p:par>
                                <p:cTn id="150" presetID="10" presetClass="entr" presetSubtype="0" fill="hold" grpId="0" nodeType="withEffect">
                                  <p:stCondLst>
                                    <p:cond delay="0"/>
                                  </p:stCondLst>
                                  <p:childTnLst>
                                    <p:set>
                                      <p:cBhvr>
                                        <p:cTn id="151" dur="1" fill="hold">
                                          <p:stCondLst>
                                            <p:cond delay="0"/>
                                          </p:stCondLst>
                                        </p:cTn>
                                        <p:tgtEl>
                                          <p:spTgt spid="34"/>
                                        </p:tgtEl>
                                        <p:attrNameLst>
                                          <p:attrName>style.visibility</p:attrName>
                                        </p:attrNameLst>
                                      </p:cBhvr>
                                      <p:to>
                                        <p:strVal val="visible"/>
                                      </p:to>
                                    </p:set>
                                    <p:animEffect transition="in" filter="fade">
                                      <p:cBhvr>
                                        <p:cTn id="152" dur="500"/>
                                        <p:tgtEl>
                                          <p:spTgt spid="34"/>
                                        </p:tgtEl>
                                      </p:cBhvr>
                                    </p:animEffect>
                                  </p:childTnLst>
                                </p:cTn>
                              </p:par>
                              <p:par>
                                <p:cTn id="153" presetID="10" presetClass="entr" presetSubtype="0" fill="hold" nodeType="withEffect">
                                  <p:stCondLst>
                                    <p:cond delay="0"/>
                                  </p:stCondLst>
                                  <p:childTnLst>
                                    <p:set>
                                      <p:cBhvr>
                                        <p:cTn id="154" dur="1" fill="hold">
                                          <p:stCondLst>
                                            <p:cond delay="0"/>
                                          </p:stCondLst>
                                        </p:cTn>
                                        <p:tgtEl>
                                          <p:spTgt spid="55"/>
                                        </p:tgtEl>
                                        <p:attrNameLst>
                                          <p:attrName>style.visibility</p:attrName>
                                        </p:attrNameLst>
                                      </p:cBhvr>
                                      <p:to>
                                        <p:strVal val="visible"/>
                                      </p:to>
                                    </p:set>
                                    <p:animEffect transition="in" filter="fade">
                                      <p:cBhvr>
                                        <p:cTn id="155" dur="500"/>
                                        <p:tgtEl>
                                          <p:spTgt spid="55"/>
                                        </p:tgtEl>
                                      </p:cBhvr>
                                    </p:animEffect>
                                  </p:childTnLst>
                                </p:cTn>
                              </p:par>
                              <p:par>
                                <p:cTn id="156" presetID="10" presetClass="entr" presetSubtype="0" fill="hold" nodeType="withEffect">
                                  <p:stCondLst>
                                    <p:cond delay="0"/>
                                  </p:stCondLst>
                                  <p:childTnLst>
                                    <p:set>
                                      <p:cBhvr>
                                        <p:cTn id="157" dur="1" fill="hold">
                                          <p:stCondLst>
                                            <p:cond delay="0"/>
                                          </p:stCondLst>
                                        </p:cTn>
                                        <p:tgtEl>
                                          <p:spTgt spid="57"/>
                                        </p:tgtEl>
                                        <p:attrNameLst>
                                          <p:attrName>style.visibility</p:attrName>
                                        </p:attrNameLst>
                                      </p:cBhvr>
                                      <p:to>
                                        <p:strVal val="visible"/>
                                      </p:to>
                                    </p:set>
                                    <p:animEffect transition="in" filter="fade">
                                      <p:cBhvr>
                                        <p:cTn id="158" dur="500"/>
                                        <p:tgtEl>
                                          <p:spTgt spid="57"/>
                                        </p:tgtEl>
                                      </p:cBhvr>
                                    </p:animEffect>
                                  </p:childTnLst>
                                </p:cTn>
                              </p:par>
                              <p:par>
                                <p:cTn id="159" presetID="10" presetClass="entr" presetSubtype="0" fill="hold" nodeType="withEffect">
                                  <p:stCondLst>
                                    <p:cond delay="0"/>
                                  </p:stCondLst>
                                  <p:childTnLst>
                                    <p:set>
                                      <p:cBhvr>
                                        <p:cTn id="160" dur="1" fill="hold">
                                          <p:stCondLst>
                                            <p:cond delay="0"/>
                                          </p:stCondLst>
                                        </p:cTn>
                                        <p:tgtEl>
                                          <p:spTgt spid="59"/>
                                        </p:tgtEl>
                                        <p:attrNameLst>
                                          <p:attrName>style.visibility</p:attrName>
                                        </p:attrNameLst>
                                      </p:cBhvr>
                                      <p:to>
                                        <p:strVal val="visible"/>
                                      </p:to>
                                    </p:set>
                                    <p:animEffect transition="in" filter="fade">
                                      <p:cBhvr>
                                        <p:cTn id="161" dur="500"/>
                                        <p:tgtEl>
                                          <p:spTgt spid="59"/>
                                        </p:tgtEl>
                                      </p:cBhvr>
                                    </p:animEffect>
                                  </p:childTnLst>
                                </p:cTn>
                              </p:par>
                            </p:childTnLst>
                          </p:cTn>
                        </p:par>
                        <p:par>
                          <p:cTn id="162" fill="hold">
                            <p:stCondLst>
                              <p:cond delay="4000"/>
                            </p:stCondLst>
                            <p:childTnLst>
                              <p:par>
                                <p:cTn id="163" presetID="10" presetClass="entr" presetSubtype="0" fill="hold" grpId="0" nodeType="afterEffect">
                                  <p:stCondLst>
                                    <p:cond delay="0"/>
                                  </p:stCondLst>
                                  <p:childTnLst>
                                    <p:set>
                                      <p:cBhvr>
                                        <p:cTn id="164" dur="1" fill="hold">
                                          <p:stCondLst>
                                            <p:cond delay="0"/>
                                          </p:stCondLst>
                                        </p:cTn>
                                        <p:tgtEl>
                                          <p:spTgt spid="71"/>
                                        </p:tgtEl>
                                        <p:attrNameLst>
                                          <p:attrName>style.visibility</p:attrName>
                                        </p:attrNameLst>
                                      </p:cBhvr>
                                      <p:to>
                                        <p:strVal val="visible"/>
                                      </p:to>
                                    </p:set>
                                    <p:animEffect transition="in" filter="fade">
                                      <p:cBhvr>
                                        <p:cTn id="165" dur="500"/>
                                        <p:tgtEl>
                                          <p:spTgt spid="71"/>
                                        </p:tgtEl>
                                      </p:cBhvr>
                                    </p:animEffect>
                                  </p:childTnLst>
                                </p:cTn>
                              </p:par>
                              <p:par>
                                <p:cTn id="166" presetID="10" presetClass="entr" presetSubtype="0" fill="hold" grpId="0" nodeType="withEffect">
                                  <p:stCondLst>
                                    <p:cond delay="0"/>
                                  </p:stCondLst>
                                  <p:childTnLst>
                                    <p:set>
                                      <p:cBhvr>
                                        <p:cTn id="167" dur="1" fill="hold">
                                          <p:stCondLst>
                                            <p:cond delay="0"/>
                                          </p:stCondLst>
                                        </p:cTn>
                                        <p:tgtEl>
                                          <p:spTgt spid="72"/>
                                        </p:tgtEl>
                                        <p:attrNameLst>
                                          <p:attrName>style.visibility</p:attrName>
                                        </p:attrNameLst>
                                      </p:cBhvr>
                                      <p:to>
                                        <p:strVal val="visible"/>
                                      </p:to>
                                    </p:set>
                                    <p:animEffect transition="in" filter="fade">
                                      <p:cBhvr>
                                        <p:cTn id="168" dur="500"/>
                                        <p:tgtEl>
                                          <p:spTgt spid="72"/>
                                        </p:tgtEl>
                                      </p:cBhvr>
                                    </p:animEffect>
                                  </p:childTnLst>
                                </p:cTn>
                              </p:par>
                              <p:par>
                                <p:cTn id="169" presetID="10" presetClass="entr" presetSubtype="0" fill="hold" grpId="0" nodeType="withEffect">
                                  <p:stCondLst>
                                    <p:cond delay="0"/>
                                  </p:stCondLst>
                                  <p:childTnLst>
                                    <p:set>
                                      <p:cBhvr>
                                        <p:cTn id="170" dur="1" fill="hold">
                                          <p:stCondLst>
                                            <p:cond delay="0"/>
                                          </p:stCondLst>
                                        </p:cTn>
                                        <p:tgtEl>
                                          <p:spTgt spid="73"/>
                                        </p:tgtEl>
                                        <p:attrNameLst>
                                          <p:attrName>style.visibility</p:attrName>
                                        </p:attrNameLst>
                                      </p:cBhvr>
                                      <p:to>
                                        <p:strVal val="visible"/>
                                      </p:to>
                                    </p:set>
                                    <p:animEffect transition="in" filter="fade">
                                      <p:cBhvr>
                                        <p:cTn id="171"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61" grpId="0"/>
      <p:bldP spid="62" grpId="0"/>
      <p:bldP spid="63" grpId="0"/>
      <p:bldP spid="64" grpId="0"/>
      <p:bldP spid="65" grpId="0"/>
      <p:bldP spid="66" grpId="0"/>
      <p:bldP spid="67" grpId="0"/>
      <p:bldP spid="68" grpId="0"/>
      <p:bldP spid="69" grpId="0"/>
      <p:bldP spid="70" grpId="0"/>
      <p:bldP spid="71" grpId="0"/>
      <p:bldP spid="72" grpId="0"/>
      <p:bldP spid="7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55ffe7b5-b0c8-4001-9952-041385a6f987"/>
    <lcf76f155ced4ddcb4097134ff3c332f xmlns="de34f42a-ba00-4f84-b882-9879c88c96cb">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20EA235F1ED584A9BBDFF44C5FF9563" ma:contentTypeVersion="15" ma:contentTypeDescription="Create a new document." ma:contentTypeScope="" ma:versionID="d09cf7af15c1d9bbff0027ba5b75f9f6">
  <xsd:schema xmlns:xsd="http://www.w3.org/2001/XMLSchema" xmlns:xs="http://www.w3.org/2001/XMLSchema" xmlns:p="http://schemas.microsoft.com/office/2006/metadata/properties" xmlns:ns2="de34f42a-ba00-4f84-b882-9879c88c96cb" xmlns:ns3="55ffe7b5-b0c8-4001-9952-041385a6f987" targetNamespace="http://schemas.microsoft.com/office/2006/metadata/properties" ma:root="true" ma:fieldsID="cdcd88a262b45f9cf265c47ace38a0f9" ns2:_="" ns3:_="">
    <xsd:import namespace="de34f42a-ba00-4f84-b882-9879c88c96cb"/>
    <xsd:import namespace="55ffe7b5-b0c8-4001-9952-041385a6f98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34f42a-ba00-4f84-b882-9879c88c96c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8f71bbcc-0e19-47a0-832f-6df17fefd216"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5ffe7b5-b0c8-4001-9952-041385a6f987"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1cfa8050-2b2e-4427-a28f-9511a3110797}" ma:internalName="TaxCatchAll" ma:showField="CatchAllData" ma:web="55ffe7b5-b0c8-4001-9952-041385a6f987">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F361CC3-6567-4A2B-977C-D5055BA65C76}">
  <ds:schemaRefs>
    <ds:schemaRef ds:uri="http://purl.org/dc/elements/1.1/"/>
    <ds:schemaRef ds:uri="http://schemas.microsoft.com/office/2006/metadata/properties"/>
    <ds:schemaRef ds:uri="http://schemas.openxmlformats.org/package/2006/metadata/core-properties"/>
    <ds:schemaRef ds:uri="55ffe7b5-b0c8-4001-9952-041385a6f987"/>
    <ds:schemaRef ds:uri="http://schemas.microsoft.com/office/infopath/2007/PartnerControls"/>
    <ds:schemaRef ds:uri="http://purl.org/dc/terms/"/>
    <ds:schemaRef ds:uri="http://purl.org/dc/dcmitype/"/>
    <ds:schemaRef ds:uri="http://schemas.microsoft.com/office/2006/documentManagement/types"/>
    <ds:schemaRef ds:uri="de34f42a-ba00-4f84-b882-9879c88c96cb"/>
    <ds:schemaRef ds:uri="http://www.w3.org/XML/1998/namespace"/>
  </ds:schemaRefs>
</ds:datastoreItem>
</file>

<file path=customXml/itemProps2.xml><?xml version="1.0" encoding="utf-8"?>
<ds:datastoreItem xmlns:ds="http://schemas.openxmlformats.org/officeDocument/2006/customXml" ds:itemID="{1A26ACC3-8F09-450F-A04A-0895C9E15801}">
  <ds:schemaRefs>
    <ds:schemaRef ds:uri="http://schemas.microsoft.com/sharepoint/v3/contenttype/forms"/>
  </ds:schemaRefs>
</ds:datastoreItem>
</file>

<file path=customXml/itemProps3.xml><?xml version="1.0" encoding="utf-8"?>
<ds:datastoreItem xmlns:ds="http://schemas.openxmlformats.org/officeDocument/2006/customXml" ds:itemID="{9FD05EA9-6325-4454-8448-8EFBF9AEC24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e34f42a-ba00-4f84-b882-9879c88c96cb"/>
    <ds:schemaRef ds:uri="55ffe7b5-b0c8-4001-9952-041385a6f98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651</TotalTime>
  <Words>1507</Words>
  <Application>Microsoft Office PowerPoint</Application>
  <PresentationFormat>Custom</PresentationFormat>
  <Paragraphs>234</Paragraphs>
  <Slides>19</Slides>
  <Notes>19</Notes>
  <HiddenSlides>1</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19</vt:i4>
      </vt:variant>
    </vt:vector>
  </HeadingPairs>
  <TitlesOfParts>
    <vt:vector size="31" baseType="lpstr">
      <vt:lpstr>Poppins Bold</vt:lpstr>
      <vt:lpstr>Lato Bold</vt:lpstr>
      <vt:lpstr>Lato</vt:lpstr>
      <vt:lpstr>Arial</vt:lpstr>
      <vt:lpstr>Lato 2</vt:lpstr>
      <vt:lpstr>Lato 1 Bold</vt:lpstr>
      <vt:lpstr>Calibri</vt:lpstr>
      <vt:lpstr>Glacial Indifference</vt:lpstr>
      <vt:lpstr>Lato 1</vt:lpstr>
      <vt:lpstr>Aptos</vt:lpstr>
      <vt:lpstr>Century Gothic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 Apprenticeship Assembly_Students</dc:title>
  <dc:creator>Lucy Springett</dc:creator>
  <cp:lastModifiedBy>Phyllis O'Grady</cp:lastModifiedBy>
  <cp:revision>15</cp:revision>
  <dcterms:created xsi:type="dcterms:W3CDTF">2006-08-16T00:00:00Z</dcterms:created>
  <dcterms:modified xsi:type="dcterms:W3CDTF">2025-10-09T08:03:38Z</dcterms:modified>
  <dc:identifier>DAGOp3YqO8U</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0x010100E20EA235F1ED584A9BBDFF44C5FF9563</vt:lpwstr>
  </property>
  <property fmtid="{D5CDD505-2E9C-101B-9397-08002B2CF9AE}" pid="3" name="MediaServiceImageTags">
    <vt:lpwstr/>
  </property>
</Properties>
</file>