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2"/>
  </p:notesMasterIdLst>
  <p:sldIdLst>
    <p:sldId id="377" r:id="rId2"/>
    <p:sldId id="466" r:id="rId3"/>
    <p:sldId id="403" r:id="rId4"/>
    <p:sldId id="256" r:id="rId5"/>
    <p:sldId id="262" r:id="rId6"/>
    <p:sldId id="404" r:id="rId7"/>
    <p:sldId id="366" r:id="rId8"/>
    <p:sldId id="261" r:id="rId9"/>
    <p:sldId id="405" r:id="rId10"/>
    <p:sldId id="263" r:id="rId11"/>
    <p:sldId id="273" r:id="rId12"/>
    <p:sldId id="391" r:id="rId13"/>
    <p:sldId id="281" r:id="rId14"/>
    <p:sldId id="286" r:id="rId15"/>
    <p:sldId id="387" r:id="rId16"/>
    <p:sldId id="386" r:id="rId17"/>
    <p:sldId id="414" r:id="rId18"/>
    <p:sldId id="341" r:id="rId19"/>
    <p:sldId id="272" r:id="rId20"/>
    <p:sldId id="278" r:id="rId21"/>
    <p:sldId id="282" r:id="rId22"/>
    <p:sldId id="342" r:id="rId23"/>
    <p:sldId id="279" r:id="rId24"/>
    <p:sldId id="388" r:id="rId25"/>
    <p:sldId id="390" r:id="rId26"/>
    <p:sldId id="389" r:id="rId27"/>
    <p:sldId id="271" r:id="rId28"/>
    <p:sldId id="284" r:id="rId29"/>
    <p:sldId id="365" r:id="rId30"/>
    <p:sldId id="285" r:id="rId31"/>
    <p:sldId id="283" r:id="rId32"/>
    <p:sldId id="400" r:id="rId33"/>
    <p:sldId id="401" r:id="rId34"/>
    <p:sldId id="408" r:id="rId35"/>
    <p:sldId id="392" r:id="rId36"/>
    <p:sldId id="290" r:id="rId37"/>
    <p:sldId id="395" r:id="rId38"/>
    <p:sldId id="277" r:id="rId39"/>
    <p:sldId id="396" r:id="rId40"/>
    <p:sldId id="394" r:id="rId41"/>
    <p:sldId id="398" r:id="rId42"/>
    <p:sldId id="397" r:id="rId43"/>
    <p:sldId id="289" r:id="rId44"/>
    <p:sldId id="332" r:id="rId45"/>
    <p:sldId id="406" r:id="rId46"/>
    <p:sldId id="463" r:id="rId47"/>
    <p:sldId id="464" r:id="rId48"/>
    <p:sldId id="465" r:id="rId49"/>
    <p:sldId id="294" r:id="rId50"/>
    <p:sldId id="310"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09" autoAdjust="0"/>
    <p:restoredTop sz="97150" autoAdjust="0"/>
  </p:normalViewPr>
  <p:slideViewPr>
    <p:cSldViewPr>
      <p:cViewPr>
        <p:scale>
          <a:sx n="66" d="100"/>
          <a:sy n="66" d="100"/>
        </p:scale>
        <p:origin x="1156" y="428"/>
      </p:cViewPr>
      <p:guideLst>
        <p:guide orient="horz" pos="2160"/>
        <p:guide pos="2880"/>
      </p:guideLst>
    </p:cSldViewPr>
  </p:slideViewPr>
  <p:notesTextViewPr>
    <p:cViewPr>
      <p:scale>
        <a:sx n="1" d="1"/>
        <a:sy n="1" d="1"/>
      </p:scale>
      <p:origin x="0" y="0"/>
    </p:cViewPr>
  </p:notesTextViewPr>
  <p:sorterViewPr>
    <p:cViewPr>
      <p:scale>
        <a:sx n="33" d="100"/>
        <a:sy n="33" d="100"/>
      </p:scale>
      <p:origin x="0" y="-2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ie Poulson" userId="e6d4481e5ab23304" providerId="LiveId" clId="{347717A8-8F45-4907-99C5-F9E5646298BF}"/>
    <pc:docChg chg="addSld delSld modSld">
      <pc:chgData name="Laurie Poulson" userId="e6d4481e5ab23304" providerId="LiveId" clId="{347717A8-8F45-4907-99C5-F9E5646298BF}" dt="2026-06-23T18:49:00.315" v="27" actId="20577"/>
      <pc:docMkLst>
        <pc:docMk/>
      </pc:docMkLst>
      <pc:sldChg chg="del">
        <pc:chgData name="Laurie Poulson" userId="e6d4481e5ab23304" providerId="LiveId" clId="{347717A8-8F45-4907-99C5-F9E5646298BF}" dt="2026-06-23T18:48:18.813" v="3" actId="2696"/>
        <pc:sldMkLst>
          <pc:docMk/>
          <pc:sldMk cId="856447709" sldId="259"/>
        </pc:sldMkLst>
      </pc:sldChg>
      <pc:sldChg chg="del">
        <pc:chgData name="Laurie Poulson" userId="e6d4481e5ab23304" providerId="LiveId" clId="{347717A8-8F45-4907-99C5-F9E5646298BF}" dt="2026-06-23T18:48:18.813" v="3" actId="2696"/>
        <pc:sldMkLst>
          <pc:docMk/>
          <pc:sldMk cId="2150243253" sldId="265"/>
        </pc:sldMkLst>
      </pc:sldChg>
      <pc:sldChg chg="del">
        <pc:chgData name="Laurie Poulson" userId="e6d4481e5ab23304" providerId="LiveId" clId="{347717A8-8F45-4907-99C5-F9E5646298BF}" dt="2026-06-23T18:48:18.813" v="3" actId="2696"/>
        <pc:sldMkLst>
          <pc:docMk/>
          <pc:sldMk cId="3401581474" sldId="288"/>
        </pc:sldMkLst>
      </pc:sldChg>
      <pc:sldChg chg="del">
        <pc:chgData name="Laurie Poulson" userId="e6d4481e5ab23304" providerId="LiveId" clId="{347717A8-8F45-4907-99C5-F9E5646298BF}" dt="2026-06-23T18:48:18.813" v="3" actId="2696"/>
        <pc:sldMkLst>
          <pc:docMk/>
          <pc:sldMk cId="3321987191" sldId="335"/>
        </pc:sldMkLst>
      </pc:sldChg>
      <pc:sldChg chg="del">
        <pc:chgData name="Laurie Poulson" userId="e6d4481e5ab23304" providerId="LiveId" clId="{347717A8-8F45-4907-99C5-F9E5646298BF}" dt="2026-06-23T18:48:18.813" v="3" actId="2696"/>
        <pc:sldMkLst>
          <pc:docMk/>
          <pc:sldMk cId="4077066554" sldId="336"/>
        </pc:sldMkLst>
      </pc:sldChg>
      <pc:sldChg chg="del">
        <pc:chgData name="Laurie Poulson" userId="e6d4481e5ab23304" providerId="LiveId" clId="{347717A8-8F45-4907-99C5-F9E5646298BF}" dt="2026-06-23T18:48:18.813" v="3" actId="2696"/>
        <pc:sldMkLst>
          <pc:docMk/>
          <pc:sldMk cId="2986900983" sldId="337"/>
        </pc:sldMkLst>
      </pc:sldChg>
      <pc:sldChg chg="del">
        <pc:chgData name="Laurie Poulson" userId="e6d4481e5ab23304" providerId="LiveId" clId="{347717A8-8F45-4907-99C5-F9E5646298BF}" dt="2026-06-23T18:48:18.813" v="3" actId="2696"/>
        <pc:sldMkLst>
          <pc:docMk/>
          <pc:sldMk cId="2177776981" sldId="355"/>
        </pc:sldMkLst>
      </pc:sldChg>
      <pc:sldChg chg="del">
        <pc:chgData name="Laurie Poulson" userId="e6d4481e5ab23304" providerId="LiveId" clId="{347717A8-8F45-4907-99C5-F9E5646298BF}" dt="2026-06-23T18:48:18.813" v="3" actId="2696"/>
        <pc:sldMkLst>
          <pc:docMk/>
          <pc:sldMk cId="2568164013" sldId="361"/>
        </pc:sldMkLst>
      </pc:sldChg>
      <pc:sldChg chg="del">
        <pc:chgData name="Laurie Poulson" userId="e6d4481e5ab23304" providerId="LiveId" clId="{347717A8-8F45-4907-99C5-F9E5646298BF}" dt="2026-06-23T18:48:18.813" v="3" actId="2696"/>
        <pc:sldMkLst>
          <pc:docMk/>
          <pc:sldMk cId="2567869734" sldId="362"/>
        </pc:sldMkLst>
      </pc:sldChg>
      <pc:sldChg chg="del">
        <pc:chgData name="Laurie Poulson" userId="e6d4481e5ab23304" providerId="LiveId" clId="{347717A8-8F45-4907-99C5-F9E5646298BF}" dt="2026-06-23T18:48:18.813" v="3" actId="2696"/>
        <pc:sldMkLst>
          <pc:docMk/>
          <pc:sldMk cId="3434854464" sldId="367"/>
        </pc:sldMkLst>
      </pc:sldChg>
      <pc:sldChg chg="del">
        <pc:chgData name="Laurie Poulson" userId="e6d4481e5ab23304" providerId="LiveId" clId="{347717A8-8F45-4907-99C5-F9E5646298BF}" dt="2026-06-23T18:48:18.813" v="3" actId="2696"/>
        <pc:sldMkLst>
          <pc:docMk/>
          <pc:sldMk cId="2384155257" sldId="368"/>
        </pc:sldMkLst>
      </pc:sldChg>
      <pc:sldChg chg="del">
        <pc:chgData name="Laurie Poulson" userId="e6d4481e5ab23304" providerId="LiveId" clId="{347717A8-8F45-4907-99C5-F9E5646298BF}" dt="2026-06-23T18:48:18.813" v="3" actId="2696"/>
        <pc:sldMkLst>
          <pc:docMk/>
          <pc:sldMk cId="1399716266" sldId="369"/>
        </pc:sldMkLst>
      </pc:sldChg>
      <pc:sldChg chg="del">
        <pc:chgData name="Laurie Poulson" userId="e6d4481e5ab23304" providerId="LiveId" clId="{347717A8-8F45-4907-99C5-F9E5646298BF}" dt="2026-06-23T18:48:18.813" v="3" actId="2696"/>
        <pc:sldMkLst>
          <pc:docMk/>
          <pc:sldMk cId="201598833" sldId="370"/>
        </pc:sldMkLst>
      </pc:sldChg>
      <pc:sldChg chg="del">
        <pc:chgData name="Laurie Poulson" userId="e6d4481e5ab23304" providerId="LiveId" clId="{347717A8-8F45-4907-99C5-F9E5646298BF}" dt="2026-06-23T18:48:18.813" v="3" actId="2696"/>
        <pc:sldMkLst>
          <pc:docMk/>
          <pc:sldMk cId="3163429303" sldId="373"/>
        </pc:sldMkLst>
      </pc:sldChg>
      <pc:sldChg chg="del">
        <pc:chgData name="Laurie Poulson" userId="e6d4481e5ab23304" providerId="LiveId" clId="{347717A8-8F45-4907-99C5-F9E5646298BF}" dt="2026-06-23T18:48:18.813" v="3" actId="2696"/>
        <pc:sldMkLst>
          <pc:docMk/>
          <pc:sldMk cId="2123877949" sldId="374"/>
        </pc:sldMkLst>
      </pc:sldChg>
      <pc:sldChg chg="del">
        <pc:chgData name="Laurie Poulson" userId="e6d4481e5ab23304" providerId="LiveId" clId="{347717A8-8F45-4907-99C5-F9E5646298BF}" dt="2026-06-23T18:48:01.972" v="2" actId="2696"/>
        <pc:sldMkLst>
          <pc:docMk/>
          <pc:sldMk cId="819096482" sldId="376"/>
        </pc:sldMkLst>
      </pc:sldChg>
      <pc:sldChg chg="modSp mod">
        <pc:chgData name="Laurie Poulson" userId="e6d4481e5ab23304" providerId="LiveId" clId="{347717A8-8F45-4907-99C5-F9E5646298BF}" dt="2026-06-23T18:49:00.315" v="27" actId="20577"/>
        <pc:sldMkLst>
          <pc:docMk/>
          <pc:sldMk cId="1421577758" sldId="377"/>
        </pc:sldMkLst>
        <pc:spChg chg="mod">
          <ac:chgData name="Laurie Poulson" userId="e6d4481e5ab23304" providerId="LiveId" clId="{347717A8-8F45-4907-99C5-F9E5646298BF}" dt="2026-06-23T18:49:00.315" v="27" actId="20577"/>
          <ac:spMkLst>
            <pc:docMk/>
            <pc:sldMk cId="1421577758" sldId="377"/>
            <ac:spMk id="2" creationId="{00000000-0000-0000-0000-000000000000}"/>
          </ac:spMkLst>
        </pc:spChg>
      </pc:sldChg>
      <pc:sldChg chg="del">
        <pc:chgData name="Laurie Poulson" userId="e6d4481e5ab23304" providerId="LiveId" clId="{347717A8-8F45-4907-99C5-F9E5646298BF}" dt="2026-06-23T18:48:01.972" v="2" actId="2696"/>
        <pc:sldMkLst>
          <pc:docMk/>
          <pc:sldMk cId="2910429587" sldId="378"/>
        </pc:sldMkLst>
      </pc:sldChg>
      <pc:sldChg chg="del">
        <pc:chgData name="Laurie Poulson" userId="e6d4481e5ab23304" providerId="LiveId" clId="{347717A8-8F45-4907-99C5-F9E5646298BF}" dt="2026-06-23T18:48:18.813" v="3" actId="2696"/>
        <pc:sldMkLst>
          <pc:docMk/>
          <pc:sldMk cId="1185201213" sldId="380"/>
        </pc:sldMkLst>
      </pc:sldChg>
      <pc:sldChg chg="del">
        <pc:chgData name="Laurie Poulson" userId="e6d4481e5ab23304" providerId="LiveId" clId="{347717A8-8F45-4907-99C5-F9E5646298BF}" dt="2026-06-23T18:48:18.813" v="3" actId="2696"/>
        <pc:sldMkLst>
          <pc:docMk/>
          <pc:sldMk cId="2800636151" sldId="381"/>
        </pc:sldMkLst>
      </pc:sldChg>
      <pc:sldChg chg="del">
        <pc:chgData name="Laurie Poulson" userId="e6d4481e5ab23304" providerId="LiveId" clId="{347717A8-8F45-4907-99C5-F9E5646298BF}" dt="2026-06-23T18:48:18.813" v="3" actId="2696"/>
        <pc:sldMkLst>
          <pc:docMk/>
          <pc:sldMk cId="3456137792" sldId="382"/>
        </pc:sldMkLst>
      </pc:sldChg>
      <pc:sldChg chg="del">
        <pc:chgData name="Laurie Poulson" userId="e6d4481e5ab23304" providerId="LiveId" clId="{347717A8-8F45-4907-99C5-F9E5646298BF}" dt="2026-06-23T18:48:18.813" v="3" actId="2696"/>
        <pc:sldMkLst>
          <pc:docMk/>
          <pc:sldMk cId="813849243" sldId="383"/>
        </pc:sldMkLst>
      </pc:sldChg>
      <pc:sldChg chg="del">
        <pc:chgData name="Laurie Poulson" userId="e6d4481e5ab23304" providerId="LiveId" clId="{347717A8-8F45-4907-99C5-F9E5646298BF}" dt="2026-06-23T18:48:18.813" v="3" actId="2696"/>
        <pc:sldMkLst>
          <pc:docMk/>
          <pc:sldMk cId="1197870989" sldId="384"/>
        </pc:sldMkLst>
      </pc:sldChg>
      <pc:sldChg chg="del">
        <pc:chgData name="Laurie Poulson" userId="e6d4481e5ab23304" providerId="LiveId" clId="{347717A8-8F45-4907-99C5-F9E5646298BF}" dt="2026-06-23T18:48:18.813" v="3" actId="2696"/>
        <pc:sldMkLst>
          <pc:docMk/>
          <pc:sldMk cId="813557527" sldId="407"/>
        </pc:sldMkLst>
      </pc:sldChg>
      <pc:sldChg chg="del">
        <pc:chgData name="Laurie Poulson" userId="e6d4481e5ab23304" providerId="LiveId" clId="{347717A8-8F45-4907-99C5-F9E5646298BF}" dt="2026-06-23T18:48:01.972" v="2" actId="2696"/>
        <pc:sldMkLst>
          <pc:docMk/>
          <pc:sldMk cId="1067810950" sldId="410"/>
        </pc:sldMkLst>
      </pc:sldChg>
      <pc:sldChg chg="del">
        <pc:chgData name="Laurie Poulson" userId="e6d4481e5ab23304" providerId="LiveId" clId="{347717A8-8F45-4907-99C5-F9E5646298BF}" dt="2026-06-23T18:48:18.813" v="3" actId="2696"/>
        <pc:sldMkLst>
          <pc:docMk/>
          <pc:sldMk cId="2789078071" sldId="411"/>
        </pc:sldMkLst>
      </pc:sldChg>
      <pc:sldChg chg="del">
        <pc:chgData name="Laurie Poulson" userId="e6d4481e5ab23304" providerId="LiveId" clId="{347717A8-8F45-4907-99C5-F9E5646298BF}" dt="2026-06-23T18:48:01.972" v="2" actId="2696"/>
        <pc:sldMkLst>
          <pc:docMk/>
          <pc:sldMk cId="1339373977" sldId="415"/>
        </pc:sldMkLst>
      </pc:sldChg>
      <pc:sldChg chg="del">
        <pc:chgData name="Laurie Poulson" userId="e6d4481e5ab23304" providerId="LiveId" clId="{347717A8-8F45-4907-99C5-F9E5646298BF}" dt="2026-06-23T18:48:01.972" v="2" actId="2696"/>
        <pc:sldMkLst>
          <pc:docMk/>
          <pc:sldMk cId="765234872" sldId="416"/>
        </pc:sldMkLst>
      </pc:sldChg>
      <pc:sldChg chg="del">
        <pc:chgData name="Laurie Poulson" userId="e6d4481e5ab23304" providerId="LiveId" clId="{347717A8-8F45-4907-99C5-F9E5646298BF}" dt="2026-06-23T18:48:18.813" v="3" actId="2696"/>
        <pc:sldMkLst>
          <pc:docMk/>
          <pc:sldMk cId="1797208022" sldId="417"/>
        </pc:sldMkLst>
      </pc:sldChg>
      <pc:sldChg chg="del">
        <pc:chgData name="Laurie Poulson" userId="e6d4481e5ab23304" providerId="LiveId" clId="{347717A8-8F45-4907-99C5-F9E5646298BF}" dt="2026-06-23T18:48:18.813" v="3" actId="2696"/>
        <pc:sldMkLst>
          <pc:docMk/>
          <pc:sldMk cId="2863656610" sldId="418"/>
        </pc:sldMkLst>
      </pc:sldChg>
      <pc:sldChg chg="del">
        <pc:chgData name="Laurie Poulson" userId="e6d4481e5ab23304" providerId="LiveId" clId="{347717A8-8F45-4907-99C5-F9E5646298BF}" dt="2026-06-23T18:48:18.813" v="3" actId="2696"/>
        <pc:sldMkLst>
          <pc:docMk/>
          <pc:sldMk cId="2081985456" sldId="453"/>
        </pc:sldMkLst>
      </pc:sldChg>
      <pc:sldChg chg="del">
        <pc:chgData name="Laurie Poulson" userId="e6d4481e5ab23304" providerId="LiveId" clId="{347717A8-8F45-4907-99C5-F9E5646298BF}" dt="2026-06-23T18:48:18.813" v="3" actId="2696"/>
        <pc:sldMkLst>
          <pc:docMk/>
          <pc:sldMk cId="4007185209" sldId="454"/>
        </pc:sldMkLst>
      </pc:sldChg>
      <pc:sldChg chg="del">
        <pc:chgData name="Laurie Poulson" userId="e6d4481e5ab23304" providerId="LiveId" clId="{347717A8-8F45-4907-99C5-F9E5646298BF}" dt="2026-06-23T18:48:18.813" v="3" actId="2696"/>
        <pc:sldMkLst>
          <pc:docMk/>
          <pc:sldMk cId="2111729590" sldId="455"/>
        </pc:sldMkLst>
      </pc:sldChg>
      <pc:sldChg chg="del">
        <pc:chgData name="Laurie Poulson" userId="e6d4481e5ab23304" providerId="LiveId" clId="{347717A8-8F45-4907-99C5-F9E5646298BF}" dt="2026-06-23T18:48:18.813" v="3" actId="2696"/>
        <pc:sldMkLst>
          <pc:docMk/>
          <pc:sldMk cId="346621540" sldId="456"/>
        </pc:sldMkLst>
      </pc:sldChg>
      <pc:sldChg chg="del">
        <pc:chgData name="Laurie Poulson" userId="e6d4481e5ab23304" providerId="LiveId" clId="{347717A8-8F45-4907-99C5-F9E5646298BF}" dt="2026-06-23T18:48:18.813" v="3" actId="2696"/>
        <pc:sldMkLst>
          <pc:docMk/>
          <pc:sldMk cId="4064137856" sldId="459"/>
        </pc:sldMkLst>
      </pc:sldChg>
      <pc:sldChg chg="del">
        <pc:chgData name="Laurie Poulson" userId="e6d4481e5ab23304" providerId="LiveId" clId="{347717A8-8F45-4907-99C5-F9E5646298BF}" dt="2026-06-23T18:48:18.813" v="3" actId="2696"/>
        <pc:sldMkLst>
          <pc:docMk/>
          <pc:sldMk cId="952042015" sldId="460"/>
        </pc:sldMkLst>
      </pc:sldChg>
      <pc:sldChg chg="del">
        <pc:chgData name="Laurie Poulson" userId="e6d4481e5ab23304" providerId="LiveId" clId="{347717A8-8F45-4907-99C5-F9E5646298BF}" dt="2026-06-23T18:48:18.813" v="3" actId="2696"/>
        <pc:sldMkLst>
          <pc:docMk/>
          <pc:sldMk cId="1967532190" sldId="462"/>
        </pc:sldMkLst>
      </pc:sldChg>
      <pc:sldChg chg="add">
        <pc:chgData name="Laurie Poulson" userId="e6d4481e5ab23304" providerId="LiveId" clId="{347717A8-8F45-4907-99C5-F9E5646298BF}" dt="2026-06-23T18:48:39.658" v="4" actId="2890"/>
        <pc:sldMkLst>
          <pc:docMk/>
          <pc:sldMk cId="880434576" sldId="466"/>
        </pc:sldMkLst>
      </pc:sldChg>
      <pc:sldChg chg="del">
        <pc:chgData name="Laurie Poulson" userId="e6d4481e5ab23304" providerId="LiveId" clId="{347717A8-8F45-4907-99C5-F9E5646298BF}" dt="2026-06-23T18:48:18.813" v="3" actId="2696"/>
        <pc:sldMkLst>
          <pc:docMk/>
          <pc:sldMk cId="896233986" sldId="466"/>
        </pc:sldMkLst>
      </pc:sldChg>
      <pc:sldChg chg="del">
        <pc:chgData name="Laurie Poulson" userId="e6d4481e5ab23304" providerId="LiveId" clId="{347717A8-8F45-4907-99C5-F9E5646298BF}" dt="2026-06-23T18:48:18.813" v="3" actId="2696"/>
        <pc:sldMkLst>
          <pc:docMk/>
          <pc:sldMk cId="2466218339" sldId="467"/>
        </pc:sldMkLst>
      </pc:sldChg>
      <pc:sldChg chg="del">
        <pc:chgData name="Laurie Poulson" userId="e6d4481e5ab23304" providerId="LiveId" clId="{347717A8-8F45-4907-99C5-F9E5646298BF}" dt="2026-06-23T18:48:18.813" v="3" actId="2696"/>
        <pc:sldMkLst>
          <pc:docMk/>
          <pc:sldMk cId="3335151785" sldId="468"/>
        </pc:sldMkLst>
      </pc:sldChg>
      <pc:sldChg chg="del">
        <pc:chgData name="Laurie Poulson" userId="e6d4481e5ab23304" providerId="LiveId" clId="{347717A8-8F45-4907-99C5-F9E5646298BF}" dt="2026-06-23T18:48:18.813" v="3" actId="2696"/>
        <pc:sldMkLst>
          <pc:docMk/>
          <pc:sldMk cId="2688948913" sldId="469"/>
        </pc:sldMkLst>
      </pc:sldChg>
      <pc:sldChg chg="del">
        <pc:chgData name="Laurie Poulson" userId="e6d4481e5ab23304" providerId="LiveId" clId="{347717A8-8F45-4907-99C5-F9E5646298BF}" dt="2026-06-23T18:48:18.813" v="3" actId="2696"/>
        <pc:sldMkLst>
          <pc:docMk/>
          <pc:sldMk cId="336263195" sldId="470"/>
        </pc:sldMkLst>
      </pc:sldChg>
      <pc:sldChg chg="del">
        <pc:chgData name="Laurie Poulson" userId="e6d4481e5ab23304" providerId="LiveId" clId="{347717A8-8F45-4907-99C5-F9E5646298BF}" dt="2026-06-23T18:48:18.813" v="3" actId="2696"/>
        <pc:sldMkLst>
          <pc:docMk/>
          <pc:sldMk cId="2890898559" sldId="471"/>
        </pc:sldMkLst>
      </pc:sldChg>
      <pc:sldChg chg="del">
        <pc:chgData name="Laurie Poulson" userId="e6d4481e5ab23304" providerId="LiveId" clId="{347717A8-8F45-4907-99C5-F9E5646298BF}" dt="2026-06-23T18:48:18.813" v="3" actId="2696"/>
        <pc:sldMkLst>
          <pc:docMk/>
          <pc:sldMk cId="2323913409" sldId="472"/>
        </pc:sldMkLst>
      </pc:sldChg>
      <pc:sldChg chg="del">
        <pc:chgData name="Laurie Poulson" userId="e6d4481e5ab23304" providerId="LiveId" clId="{347717A8-8F45-4907-99C5-F9E5646298BF}" dt="2026-06-23T18:48:18.813" v="3" actId="2696"/>
        <pc:sldMkLst>
          <pc:docMk/>
          <pc:sldMk cId="3207861757" sldId="473"/>
        </pc:sldMkLst>
      </pc:sldChg>
      <pc:sldChg chg="del">
        <pc:chgData name="Laurie Poulson" userId="e6d4481e5ab23304" providerId="LiveId" clId="{347717A8-8F45-4907-99C5-F9E5646298BF}" dt="2026-06-23T18:48:18.813" v="3" actId="2696"/>
        <pc:sldMkLst>
          <pc:docMk/>
          <pc:sldMk cId="958033622" sldId="474"/>
        </pc:sldMkLst>
      </pc:sldChg>
      <pc:sldChg chg="del">
        <pc:chgData name="Laurie Poulson" userId="e6d4481e5ab23304" providerId="LiveId" clId="{347717A8-8F45-4907-99C5-F9E5646298BF}" dt="2026-06-23T18:48:01.972" v="2" actId="2696"/>
        <pc:sldMkLst>
          <pc:docMk/>
          <pc:sldMk cId="2967519448" sldId="475"/>
        </pc:sldMkLst>
      </pc:sldChg>
      <pc:sldChg chg="del">
        <pc:chgData name="Laurie Poulson" userId="e6d4481e5ab23304" providerId="LiveId" clId="{347717A8-8F45-4907-99C5-F9E5646298BF}" dt="2026-06-23T18:48:01.972" v="2" actId="2696"/>
        <pc:sldMkLst>
          <pc:docMk/>
          <pc:sldMk cId="986236742" sldId="476"/>
        </pc:sldMkLst>
      </pc:sldChg>
      <pc:sldChg chg="del">
        <pc:chgData name="Laurie Poulson" userId="e6d4481e5ab23304" providerId="LiveId" clId="{347717A8-8F45-4907-99C5-F9E5646298BF}" dt="2026-06-23T18:47:45.043" v="1" actId="2696"/>
        <pc:sldMkLst>
          <pc:docMk/>
          <pc:sldMk cId="2414148068" sldId="477"/>
        </pc:sldMkLst>
      </pc:sldChg>
      <pc:sldChg chg="del">
        <pc:chgData name="Laurie Poulson" userId="e6d4481e5ab23304" providerId="LiveId" clId="{347717A8-8F45-4907-99C5-F9E5646298BF}" dt="2026-06-23T18:47:45.043" v="1" actId="2696"/>
        <pc:sldMkLst>
          <pc:docMk/>
          <pc:sldMk cId="442076459" sldId="478"/>
        </pc:sldMkLst>
      </pc:sldChg>
      <pc:sldChg chg="del">
        <pc:chgData name="Laurie Poulson" userId="e6d4481e5ab23304" providerId="LiveId" clId="{347717A8-8F45-4907-99C5-F9E5646298BF}" dt="2026-06-23T18:47:23.512" v="0" actId="2696"/>
        <pc:sldMkLst>
          <pc:docMk/>
          <pc:sldMk cId="2479307355" sldId="479"/>
        </pc:sldMkLst>
      </pc:sldChg>
      <pc:sldChg chg="del">
        <pc:chgData name="Laurie Poulson" userId="e6d4481e5ab23304" providerId="LiveId" clId="{347717A8-8F45-4907-99C5-F9E5646298BF}" dt="2026-06-23T18:48:18.813" v="3" actId="2696"/>
        <pc:sldMkLst>
          <pc:docMk/>
          <pc:sldMk cId="268491809" sldId="481"/>
        </pc:sldMkLst>
      </pc:sldChg>
      <pc:sldChg chg="del">
        <pc:chgData name="Laurie Poulson" userId="e6d4481e5ab23304" providerId="LiveId" clId="{347717A8-8F45-4907-99C5-F9E5646298BF}" dt="2026-06-23T18:48:18.813" v="3" actId="2696"/>
        <pc:sldMkLst>
          <pc:docMk/>
          <pc:sldMk cId="1875729335" sldId="4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CF3B0B-1C19-4922-9ABF-C262DB64384F}" type="datetimeFigureOut">
              <a:rPr lang="en-GB" smtClean="0"/>
              <a:t>23/06/2026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53038E-D066-472E-83E8-A409F39122DC}" type="slidenum">
              <a:rPr lang="en-GB" smtClean="0"/>
              <a:t>‹#›</a:t>
            </a:fld>
            <a:endParaRPr lang="en-GB"/>
          </a:p>
        </p:txBody>
      </p:sp>
    </p:spTree>
    <p:extLst>
      <p:ext uri="{BB962C8B-B14F-4D97-AF65-F5344CB8AC3E}">
        <p14:creationId xmlns:p14="http://schemas.microsoft.com/office/powerpoint/2010/main" val="2736557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53038E-D066-472E-83E8-A409F39122DC}" type="slidenum">
              <a:rPr lang="en-GB" smtClean="0"/>
              <a:t>26</a:t>
            </a:fld>
            <a:endParaRPr lang="en-GB"/>
          </a:p>
        </p:txBody>
      </p:sp>
    </p:spTree>
    <p:extLst>
      <p:ext uri="{BB962C8B-B14F-4D97-AF65-F5344CB8AC3E}">
        <p14:creationId xmlns:p14="http://schemas.microsoft.com/office/powerpoint/2010/main" val="1770630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53038E-D066-472E-83E8-A409F39122DC}" type="slidenum">
              <a:rPr lang="en-GB" smtClean="0"/>
              <a:t>41</a:t>
            </a:fld>
            <a:endParaRPr lang="en-GB"/>
          </a:p>
        </p:txBody>
      </p:sp>
    </p:spTree>
    <p:extLst>
      <p:ext uri="{BB962C8B-B14F-4D97-AF65-F5344CB8AC3E}">
        <p14:creationId xmlns:p14="http://schemas.microsoft.com/office/powerpoint/2010/main" val="2579832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19BA33C-0057-4142-A995-E29D9903416A}" type="datetimeFigureOut">
              <a:rPr lang="en-GB" smtClean="0"/>
              <a:t>23/06/2026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2298050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9BA33C-0057-4142-A995-E29D9903416A}" type="datetimeFigureOut">
              <a:rPr lang="en-GB" smtClean="0"/>
              <a:t>23/06/2026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2622931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9BA33C-0057-4142-A995-E29D9903416A}" type="datetimeFigureOut">
              <a:rPr lang="en-GB" smtClean="0"/>
              <a:t>23/06/2026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2757637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19BA33C-0057-4142-A995-E29D9903416A}" type="datetimeFigureOut">
              <a:rPr lang="en-GB" smtClean="0"/>
              <a:t>23/06/2026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765486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19BA33C-0057-4142-A995-E29D9903416A}" type="datetimeFigureOut">
              <a:rPr lang="en-GB" smtClean="0"/>
              <a:t>23/06/2026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2831560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19BA33C-0057-4142-A995-E29D9903416A}" type="datetimeFigureOut">
              <a:rPr lang="en-GB" smtClean="0"/>
              <a:t>23/06/2026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3660786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9BA33C-0057-4142-A995-E29D9903416A}" type="datetimeFigureOut">
              <a:rPr lang="en-GB" smtClean="0"/>
              <a:t>23/06/2026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750508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9BA33C-0057-4142-A995-E29D9903416A}" type="datetimeFigureOut">
              <a:rPr lang="en-GB" smtClean="0"/>
              <a:t>23/06/2026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1501502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9BA33C-0057-4142-A995-E29D9903416A}" type="datetimeFigureOut">
              <a:rPr lang="en-GB" smtClean="0"/>
              <a:t>23/06/2026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2606843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9BA33C-0057-4142-A995-E29D9903416A}" type="datetimeFigureOut">
              <a:rPr lang="en-GB" smtClean="0"/>
              <a:t>23/06/2026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449656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9BA33C-0057-4142-A995-E29D9903416A}" type="datetimeFigureOut">
              <a:rPr lang="en-GB" smtClean="0"/>
              <a:t>23/06/2026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130777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9BA33C-0057-4142-A995-E29D9903416A}" type="datetimeFigureOut">
              <a:rPr lang="en-GB" smtClean="0"/>
              <a:t>23/06/2026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339C3A-902E-4D5E-A5C8-62D4FAFDBEE6}" type="slidenum">
              <a:rPr lang="en-GB" smtClean="0"/>
              <a:t>‹#›</a:t>
            </a:fld>
            <a:endParaRPr lang="en-GB"/>
          </a:p>
        </p:txBody>
      </p:sp>
    </p:spTree>
    <p:extLst>
      <p:ext uri="{BB962C8B-B14F-4D97-AF65-F5344CB8AC3E}">
        <p14:creationId xmlns:p14="http://schemas.microsoft.com/office/powerpoint/2010/main" val="99320278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9.jpeg"/><Relationship Id="rId4" Type="http://schemas.openxmlformats.org/officeDocument/2006/relationships/image" Target="../media/image58.jpeg"/></Relationships>
</file>

<file path=ppt/slides/_rels/slide4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166842"/>
            <a:ext cx="7467600" cy="2308324"/>
          </a:xfrm>
          <a:prstGeom prst="rect">
            <a:avLst/>
          </a:prstGeom>
          <a:noFill/>
        </p:spPr>
        <p:txBody>
          <a:bodyPr wrap="square" rtlCol="0">
            <a:spAutoFit/>
          </a:bodyPr>
          <a:lstStyle/>
          <a:p>
            <a:r>
              <a:rPr lang="en-GB" sz="4800" dirty="0"/>
              <a:t>Part 2</a:t>
            </a:r>
          </a:p>
          <a:p>
            <a:endParaRPr lang="en-GB" sz="4800" dirty="0"/>
          </a:p>
          <a:p>
            <a:r>
              <a:rPr lang="en-GB" sz="4800"/>
              <a:t>Practice Material</a:t>
            </a:r>
            <a:endParaRPr lang="en-GB" sz="4800" dirty="0"/>
          </a:p>
        </p:txBody>
      </p:sp>
    </p:spTree>
    <p:extLst>
      <p:ext uri="{BB962C8B-B14F-4D97-AF65-F5344CB8AC3E}">
        <p14:creationId xmlns:p14="http://schemas.microsoft.com/office/powerpoint/2010/main" val="1421577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71030-3F7A-D493-E386-49E28CBCF1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A6B23DF-01E6-0CE0-158B-7B2A618069CD}"/>
              </a:ext>
            </a:extLst>
          </p:cNvPr>
          <p:cNvSpPr txBox="1"/>
          <p:nvPr/>
        </p:nvSpPr>
        <p:spPr>
          <a:xfrm>
            <a:off x="914400" y="1166842"/>
            <a:ext cx="7467600" cy="4524315"/>
          </a:xfrm>
          <a:prstGeom prst="rect">
            <a:avLst/>
          </a:prstGeom>
          <a:noFill/>
        </p:spPr>
        <p:txBody>
          <a:bodyPr wrap="square" rtlCol="0">
            <a:spAutoFit/>
          </a:bodyPr>
          <a:lstStyle/>
          <a:p>
            <a:r>
              <a:rPr lang="en-GB" sz="4800" dirty="0"/>
              <a:t>No calculator</a:t>
            </a:r>
          </a:p>
          <a:p>
            <a:endParaRPr lang="en-GB" sz="4800" dirty="0"/>
          </a:p>
          <a:p>
            <a:r>
              <a:rPr lang="en-GB" sz="4800" dirty="0"/>
              <a:t>No formulae sheet</a:t>
            </a:r>
          </a:p>
          <a:p>
            <a:endParaRPr lang="en-GB" sz="4800" dirty="0"/>
          </a:p>
          <a:p>
            <a:r>
              <a:rPr lang="en-GB" sz="4800" dirty="0"/>
              <a:t>Erasable whiteboard and pen for doing any working on</a:t>
            </a:r>
          </a:p>
        </p:txBody>
      </p:sp>
    </p:spTree>
    <p:extLst>
      <p:ext uri="{BB962C8B-B14F-4D97-AF65-F5344CB8AC3E}">
        <p14:creationId xmlns:p14="http://schemas.microsoft.com/office/powerpoint/2010/main" val="880434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2209799"/>
            <a:ext cx="6553200" cy="830997"/>
          </a:xfrm>
          <a:prstGeom prst="rect">
            <a:avLst/>
          </a:prstGeom>
          <a:noFill/>
        </p:spPr>
        <p:txBody>
          <a:bodyPr wrap="square" rtlCol="0">
            <a:spAutoFit/>
          </a:bodyPr>
          <a:lstStyle/>
          <a:p>
            <a:r>
              <a:rPr lang="en-GB" sz="4800" dirty="0"/>
              <a:t>Mathematics 1</a:t>
            </a:r>
          </a:p>
        </p:txBody>
      </p:sp>
    </p:spTree>
    <p:extLst>
      <p:ext uri="{BB962C8B-B14F-4D97-AF65-F5344CB8AC3E}">
        <p14:creationId xmlns:p14="http://schemas.microsoft.com/office/powerpoint/2010/main" val="1995907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648" t="13690" r="22954" b="9091"/>
          <a:stretch/>
        </p:blipFill>
        <p:spPr bwMode="auto">
          <a:xfrm>
            <a:off x="429474" y="152400"/>
            <a:ext cx="8001000" cy="6691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1510145" y="990600"/>
            <a:ext cx="685800" cy="2209800"/>
            <a:chOff x="1510145" y="990600"/>
            <a:chExt cx="685800" cy="2209800"/>
          </a:xfrm>
        </p:grpSpPr>
        <p:cxnSp>
          <p:nvCxnSpPr>
            <p:cNvPr id="3" name="Straight Arrow Connector 2"/>
            <p:cNvCxnSpPr/>
            <p:nvPr/>
          </p:nvCxnSpPr>
          <p:spPr>
            <a:xfrm>
              <a:off x="1981200" y="990600"/>
              <a:ext cx="0" cy="2209800"/>
            </a:xfrm>
            <a:prstGeom prst="straightConnector1">
              <a:avLst/>
            </a:prstGeom>
            <a:ln w="63500">
              <a:headEnd type="arrow"/>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510145" y="1752599"/>
              <a:ext cx="685800" cy="769441"/>
            </a:xfrm>
            <a:prstGeom prst="rect">
              <a:avLst/>
            </a:prstGeom>
            <a:noFill/>
          </p:spPr>
          <p:txBody>
            <a:bodyPr wrap="square" rtlCol="0">
              <a:spAutoFit/>
            </a:bodyPr>
            <a:lstStyle/>
            <a:p>
              <a:r>
                <a:rPr lang="en-GB" sz="4400" b="1" dirty="0">
                  <a:solidFill>
                    <a:schemeClr val="bg2">
                      <a:lumMod val="60000"/>
                      <a:lumOff val="40000"/>
                    </a:schemeClr>
                  </a:solidFill>
                  <a:latin typeface="Script MT Bold" panose="03040602040607080904" pitchFamily="66" charset="0"/>
                  <a:cs typeface="Courier New" panose="02070309020205020404" pitchFamily="49" charset="0"/>
                </a:rPr>
                <a:t>x</a:t>
              </a:r>
            </a:p>
          </p:txBody>
        </p:sp>
      </p:grpSp>
      <p:sp>
        <p:nvSpPr>
          <p:cNvPr id="12" name="Rectangle 11"/>
          <p:cNvSpPr/>
          <p:nvPr/>
        </p:nvSpPr>
        <p:spPr>
          <a:xfrm>
            <a:off x="4429974" y="3244334"/>
            <a:ext cx="284052" cy="369332"/>
          </a:xfrm>
          <a:prstGeom prst="rect">
            <a:avLst/>
          </a:prstGeom>
        </p:spPr>
        <p:txBody>
          <a:bodyPr wrap="none">
            <a:spAutoFit/>
          </a:bodyPr>
          <a:lstStyle/>
          <a:p>
            <a:r>
              <a:rPr lang="en-GB" dirty="0"/>
              <a:t>x</a:t>
            </a:r>
          </a:p>
        </p:txBody>
      </p:sp>
      <p:grpSp>
        <p:nvGrpSpPr>
          <p:cNvPr id="5" name="Group 4"/>
          <p:cNvGrpSpPr/>
          <p:nvPr/>
        </p:nvGrpSpPr>
        <p:grpSpPr>
          <a:xfrm>
            <a:off x="4572000" y="990600"/>
            <a:ext cx="1427018" cy="1104900"/>
            <a:chOff x="4572000" y="990600"/>
            <a:chExt cx="1427018" cy="1104900"/>
          </a:xfrm>
        </p:grpSpPr>
        <p:cxnSp>
          <p:nvCxnSpPr>
            <p:cNvPr id="10" name="Straight Arrow Connector 9"/>
            <p:cNvCxnSpPr/>
            <p:nvPr/>
          </p:nvCxnSpPr>
          <p:spPr>
            <a:xfrm>
              <a:off x="4589318" y="990600"/>
              <a:ext cx="0" cy="1104900"/>
            </a:xfrm>
            <a:prstGeom prst="straightConnector1">
              <a:avLst/>
            </a:prstGeom>
            <a:ln w="63500">
              <a:headEnd type="arrow"/>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572000" y="1076742"/>
              <a:ext cx="1427018" cy="769441"/>
            </a:xfrm>
            <a:prstGeom prst="rect">
              <a:avLst/>
            </a:prstGeom>
            <a:noFill/>
          </p:spPr>
          <p:txBody>
            <a:bodyPr wrap="square" rtlCol="0">
              <a:spAutoFit/>
            </a:bodyPr>
            <a:lstStyle/>
            <a:p>
              <a:r>
                <a:rPr lang="en-GB" sz="4400" b="1" dirty="0">
                  <a:solidFill>
                    <a:schemeClr val="bg2">
                      <a:lumMod val="60000"/>
                      <a:lumOff val="40000"/>
                    </a:schemeClr>
                  </a:solidFill>
                  <a:latin typeface="Script MT Bold" panose="03040602040607080904" pitchFamily="66" charset="0"/>
                  <a:cs typeface="Courier New" panose="02070309020205020404" pitchFamily="49" charset="0"/>
                </a:rPr>
                <a:t>x</a:t>
              </a:r>
              <a:r>
                <a:rPr lang="en-GB" sz="3200" b="1" dirty="0">
                  <a:solidFill>
                    <a:schemeClr val="bg2">
                      <a:lumMod val="60000"/>
                      <a:lumOff val="40000"/>
                    </a:schemeClr>
                  </a:solidFill>
                  <a:latin typeface="Script MT Bold" panose="03040602040607080904" pitchFamily="66" charset="0"/>
                  <a:cs typeface="Courier New" panose="02070309020205020404" pitchFamily="49" charset="0"/>
                </a:rPr>
                <a:t>/2</a:t>
              </a:r>
            </a:p>
          </p:txBody>
        </p:sp>
      </p:gr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3743" r="9575" b="63225"/>
          <a:stretch/>
        </p:blipFill>
        <p:spPr>
          <a:xfrm>
            <a:off x="2902526" y="3676011"/>
            <a:ext cx="4793674" cy="2910398"/>
          </a:xfrm>
          <a:prstGeom prst="rect">
            <a:avLst/>
          </a:prstGeom>
        </p:spPr>
      </p:pic>
      <p:sp>
        <p:nvSpPr>
          <p:cNvPr id="6" name="TextBox 5">
            <a:extLst>
              <a:ext uri="{FF2B5EF4-FFF2-40B4-BE49-F238E27FC236}">
                <a16:creationId xmlns:a16="http://schemas.microsoft.com/office/drawing/2014/main" id="{78E6F4FD-8295-5A8E-FD10-0960EB2DFF1E}"/>
              </a:ext>
            </a:extLst>
          </p:cNvPr>
          <p:cNvSpPr txBox="1"/>
          <p:nvPr/>
        </p:nvSpPr>
        <p:spPr>
          <a:xfrm>
            <a:off x="838200" y="3886200"/>
            <a:ext cx="2064324"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83415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4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1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3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1E6BA0-3A02-8885-9F0D-5CEC17BB1DA0}"/>
              </a:ext>
            </a:extLst>
          </p:cNvPr>
          <p:cNvPicPr>
            <a:picLocks noChangeAspect="1"/>
          </p:cNvPicPr>
          <p:nvPr/>
        </p:nvPicPr>
        <p:blipFill rotWithShape="1">
          <a:blip r:embed="rId2"/>
          <a:srcRect l="28333" t="24814" r="33334" b="17407"/>
          <a:stretch/>
        </p:blipFill>
        <p:spPr>
          <a:xfrm>
            <a:off x="381000" y="228600"/>
            <a:ext cx="7549662" cy="6400800"/>
          </a:xfrm>
          <a:prstGeom prst="rect">
            <a:avLst/>
          </a:prstGeom>
        </p:spPr>
      </p:pic>
      <p:sp>
        <p:nvSpPr>
          <p:cNvPr id="5" name="TextBox 4">
            <a:extLst>
              <a:ext uri="{FF2B5EF4-FFF2-40B4-BE49-F238E27FC236}">
                <a16:creationId xmlns:a16="http://schemas.microsoft.com/office/drawing/2014/main" id="{99292CAB-DE12-61DF-1BEE-01B78228BC22}"/>
              </a:ext>
            </a:extLst>
          </p:cNvPr>
          <p:cNvSpPr txBox="1"/>
          <p:nvPr/>
        </p:nvSpPr>
        <p:spPr>
          <a:xfrm>
            <a:off x="533400" y="4343400"/>
            <a:ext cx="1752600" cy="3048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pic>
        <p:nvPicPr>
          <p:cNvPr id="7" name="Picture 6">
            <a:extLst>
              <a:ext uri="{FF2B5EF4-FFF2-40B4-BE49-F238E27FC236}">
                <a16:creationId xmlns:a16="http://schemas.microsoft.com/office/drawing/2014/main" id="{CC36221E-9B58-66AC-2304-82EDF52DF91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663" t="70000" r="7652" b="4445"/>
          <a:stretch/>
        </p:blipFill>
        <p:spPr>
          <a:xfrm rot="10800000">
            <a:off x="2641334" y="3048000"/>
            <a:ext cx="4909930" cy="2895600"/>
          </a:xfrm>
          <a:prstGeom prst="rect">
            <a:avLst/>
          </a:prstGeom>
        </p:spPr>
      </p:pic>
    </p:spTree>
    <p:extLst>
      <p:ext uri="{BB962C8B-B14F-4D97-AF65-F5344CB8AC3E}">
        <p14:creationId xmlns:p14="http://schemas.microsoft.com/office/powerpoint/2010/main" val="189174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1875" t="37215" r="23409" b="26137"/>
          <a:stretch/>
        </p:blipFill>
        <p:spPr bwMode="auto">
          <a:xfrm>
            <a:off x="152400" y="284018"/>
            <a:ext cx="8532627"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9307" t="35808" r="15260" b="40303"/>
          <a:stretch/>
        </p:blipFill>
        <p:spPr>
          <a:xfrm>
            <a:off x="2140527" y="1143000"/>
            <a:ext cx="6473296" cy="3048000"/>
          </a:xfrm>
          <a:prstGeom prst="rect">
            <a:avLst/>
          </a:prstGeom>
        </p:spPr>
      </p:pic>
      <p:sp>
        <p:nvSpPr>
          <p:cNvPr id="3" name="TextBox 2">
            <a:extLst>
              <a:ext uri="{FF2B5EF4-FFF2-40B4-BE49-F238E27FC236}">
                <a16:creationId xmlns:a16="http://schemas.microsoft.com/office/drawing/2014/main" id="{11A0A268-2540-D5FC-2F5B-1BD723D8A4F2}"/>
              </a:ext>
            </a:extLst>
          </p:cNvPr>
          <p:cNvSpPr txBox="1"/>
          <p:nvPr/>
        </p:nvSpPr>
        <p:spPr>
          <a:xfrm>
            <a:off x="685800" y="3048000"/>
            <a:ext cx="1066800"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347699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818" t="44034" r="33523" b="16762"/>
          <a:stretch/>
        </p:blipFill>
        <p:spPr bwMode="auto">
          <a:xfrm>
            <a:off x="-57427" y="311935"/>
            <a:ext cx="9258853"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3325" t="3492" r="7908" b="62726"/>
          <a:stretch/>
        </p:blipFill>
        <p:spPr>
          <a:xfrm>
            <a:off x="2655327" y="2478170"/>
            <a:ext cx="5715000" cy="3370965"/>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1798" t="41212" r="17909" b="32728"/>
          <a:stretch/>
        </p:blipFill>
        <p:spPr>
          <a:xfrm>
            <a:off x="2655327" y="2740994"/>
            <a:ext cx="6263166" cy="3193474"/>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19160" t="68485" r="10408" b="7272"/>
          <a:stretch/>
        </p:blipFill>
        <p:spPr>
          <a:xfrm>
            <a:off x="2630688" y="2725994"/>
            <a:ext cx="6277927" cy="2971800"/>
          </a:xfrm>
          <a:prstGeom prst="rect">
            <a:avLst/>
          </a:prstGeom>
        </p:spPr>
      </p:pic>
      <p:sp>
        <p:nvSpPr>
          <p:cNvPr id="5" name="TextBox 4">
            <a:extLst>
              <a:ext uri="{FF2B5EF4-FFF2-40B4-BE49-F238E27FC236}">
                <a16:creationId xmlns:a16="http://schemas.microsoft.com/office/drawing/2014/main" id="{37A88BBB-CDBA-2D11-175E-5C8F2A66B062}"/>
              </a:ext>
            </a:extLst>
          </p:cNvPr>
          <p:cNvSpPr txBox="1"/>
          <p:nvPr/>
        </p:nvSpPr>
        <p:spPr>
          <a:xfrm>
            <a:off x="2845827" y="5749802"/>
            <a:ext cx="5334000" cy="369332"/>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This method can be done in 1½ minutes  but </a:t>
            </a:r>
            <a:r>
              <a:rPr lang="en-GB" dirty="0">
                <a:solidFill>
                  <a:prstClr val="black"/>
                </a:solidFill>
                <a:latin typeface="Calibri"/>
              </a:rPr>
              <a:t> . . . . .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D01E4545-463E-0E8E-CCB4-7F216C68B7FB}"/>
              </a:ext>
            </a:extLst>
          </p:cNvPr>
          <p:cNvSpPr txBox="1"/>
          <p:nvPr/>
        </p:nvSpPr>
        <p:spPr>
          <a:xfrm>
            <a:off x="2834397" y="5537973"/>
            <a:ext cx="5334000" cy="120032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This method takes a lot longer!  If you are unlucky to choose the wrong method in a question, don’t just keep going.  It’s better to guess and mark the question for review if there is time at the end.</a:t>
            </a:r>
          </a:p>
        </p:txBody>
      </p:sp>
      <p:sp>
        <p:nvSpPr>
          <p:cNvPr id="6" name="TextBox 5">
            <a:extLst>
              <a:ext uri="{FF2B5EF4-FFF2-40B4-BE49-F238E27FC236}">
                <a16:creationId xmlns:a16="http://schemas.microsoft.com/office/drawing/2014/main" id="{A5B83A9B-163F-D24E-80D9-262DBB04D593}"/>
              </a:ext>
            </a:extLst>
          </p:cNvPr>
          <p:cNvSpPr txBox="1"/>
          <p:nvPr/>
        </p:nvSpPr>
        <p:spPr>
          <a:xfrm>
            <a:off x="868923" y="5374535"/>
            <a:ext cx="1666515"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399303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1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100"/>
                                        <p:tgtEl>
                                          <p:spTgt spid="3"/>
                                        </p:tgtEl>
                                      </p:cBhvr>
                                    </p:animEffect>
                                  </p:childTnLst>
                                </p:cTn>
                              </p:par>
                              <p:par>
                                <p:cTn id="18" presetID="10" presetClass="exit" presetSubtype="0" fill="hold" nodeType="withEffect">
                                  <p:stCondLst>
                                    <p:cond delay="0"/>
                                  </p:stCondLst>
                                  <p:childTnLst>
                                    <p:animEffect transition="out" filter="fade">
                                      <p:cBhvr>
                                        <p:cTn id="19" dur="500"/>
                                        <p:tgtEl>
                                          <p:spTgt spid="2"/>
                                        </p:tgtEl>
                                      </p:cBhvr>
                                    </p:animEffect>
                                    <p:set>
                                      <p:cBhvr>
                                        <p:cTn id="20" dur="1" fill="hold">
                                          <p:stCondLst>
                                            <p:cond delay="499"/>
                                          </p:stCondLst>
                                        </p:cTn>
                                        <p:tgtEl>
                                          <p:spTgt spid="2"/>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5"/>
                                        </p:tgtEl>
                                      </p:cBhvr>
                                    </p:animEffect>
                                    <p:set>
                                      <p:cBhvr>
                                        <p:cTn id="23" dur="1" fill="hold">
                                          <p:stCondLst>
                                            <p:cond delay="499"/>
                                          </p:stCondLst>
                                        </p:cTn>
                                        <p:tgtEl>
                                          <p:spTgt spid="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2000"/>
                                        <p:tgtEl>
                                          <p:spTgt spid="4"/>
                                        </p:tgtEl>
                                      </p:cBhvr>
                                    </p:animEffect>
                                  </p:childTnLst>
                                </p:cTn>
                              </p:par>
                              <p:par>
                                <p:cTn id="29" presetID="10" presetClass="exit" presetSubtype="0" fill="hold" nodeType="withEffect">
                                  <p:stCondLst>
                                    <p:cond delay="0"/>
                                  </p:stCondLst>
                                  <p:childTnLst>
                                    <p:animEffect transition="out" filter="fade">
                                      <p:cBhvr>
                                        <p:cTn id="30" dur="500"/>
                                        <p:tgtEl>
                                          <p:spTgt spid="3"/>
                                        </p:tgtEl>
                                      </p:cBhvr>
                                    </p:animEffect>
                                    <p:set>
                                      <p:cBhvr>
                                        <p:cTn id="31" dur="1" fill="hold">
                                          <p:stCondLst>
                                            <p:cond delay="499"/>
                                          </p:stCondLst>
                                        </p:cTn>
                                        <p:tgtEl>
                                          <p:spTgt spid="3"/>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82F466-EA72-1781-0E28-29CDF1AA2F7C}"/>
              </a:ext>
            </a:extLst>
          </p:cNvPr>
          <p:cNvPicPr>
            <a:picLocks noChangeAspect="1"/>
          </p:cNvPicPr>
          <p:nvPr/>
        </p:nvPicPr>
        <p:blipFill rotWithShape="1">
          <a:blip r:embed="rId2"/>
          <a:srcRect l="30000" t="21852" r="35833" b="15926"/>
          <a:stretch/>
        </p:blipFill>
        <p:spPr>
          <a:xfrm>
            <a:off x="457200" y="205739"/>
            <a:ext cx="6324600" cy="6478859"/>
          </a:xfrm>
          <a:prstGeom prst="rect">
            <a:avLst/>
          </a:prstGeom>
        </p:spPr>
      </p:pic>
      <p:sp>
        <p:nvSpPr>
          <p:cNvPr id="5" name="TextBox 4">
            <a:extLst>
              <a:ext uri="{FF2B5EF4-FFF2-40B4-BE49-F238E27FC236}">
                <a16:creationId xmlns:a16="http://schemas.microsoft.com/office/drawing/2014/main" id="{DD726EB6-76CD-06C1-A0DB-4D0508D85469}"/>
              </a:ext>
            </a:extLst>
          </p:cNvPr>
          <p:cNvSpPr txBox="1"/>
          <p:nvPr/>
        </p:nvSpPr>
        <p:spPr>
          <a:xfrm>
            <a:off x="495300" y="4038600"/>
            <a:ext cx="1790700" cy="4572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pic>
        <p:nvPicPr>
          <p:cNvPr id="7" name="Picture 6">
            <a:extLst>
              <a:ext uri="{FF2B5EF4-FFF2-40B4-BE49-F238E27FC236}">
                <a16:creationId xmlns:a16="http://schemas.microsoft.com/office/drawing/2014/main" id="{9D14B3CD-FCA4-7959-5979-A391DBC04A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204" t="42184" r="13458" b="36705"/>
          <a:stretch/>
        </p:blipFill>
        <p:spPr>
          <a:xfrm rot="10800000">
            <a:off x="2340142" y="4191000"/>
            <a:ext cx="4146885" cy="1790700"/>
          </a:xfrm>
          <a:prstGeom prst="rect">
            <a:avLst/>
          </a:prstGeom>
        </p:spPr>
      </p:pic>
    </p:spTree>
    <p:extLst>
      <p:ext uri="{BB962C8B-B14F-4D97-AF65-F5344CB8AC3E}">
        <p14:creationId xmlns:p14="http://schemas.microsoft.com/office/powerpoint/2010/main" val="1154647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988" t="23579" r="19374" b="8524"/>
          <a:stretch/>
        </p:blipFill>
        <p:spPr bwMode="auto">
          <a:xfrm>
            <a:off x="152399" y="103909"/>
            <a:ext cx="8993513"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1660" t="58788" r="25411" b="20459"/>
          <a:stretch/>
        </p:blipFill>
        <p:spPr>
          <a:xfrm>
            <a:off x="2895600" y="3962400"/>
            <a:ext cx="5605580" cy="2542309"/>
          </a:xfrm>
          <a:prstGeom prst="rect">
            <a:avLst/>
          </a:prstGeom>
        </p:spPr>
      </p:pic>
      <p:sp>
        <p:nvSpPr>
          <p:cNvPr id="3" name="TextBox 2">
            <a:extLst>
              <a:ext uri="{FF2B5EF4-FFF2-40B4-BE49-F238E27FC236}">
                <a16:creationId xmlns:a16="http://schemas.microsoft.com/office/drawing/2014/main" id="{562CF03A-3492-35AE-0FCA-2E1A4C7AD7B7}"/>
              </a:ext>
            </a:extLst>
          </p:cNvPr>
          <p:cNvSpPr txBox="1"/>
          <p:nvPr/>
        </p:nvSpPr>
        <p:spPr>
          <a:xfrm>
            <a:off x="671395" y="4623954"/>
            <a:ext cx="1995605"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364428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6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160" t="25284" r="21250" b="19318"/>
          <a:stretch/>
        </p:blipFill>
        <p:spPr bwMode="auto">
          <a:xfrm>
            <a:off x="0" y="34636"/>
            <a:ext cx="9187625" cy="6061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5406" t="7039" r="20275" b="60137"/>
          <a:stretch/>
        </p:blipFill>
        <p:spPr>
          <a:xfrm>
            <a:off x="1715529" y="2514600"/>
            <a:ext cx="6841712" cy="3581400"/>
          </a:xfrm>
          <a:prstGeom prst="rect">
            <a:avLst/>
          </a:prstGeom>
        </p:spPr>
      </p:pic>
      <p:sp>
        <p:nvSpPr>
          <p:cNvPr id="3" name="TextBox 2">
            <a:extLst>
              <a:ext uri="{FF2B5EF4-FFF2-40B4-BE49-F238E27FC236}">
                <a16:creationId xmlns:a16="http://schemas.microsoft.com/office/drawing/2014/main" id="{94FC5248-F031-5144-EE24-B583644511C7}"/>
              </a:ext>
            </a:extLst>
          </p:cNvPr>
          <p:cNvSpPr txBox="1"/>
          <p:nvPr/>
        </p:nvSpPr>
        <p:spPr>
          <a:xfrm>
            <a:off x="457200" y="3276600"/>
            <a:ext cx="1219200"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120461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6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2209799"/>
            <a:ext cx="6553200" cy="830997"/>
          </a:xfrm>
          <a:prstGeom prst="rect">
            <a:avLst/>
          </a:prstGeom>
          <a:noFill/>
        </p:spPr>
        <p:txBody>
          <a:bodyPr wrap="square" rtlCol="0">
            <a:spAutoFit/>
          </a:bodyPr>
          <a:lstStyle/>
          <a:p>
            <a:r>
              <a:rPr lang="en-GB" sz="4800" dirty="0"/>
              <a:t>Biology</a:t>
            </a:r>
          </a:p>
        </p:txBody>
      </p:sp>
    </p:spTree>
    <p:extLst>
      <p:ext uri="{BB962C8B-B14F-4D97-AF65-F5344CB8AC3E}">
        <p14:creationId xmlns:p14="http://schemas.microsoft.com/office/powerpoint/2010/main" val="688502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BCFE2E-7E5C-98A2-6349-93987235452F}"/>
              </a:ext>
            </a:extLst>
          </p:cNvPr>
          <p:cNvPicPr>
            <a:picLocks noChangeAspect="1"/>
          </p:cNvPicPr>
          <p:nvPr/>
        </p:nvPicPr>
        <p:blipFill rotWithShape="1">
          <a:blip r:embed="rId2"/>
          <a:srcRect l="44167" t="20371" r="21666" b="5556"/>
          <a:stretch/>
        </p:blipFill>
        <p:spPr>
          <a:xfrm>
            <a:off x="76200" y="-18585"/>
            <a:ext cx="8001000" cy="6876585"/>
          </a:xfrm>
          <a:prstGeom prst="rect">
            <a:avLst/>
          </a:prstGeom>
        </p:spPr>
      </p:pic>
      <p:sp>
        <p:nvSpPr>
          <p:cNvPr id="5" name="TextBox 4">
            <a:extLst>
              <a:ext uri="{FF2B5EF4-FFF2-40B4-BE49-F238E27FC236}">
                <a16:creationId xmlns:a16="http://schemas.microsoft.com/office/drawing/2014/main" id="{6B20E3CA-8BC6-DF6C-A006-D5538337B758}"/>
              </a:ext>
            </a:extLst>
          </p:cNvPr>
          <p:cNvSpPr txBox="1"/>
          <p:nvPr/>
        </p:nvSpPr>
        <p:spPr>
          <a:xfrm>
            <a:off x="762000" y="6172200"/>
            <a:ext cx="2286000" cy="369332"/>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392444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625" t="16406" r="26875" b="14844"/>
          <a:stretch/>
        </p:blipFill>
        <p:spPr bwMode="auto">
          <a:xfrm>
            <a:off x="514350" y="0"/>
            <a:ext cx="7810500" cy="6782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905000" y="1219200"/>
            <a:ext cx="3352800" cy="2514600"/>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5105400" y="5105400"/>
            <a:ext cx="533400" cy="369332"/>
          </a:xfrm>
          <a:prstGeom prst="rect">
            <a:avLst/>
          </a:prstGeom>
          <a:noFill/>
        </p:spPr>
        <p:txBody>
          <a:bodyPr wrap="square" rtlCol="0">
            <a:spAutoFit/>
          </a:bodyPr>
          <a:lstStyle/>
          <a:p>
            <a:r>
              <a:rPr lang="en-US" dirty="0">
                <a:solidFill>
                  <a:schemeClr val="bg1"/>
                </a:solidFill>
              </a:rPr>
              <a:t>No</a:t>
            </a:r>
            <a:endParaRPr lang="en-GB" dirty="0">
              <a:solidFill>
                <a:schemeClr val="bg1"/>
              </a:solidFill>
            </a:endParaRPr>
          </a:p>
        </p:txBody>
      </p:sp>
      <p:sp>
        <p:nvSpPr>
          <p:cNvPr id="5" name="TextBox 4"/>
          <p:cNvSpPr txBox="1"/>
          <p:nvPr/>
        </p:nvSpPr>
        <p:spPr>
          <a:xfrm>
            <a:off x="5105400" y="5486400"/>
            <a:ext cx="533400" cy="369332"/>
          </a:xfrm>
          <a:prstGeom prst="rect">
            <a:avLst/>
          </a:prstGeom>
          <a:noFill/>
        </p:spPr>
        <p:txBody>
          <a:bodyPr wrap="square" rtlCol="0">
            <a:spAutoFit/>
          </a:bodyPr>
          <a:lstStyle/>
          <a:p>
            <a:r>
              <a:rPr lang="en-US" dirty="0">
                <a:solidFill>
                  <a:schemeClr val="bg1"/>
                </a:solidFill>
              </a:rPr>
              <a:t>No</a:t>
            </a:r>
            <a:endParaRPr lang="en-GB" dirty="0">
              <a:solidFill>
                <a:schemeClr val="bg1"/>
              </a:solidFill>
            </a:endParaRPr>
          </a:p>
        </p:txBody>
      </p:sp>
      <p:sp>
        <p:nvSpPr>
          <p:cNvPr id="6" name="TextBox 5"/>
          <p:cNvSpPr txBox="1"/>
          <p:nvPr/>
        </p:nvSpPr>
        <p:spPr>
          <a:xfrm>
            <a:off x="5105400" y="5867400"/>
            <a:ext cx="533400" cy="369332"/>
          </a:xfrm>
          <a:prstGeom prst="rect">
            <a:avLst/>
          </a:prstGeom>
          <a:noFill/>
        </p:spPr>
        <p:txBody>
          <a:bodyPr wrap="square" rtlCol="0">
            <a:spAutoFit/>
          </a:bodyPr>
          <a:lstStyle/>
          <a:p>
            <a:r>
              <a:rPr lang="en-US" dirty="0">
                <a:solidFill>
                  <a:schemeClr val="bg1"/>
                </a:solidFill>
              </a:rPr>
              <a:t>No</a:t>
            </a:r>
            <a:endParaRPr lang="en-GB" dirty="0">
              <a:solidFill>
                <a:schemeClr val="bg1"/>
              </a:solidFill>
            </a:endParaRPr>
          </a:p>
        </p:txBody>
      </p:sp>
      <p:sp>
        <p:nvSpPr>
          <p:cNvPr id="7" name="TextBox 6"/>
          <p:cNvSpPr txBox="1"/>
          <p:nvPr/>
        </p:nvSpPr>
        <p:spPr>
          <a:xfrm>
            <a:off x="5791200" y="6251581"/>
            <a:ext cx="533400" cy="369332"/>
          </a:xfrm>
          <a:prstGeom prst="rect">
            <a:avLst/>
          </a:prstGeom>
          <a:noFill/>
        </p:spPr>
        <p:txBody>
          <a:bodyPr wrap="square" rtlCol="0">
            <a:spAutoFit/>
          </a:bodyPr>
          <a:lstStyle/>
          <a:p>
            <a:r>
              <a:rPr lang="en-US" dirty="0">
                <a:solidFill>
                  <a:schemeClr val="bg1"/>
                </a:solidFill>
              </a:rPr>
              <a:t>YES</a:t>
            </a:r>
            <a:endParaRPr lang="en-GB" dirty="0">
              <a:solidFill>
                <a:schemeClr val="bg1"/>
              </a:solidFill>
            </a:endParaRPr>
          </a:p>
        </p:txBody>
      </p:sp>
      <p:sp>
        <p:nvSpPr>
          <p:cNvPr id="4" name="TextBox 3">
            <a:extLst>
              <a:ext uri="{FF2B5EF4-FFF2-40B4-BE49-F238E27FC236}">
                <a16:creationId xmlns:a16="http://schemas.microsoft.com/office/drawing/2014/main" id="{EB1EC40C-4DD0-19F7-D9CB-D7A481C984B0}"/>
              </a:ext>
            </a:extLst>
          </p:cNvPr>
          <p:cNvSpPr txBox="1"/>
          <p:nvPr/>
        </p:nvSpPr>
        <p:spPr>
          <a:xfrm>
            <a:off x="914400" y="6251581"/>
            <a:ext cx="4800600"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367398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3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p:bldP spid="7" grpId="0"/>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CC32A9A-AA1A-0A1B-63A4-C5BBDE24F96A}"/>
              </a:ext>
            </a:extLst>
          </p:cNvPr>
          <p:cNvSpPr txBox="1"/>
          <p:nvPr/>
        </p:nvSpPr>
        <p:spPr>
          <a:xfrm>
            <a:off x="595562" y="533400"/>
            <a:ext cx="7253037" cy="4401205"/>
          </a:xfrm>
          <a:prstGeom prst="rect">
            <a:avLst/>
          </a:prstGeom>
          <a:solidFill>
            <a:schemeClr val="tx1"/>
          </a:solidFill>
        </p:spPr>
        <p:txBody>
          <a:bodyPr wrap="square">
            <a:spAutoFit/>
          </a:bodyPr>
          <a:lstStyle/>
          <a:p>
            <a:r>
              <a:rPr lang="en-GB" sz="2800" dirty="0">
                <a:solidFill>
                  <a:schemeClr val="bg1"/>
                </a:solidFill>
              </a:rPr>
              <a:t>Pavlov's dogs are famous for salivating when they heard a bell ring. What is the best explanation for this?</a:t>
            </a:r>
          </a:p>
          <a:p>
            <a:endParaRPr lang="en-GB" sz="2800" dirty="0">
              <a:solidFill>
                <a:schemeClr val="bg1"/>
              </a:solidFill>
            </a:endParaRPr>
          </a:p>
          <a:p>
            <a:pPr marL="514350" indent="-514350">
              <a:buAutoNum type="alphaUcPeriod"/>
            </a:pPr>
            <a:r>
              <a:rPr lang="en-GB" sz="2800" dirty="0">
                <a:solidFill>
                  <a:schemeClr val="bg1"/>
                </a:solidFill>
              </a:rPr>
              <a:t>The bell made the dogs hungry. </a:t>
            </a:r>
          </a:p>
          <a:p>
            <a:pPr marL="514350" indent="-514350">
              <a:buAutoNum type="alphaUcPeriod"/>
            </a:pPr>
            <a:r>
              <a:rPr lang="en-GB" sz="2800" dirty="0">
                <a:solidFill>
                  <a:schemeClr val="bg1"/>
                </a:solidFill>
              </a:rPr>
              <a:t>The dogs learnt that food appears when the bell rings. </a:t>
            </a:r>
          </a:p>
          <a:p>
            <a:pPr marL="514350" indent="-514350">
              <a:buAutoNum type="alphaUcPeriod"/>
            </a:pPr>
            <a:r>
              <a:rPr lang="en-GB" sz="2800" dirty="0">
                <a:solidFill>
                  <a:schemeClr val="bg1"/>
                </a:solidFill>
              </a:rPr>
              <a:t>The bell sounds like the dogs' food bowls.</a:t>
            </a:r>
          </a:p>
          <a:p>
            <a:pPr marL="514350" indent="-514350">
              <a:buAutoNum type="alphaUcPeriod"/>
            </a:pPr>
            <a:r>
              <a:rPr lang="en-GB" sz="2800" dirty="0">
                <a:solidFill>
                  <a:schemeClr val="bg1"/>
                </a:solidFill>
              </a:rPr>
              <a:t>The bell hurts the dogs' ears.</a:t>
            </a:r>
          </a:p>
          <a:p>
            <a:pPr marL="514350" indent="-514350">
              <a:buAutoNum type="alphaUcPeriod"/>
            </a:pPr>
            <a:r>
              <a:rPr lang="en-GB" sz="2800" dirty="0">
                <a:solidFill>
                  <a:schemeClr val="bg1"/>
                </a:solidFill>
              </a:rPr>
              <a:t>The dogs salivate after any loud noise.</a:t>
            </a:r>
          </a:p>
        </p:txBody>
      </p:sp>
      <p:sp>
        <p:nvSpPr>
          <p:cNvPr id="2" name="Rectangle 1"/>
          <p:cNvSpPr/>
          <p:nvPr/>
        </p:nvSpPr>
        <p:spPr>
          <a:xfrm>
            <a:off x="914401" y="2716017"/>
            <a:ext cx="6629399" cy="807293"/>
          </a:xfrm>
          <a:prstGeom prst="rect">
            <a:avLst/>
          </a:prstGeom>
          <a:solidFill>
            <a:srgbClr val="92D05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1543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CC32A9A-AA1A-0A1B-63A4-C5BBDE24F96A}"/>
              </a:ext>
            </a:extLst>
          </p:cNvPr>
          <p:cNvSpPr txBox="1"/>
          <p:nvPr/>
        </p:nvSpPr>
        <p:spPr>
          <a:xfrm>
            <a:off x="595562" y="533400"/>
            <a:ext cx="7862638" cy="5632311"/>
          </a:xfrm>
          <a:prstGeom prst="rect">
            <a:avLst/>
          </a:prstGeom>
          <a:solidFill>
            <a:schemeClr val="tx1"/>
          </a:solidFill>
        </p:spPr>
        <p:txBody>
          <a:bodyPr wrap="square">
            <a:spAutoFit/>
          </a:bodyPr>
          <a:lstStyle/>
          <a:p>
            <a:r>
              <a:rPr lang="en-GB" sz="3600" dirty="0">
                <a:solidFill>
                  <a:schemeClr val="bg1"/>
                </a:solidFill>
              </a:rPr>
              <a:t>Which of the following elements is NOT present in haemoglobin? </a:t>
            </a:r>
          </a:p>
          <a:p>
            <a:endParaRPr lang="en-GB" sz="3600" dirty="0">
              <a:solidFill>
                <a:schemeClr val="bg1"/>
              </a:solidFill>
            </a:endParaRPr>
          </a:p>
          <a:p>
            <a:pPr marL="514350" indent="-514350">
              <a:buAutoNum type="alphaUcPeriod"/>
            </a:pPr>
            <a:r>
              <a:rPr lang="en-GB" sz="3600" dirty="0">
                <a:solidFill>
                  <a:schemeClr val="bg1"/>
                </a:solidFill>
              </a:rPr>
              <a:t>Iron </a:t>
            </a:r>
          </a:p>
          <a:p>
            <a:pPr marL="514350" indent="-514350">
              <a:buAutoNum type="alphaUcPeriod"/>
            </a:pPr>
            <a:r>
              <a:rPr lang="en-GB" sz="3600" dirty="0">
                <a:solidFill>
                  <a:schemeClr val="bg1"/>
                </a:solidFill>
              </a:rPr>
              <a:t>Oxygen</a:t>
            </a:r>
          </a:p>
          <a:p>
            <a:pPr marL="514350" indent="-514350">
              <a:buAutoNum type="alphaUcPeriod"/>
            </a:pPr>
            <a:r>
              <a:rPr lang="en-GB" sz="3600" dirty="0">
                <a:solidFill>
                  <a:schemeClr val="bg1"/>
                </a:solidFill>
              </a:rPr>
              <a:t>Nitrogen</a:t>
            </a:r>
          </a:p>
          <a:p>
            <a:pPr marL="514350" indent="-514350">
              <a:buAutoNum type="alphaUcPeriod"/>
            </a:pPr>
            <a:r>
              <a:rPr lang="en-GB" sz="3600" dirty="0">
                <a:solidFill>
                  <a:schemeClr val="bg1"/>
                </a:solidFill>
              </a:rPr>
              <a:t>Phosphorus</a:t>
            </a:r>
          </a:p>
          <a:p>
            <a:pPr marL="514350" indent="-514350">
              <a:buAutoNum type="alphaUcPeriod"/>
            </a:pPr>
            <a:r>
              <a:rPr lang="en-GB" sz="3600" dirty="0">
                <a:solidFill>
                  <a:schemeClr val="bg1"/>
                </a:solidFill>
              </a:rPr>
              <a:t>Hydrogen </a:t>
            </a:r>
          </a:p>
          <a:p>
            <a:pPr marL="514350" indent="-514350">
              <a:buAutoNum type="alphaUcPeriod"/>
            </a:pPr>
            <a:endParaRPr lang="en-GB" sz="3600" dirty="0">
              <a:solidFill>
                <a:schemeClr val="bg1"/>
              </a:solidFill>
            </a:endParaRPr>
          </a:p>
          <a:p>
            <a:endParaRPr lang="en-GB" sz="3600" dirty="0">
              <a:solidFill>
                <a:schemeClr val="bg1"/>
              </a:solidFill>
            </a:endParaRPr>
          </a:p>
        </p:txBody>
      </p:sp>
      <p:sp>
        <p:nvSpPr>
          <p:cNvPr id="2" name="Rectangle 1"/>
          <p:cNvSpPr/>
          <p:nvPr/>
        </p:nvSpPr>
        <p:spPr>
          <a:xfrm>
            <a:off x="685800" y="3810000"/>
            <a:ext cx="6629399" cy="609600"/>
          </a:xfrm>
          <a:prstGeom prst="rect">
            <a:avLst/>
          </a:prstGeom>
          <a:solidFill>
            <a:srgbClr val="92D05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508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304" t="11957" r="30127" b="12228"/>
          <a:stretch/>
        </p:blipFill>
        <p:spPr bwMode="auto">
          <a:xfrm>
            <a:off x="990599" y="29735"/>
            <a:ext cx="6914535" cy="6846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010400" y="4191000"/>
            <a:ext cx="533400" cy="369332"/>
          </a:xfrm>
          <a:prstGeom prst="rect">
            <a:avLst/>
          </a:prstGeom>
          <a:noFill/>
        </p:spPr>
        <p:txBody>
          <a:bodyPr wrap="square" rtlCol="0">
            <a:spAutoFit/>
          </a:bodyPr>
          <a:lstStyle/>
          <a:p>
            <a:r>
              <a:rPr lang="en-US" dirty="0">
                <a:solidFill>
                  <a:schemeClr val="bg1"/>
                </a:solidFill>
              </a:rPr>
              <a:t>No</a:t>
            </a:r>
            <a:endParaRPr lang="en-GB" dirty="0">
              <a:solidFill>
                <a:schemeClr val="bg1"/>
              </a:solidFill>
            </a:endParaRPr>
          </a:p>
        </p:txBody>
      </p:sp>
      <p:sp>
        <p:nvSpPr>
          <p:cNvPr id="4" name="TextBox 3"/>
          <p:cNvSpPr txBox="1"/>
          <p:nvPr/>
        </p:nvSpPr>
        <p:spPr>
          <a:xfrm>
            <a:off x="6096000" y="3423047"/>
            <a:ext cx="533400" cy="369332"/>
          </a:xfrm>
          <a:prstGeom prst="rect">
            <a:avLst/>
          </a:prstGeom>
          <a:noFill/>
        </p:spPr>
        <p:txBody>
          <a:bodyPr wrap="square" rtlCol="0">
            <a:spAutoFit/>
          </a:bodyPr>
          <a:lstStyle/>
          <a:p>
            <a:r>
              <a:rPr lang="en-US" dirty="0">
                <a:solidFill>
                  <a:schemeClr val="bg1"/>
                </a:solidFill>
              </a:rPr>
              <a:t>YES</a:t>
            </a:r>
            <a:endParaRPr lang="en-GB" dirty="0">
              <a:solidFill>
                <a:schemeClr val="bg1"/>
              </a:solidFill>
            </a:endParaRPr>
          </a:p>
        </p:txBody>
      </p:sp>
      <p:sp>
        <p:nvSpPr>
          <p:cNvPr id="5" name="TextBox 4"/>
          <p:cNvSpPr txBox="1"/>
          <p:nvPr/>
        </p:nvSpPr>
        <p:spPr>
          <a:xfrm>
            <a:off x="6913306" y="3792379"/>
            <a:ext cx="533400" cy="369332"/>
          </a:xfrm>
          <a:prstGeom prst="rect">
            <a:avLst/>
          </a:prstGeom>
          <a:noFill/>
        </p:spPr>
        <p:txBody>
          <a:bodyPr wrap="square" rtlCol="0">
            <a:spAutoFit/>
          </a:bodyPr>
          <a:lstStyle/>
          <a:p>
            <a:r>
              <a:rPr lang="en-US" dirty="0">
                <a:solidFill>
                  <a:schemeClr val="bg1"/>
                </a:solidFill>
              </a:rPr>
              <a:t>YES</a:t>
            </a:r>
            <a:endParaRPr lang="en-GB" dirty="0">
              <a:solidFill>
                <a:schemeClr val="bg1"/>
              </a:solidFill>
            </a:endParaRPr>
          </a:p>
        </p:txBody>
      </p:sp>
      <p:sp>
        <p:nvSpPr>
          <p:cNvPr id="2" name="Rectangle 1"/>
          <p:cNvSpPr/>
          <p:nvPr/>
        </p:nvSpPr>
        <p:spPr>
          <a:xfrm>
            <a:off x="1371600" y="5715000"/>
            <a:ext cx="1981200" cy="228600"/>
          </a:xfrm>
          <a:prstGeom prst="rect">
            <a:avLst/>
          </a:prstGeom>
          <a:solidFill>
            <a:srgbClr val="92D05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2681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9B1E7D6-DA4E-4840-8168-D72385A786F2}"/>
              </a:ext>
            </a:extLst>
          </p:cNvPr>
          <p:cNvPicPr>
            <a:picLocks noChangeAspect="1"/>
          </p:cNvPicPr>
          <p:nvPr/>
        </p:nvPicPr>
        <p:blipFill rotWithShape="1">
          <a:blip r:embed="rId2"/>
          <a:srcRect l="20834" t="27778" r="21666" b="18889"/>
          <a:stretch/>
        </p:blipFill>
        <p:spPr>
          <a:xfrm>
            <a:off x="-20320" y="-11668"/>
            <a:ext cx="9223514" cy="6869668"/>
          </a:xfrm>
          <a:prstGeom prst="rect">
            <a:avLst/>
          </a:prstGeom>
        </p:spPr>
      </p:pic>
      <p:sp>
        <p:nvSpPr>
          <p:cNvPr id="7" name="Rectangle 6"/>
          <p:cNvSpPr/>
          <p:nvPr/>
        </p:nvSpPr>
        <p:spPr>
          <a:xfrm>
            <a:off x="457200" y="4191000"/>
            <a:ext cx="1828800" cy="457200"/>
          </a:xfrm>
          <a:prstGeom prst="rect">
            <a:avLst/>
          </a:prstGeom>
          <a:solidFill>
            <a:srgbClr val="92D05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7E0696C0-A7B4-BF45-5143-F4EC6063A6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426" t="14445" r="17359" b="66666"/>
          <a:stretch/>
        </p:blipFill>
        <p:spPr>
          <a:xfrm>
            <a:off x="2763520" y="3453646"/>
            <a:ext cx="6396598" cy="2718554"/>
          </a:xfrm>
          <a:prstGeom prst="rect">
            <a:avLst/>
          </a:prstGeom>
        </p:spPr>
      </p:pic>
    </p:spTree>
    <p:extLst>
      <p:ext uri="{BB962C8B-B14F-4D97-AF65-F5344CB8AC3E}">
        <p14:creationId xmlns:p14="http://schemas.microsoft.com/office/powerpoint/2010/main" val="10715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441" t="25245" r="33382" b="11765"/>
          <a:stretch/>
        </p:blipFill>
        <p:spPr bwMode="auto">
          <a:xfrm>
            <a:off x="1295399" y="457200"/>
            <a:ext cx="6724575" cy="617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52600" y="5943600"/>
            <a:ext cx="5638800" cy="317323"/>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257660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2209799"/>
            <a:ext cx="6553200" cy="830997"/>
          </a:xfrm>
          <a:prstGeom prst="rect">
            <a:avLst/>
          </a:prstGeom>
          <a:noFill/>
        </p:spPr>
        <p:txBody>
          <a:bodyPr wrap="square" rtlCol="0">
            <a:spAutoFit/>
          </a:bodyPr>
          <a:lstStyle/>
          <a:p>
            <a:r>
              <a:rPr lang="en-GB" sz="4800" dirty="0"/>
              <a:t>Chemistry</a:t>
            </a:r>
          </a:p>
        </p:txBody>
      </p:sp>
    </p:spTree>
    <p:extLst>
      <p:ext uri="{BB962C8B-B14F-4D97-AF65-F5344CB8AC3E}">
        <p14:creationId xmlns:p14="http://schemas.microsoft.com/office/powerpoint/2010/main" val="364901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888" t="18498" r="28362" b="23276"/>
          <a:stretch/>
        </p:blipFill>
        <p:spPr bwMode="auto">
          <a:xfrm>
            <a:off x="-1" y="61747"/>
            <a:ext cx="9058401" cy="6491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2404" t="28736" r="21004" b="51953"/>
          <a:stretch/>
        </p:blipFill>
        <p:spPr>
          <a:xfrm>
            <a:off x="3581399" y="3124200"/>
            <a:ext cx="5196113" cy="3048000"/>
          </a:xfrm>
          <a:prstGeom prst="rect">
            <a:avLst/>
          </a:prstGeom>
        </p:spPr>
      </p:pic>
      <p:sp>
        <p:nvSpPr>
          <p:cNvPr id="3" name="TextBox 2">
            <a:extLst>
              <a:ext uri="{FF2B5EF4-FFF2-40B4-BE49-F238E27FC236}">
                <a16:creationId xmlns:a16="http://schemas.microsoft.com/office/drawing/2014/main" id="{C91EEE78-8C65-A556-75E5-1FD8BD77A904}"/>
              </a:ext>
            </a:extLst>
          </p:cNvPr>
          <p:cNvSpPr txBox="1"/>
          <p:nvPr/>
        </p:nvSpPr>
        <p:spPr>
          <a:xfrm>
            <a:off x="609600" y="5753100"/>
            <a:ext cx="1371600"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317746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2069" t="26329" r="25431" b="17708"/>
          <a:stretch/>
        </p:blipFill>
        <p:spPr bwMode="auto">
          <a:xfrm>
            <a:off x="34159" y="609600"/>
            <a:ext cx="8923324" cy="5707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3375" t="2213" r="14774" b="64665"/>
          <a:stretch/>
        </p:blipFill>
        <p:spPr>
          <a:xfrm>
            <a:off x="2743200" y="2514599"/>
            <a:ext cx="5486400" cy="3690193"/>
          </a:xfrm>
          <a:prstGeom prst="rect">
            <a:avLst/>
          </a:prstGeom>
        </p:spPr>
      </p:pic>
      <p:sp>
        <p:nvSpPr>
          <p:cNvPr id="3" name="TextBox 2">
            <a:extLst>
              <a:ext uri="{FF2B5EF4-FFF2-40B4-BE49-F238E27FC236}">
                <a16:creationId xmlns:a16="http://schemas.microsoft.com/office/drawing/2014/main" id="{C132584A-4089-EDBD-B189-57A8CD99D459}"/>
              </a:ext>
            </a:extLst>
          </p:cNvPr>
          <p:cNvSpPr txBox="1"/>
          <p:nvPr/>
        </p:nvSpPr>
        <p:spPr>
          <a:xfrm>
            <a:off x="685800" y="4359695"/>
            <a:ext cx="990600"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300198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324" t="39216" r="28824" b="16422"/>
          <a:stretch/>
        </p:blipFill>
        <p:spPr bwMode="auto">
          <a:xfrm>
            <a:off x="143856" y="609600"/>
            <a:ext cx="8991179"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14400" y="4191000"/>
            <a:ext cx="2286000" cy="369332"/>
          </a:xfrm>
          <a:prstGeom prst="rect">
            <a:avLst/>
          </a:prstGeom>
          <a:solidFill>
            <a:srgbClr val="00B050">
              <a:alpha val="32000"/>
            </a:srgbClr>
          </a:solidFill>
        </p:spPr>
        <p:txBody>
          <a:bodyPr wrap="square" rtlCol="0">
            <a:spAutoFit/>
          </a:bodyPr>
          <a:lstStyle/>
          <a:p>
            <a:endParaRPr lang="en-GB" dirty="0">
              <a:solidFill>
                <a:prstClr val="white"/>
              </a:solidFill>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3325" t="47562" r="20715" b="28159"/>
          <a:stretch/>
        </p:blipFill>
        <p:spPr>
          <a:xfrm>
            <a:off x="3581400" y="2514600"/>
            <a:ext cx="5268416" cy="2667000"/>
          </a:xfrm>
          <a:prstGeom prst="rect">
            <a:avLst/>
          </a:prstGeom>
        </p:spPr>
      </p:pic>
    </p:spTree>
    <p:extLst>
      <p:ext uri="{BB962C8B-B14F-4D97-AF65-F5344CB8AC3E}">
        <p14:creationId xmlns:p14="http://schemas.microsoft.com/office/powerpoint/2010/main" val="303402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1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607" t="27083" r="19643" b="20536"/>
          <a:stretch/>
        </p:blipFill>
        <p:spPr bwMode="auto">
          <a:xfrm>
            <a:off x="0" y="304800"/>
            <a:ext cx="9116293"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8068" t="50000" r="18384" b="25000"/>
          <a:stretch/>
        </p:blipFill>
        <p:spPr>
          <a:xfrm>
            <a:off x="4876800" y="1524000"/>
            <a:ext cx="4084320" cy="2667000"/>
          </a:xfrm>
          <a:prstGeom prst="rect">
            <a:avLst/>
          </a:prstGeom>
        </p:spPr>
      </p:pic>
      <p:sp>
        <p:nvSpPr>
          <p:cNvPr id="3" name="TextBox 2">
            <a:extLst>
              <a:ext uri="{FF2B5EF4-FFF2-40B4-BE49-F238E27FC236}">
                <a16:creationId xmlns:a16="http://schemas.microsoft.com/office/drawing/2014/main" id="{23B3DB44-8045-EEA4-CB70-312EA58E0CF1}"/>
              </a:ext>
            </a:extLst>
          </p:cNvPr>
          <p:cNvSpPr txBox="1"/>
          <p:nvPr/>
        </p:nvSpPr>
        <p:spPr>
          <a:xfrm>
            <a:off x="685799" y="3276600"/>
            <a:ext cx="4084319" cy="3810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355914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A198B0-B37C-B092-21EB-9C2048C4AFD2}"/>
              </a:ext>
            </a:extLst>
          </p:cNvPr>
          <p:cNvPicPr>
            <a:picLocks noChangeAspect="1"/>
          </p:cNvPicPr>
          <p:nvPr/>
        </p:nvPicPr>
        <p:blipFill rotWithShape="1">
          <a:blip r:embed="rId2"/>
          <a:srcRect l="36667" t="29259" r="15832" b="10000"/>
          <a:stretch/>
        </p:blipFill>
        <p:spPr>
          <a:xfrm>
            <a:off x="0" y="0"/>
            <a:ext cx="9110546" cy="6553200"/>
          </a:xfrm>
          <a:prstGeom prst="rect">
            <a:avLst/>
          </a:prstGeom>
        </p:spPr>
      </p:pic>
      <p:sp>
        <p:nvSpPr>
          <p:cNvPr id="5" name="TextBox 4">
            <a:extLst>
              <a:ext uri="{FF2B5EF4-FFF2-40B4-BE49-F238E27FC236}">
                <a16:creationId xmlns:a16="http://schemas.microsoft.com/office/drawing/2014/main" id="{D8B183EF-67E1-4E70-DF2E-E07E6B1A2FB5}"/>
              </a:ext>
            </a:extLst>
          </p:cNvPr>
          <p:cNvSpPr txBox="1"/>
          <p:nvPr/>
        </p:nvSpPr>
        <p:spPr>
          <a:xfrm>
            <a:off x="228600" y="3962400"/>
            <a:ext cx="3124200" cy="3810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233911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716431-5CF8-A4CA-3FD7-BE2A240C68B7}"/>
              </a:ext>
            </a:extLst>
          </p:cNvPr>
          <p:cNvPicPr>
            <a:picLocks noChangeAspect="1"/>
          </p:cNvPicPr>
          <p:nvPr/>
        </p:nvPicPr>
        <p:blipFill rotWithShape="1">
          <a:blip r:embed="rId2"/>
          <a:srcRect l="36666" t="30741" r="14167" b="7037"/>
          <a:stretch/>
        </p:blipFill>
        <p:spPr>
          <a:xfrm>
            <a:off x="27140" y="0"/>
            <a:ext cx="9205685" cy="6553200"/>
          </a:xfrm>
          <a:prstGeom prst="rect">
            <a:avLst/>
          </a:prstGeom>
        </p:spPr>
      </p:pic>
      <p:sp>
        <p:nvSpPr>
          <p:cNvPr id="4" name="TextBox 3">
            <a:extLst>
              <a:ext uri="{FF2B5EF4-FFF2-40B4-BE49-F238E27FC236}">
                <a16:creationId xmlns:a16="http://schemas.microsoft.com/office/drawing/2014/main" id="{BC55CA0A-5477-8E7F-50D2-41BC74D1CEAB}"/>
              </a:ext>
            </a:extLst>
          </p:cNvPr>
          <p:cNvSpPr txBox="1"/>
          <p:nvPr/>
        </p:nvSpPr>
        <p:spPr>
          <a:xfrm>
            <a:off x="152400" y="5029200"/>
            <a:ext cx="2286000" cy="369332"/>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160387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22C7B2-4801-DC91-63A7-A9C2766881AC}"/>
              </a:ext>
            </a:extLst>
          </p:cNvPr>
          <p:cNvPicPr>
            <a:picLocks noChangeAspect="1"/>
          </p:cNvPicPr>
          <p:nvPr/>
        </p:nvPicPr>
        <p:blipFill rotWithShape="1">
          <a:blip r:embed="rId3"/>
          <a:srcRect l="36666" t="21980" r="10833" b="10000"/>
          <a:stretch>
            <a:fillRect/>
          </a:stretch>
        </p:blipFill>
        <p:spPr>
          <a:xfrm>
            <a:off x="0" y="0"/>
            <a:ext cx="9201033" cy="6858000"/>
          </a:xfrm>
          <a:prstGeom prst="rect">
            <a:avLst/>
          </a:prstGeom>
        </p:spPr>
      </p:pic>
      <p:sp>
        <p:nvSpPr>
          <p:cNvPr id="6" name="TextBox 5">
            <a:extLst>
              <a:ext uri="{FF2B5EF4-FFF2-40B4-BE49-F238E27FC236}">
                <a16:creationId xmlns:a16="http://schemas.microsoft.com/office/drawing/2014/main" id="{6CD9FD9F-F25D-C6FA-2798-410C000DD520}"/>
              </a:ext>
            </a:extLst>
          </p:cNvPr>
          <p:cNvSpPr txBox="1"/>
          <p:nvPr/>
        </p:nvSpPr>
        <p:spPr>
          <a:xfrm>
            <a:off x="76200" y="3886200"/>
            <a:ext cx="2286000" cy="369332"/>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3435246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2209799"/>
            <a:ext cx="6553200" cy="830997"/>
          </a:xfrm>
          <a:prstGeom prst="rect">
            <a:avLst/>
          </a:prstGeom>
          <a:noFill/>
        </p:spPr>
        <p:txBody>
          <a:bodyPr wrap="square" rtlCol="0">
            <a:spAutoFit/>
          </a:bodyPr>
          <a:lstStyle/>
          <a:p>
            <a:r>
              <a:rPr lang="en-GB" sz="4800" dirty="0"/>
              <a:t>Physics</a:t>
            </a:r>
          </a:p>
        </p:txBody>
      </p:sp>
    </p:spTree>
    <p:extLst>
      <p:ext uri="{BB962C8B-B14F-4D97-AF65-F5344CB8AC3E}">
        <p14:creationId xmlns:p14="http://schemas.microsoft.com/office/powerpoint/2010/main" val="1804613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648" t="42329" r="31988" b="14205"/>
          <a:stretch/>
        </p:blipFill>
        <p:spPr bwMode="auto">
          <a:xfrm>
            <a:off x="0" y="914400"/>
            <a:ext cx="91440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1558" t="6345" r="19070" b="59759"/>
          <a:stretch/>
        </p:blipFill>
        <p:spPr>
          <a:xfrm>
            <a:off x="3505200" y="2591530"/>
            <a:ext cx="4648200" cy="3123470"/>
          </a:xfrm>
          <a:prstGeom prst="rect">
            <a:avLst/>
          </a:prstGeom>
        </p:spPr>
      </p:pic>
      <p:sp>
        <p:nvSpPr>
          <p:cNvPr id="3" name="TextBox 2">
            <a:extLst>
              <a:ext uri="{FF2B5EF4-FFF2-40B4-BE49-F238E27FC236}">
                <a16:creationId xmlns:a16="http://schemas.microsoft.com/office/drawing/2014/main" id="{79A83AB3-AD48-BACF-9428-67A2F92EFDC4}"/>
              </a:ext>
            </a:extLst>
          </p:cNvPr>
          <p:cNvSpPr txBox="1"/>
          <p:nvPr/>
        </p:nvSpPr>
        <p:spPr>
          <a:xfrm>
            <a:off x="762000" y="2895600"/>
            <a:ext cx="1371600"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305154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6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1364" t="33523" r="24431" b="24148"/>
          <a:stretch/>
        </p:blipFill>
        <p:spPr bwMode="auto">
          <a:xfrm>
            <a:off x="0" y="685800"/>
            <a:ext cx="8996298" cy="4215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3743" t="42446" r="16660" b="33031"/>
          <a:stretch/>
        </p:blipFill>
        <p:spPr>
          <a:xfrm>
            <a:off x="2057399" y="2362200"/>
            <a:ext cx="5031747" cy="2438400"/>
          </a:xfrm>
          <a:prstGeom prst="rect">
            <a:avLst/>
          </a:prstGeom>
        </p:spPr>
      </p:pic>
      <p:sp>
        <p:nvSpPr>
          <p:cNvPr id="3" name="TextBox 2">
            <a:extLst>
              <a:ext uri="{FF2B5EF4-FFF2-40B4-BE49-F238E27FC236}">
                <a16:creationId xmlns:a16="http://schemas.microsoft.com/office/drawing/2014/main" id="{BF229074-2750-79C8-D2AE-AE880F768B94}"/>
              </a:ext>
            </a:extLst>
          </p:cNvPr>
          <p:cNvSpPr txBox="1"/>
          <p:nvPr/>
        </p:nvSpPr>
        <p:spPr>
          <a:xfrm>
            <a:off x="2438400" y="5029200"/>
            <a:ext cx="5791201" cy="92333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Note that the frequency 100kHz is a redundant piece of information and doesn’t get used in the problem.  Don’t waste time thinking about v=f</a:t>
            </a:r>
            <a:r>
              <a:rPr kumimoji="0" lang="el-GR" sz="1800" b="0" i="0" u="none" strike="noStrike" kern="1200" cap="none" spc="0" normalizeH="0" baseline="0" noProof="0" dirty="0">
                <a:ln>
                  <a:noFill/>
                </a:ln>
                <a:solidFill>
                  <a:prstClr val="black"/>
                </a:solidFill>
                <a:effectLst/>
                <a:uLnTx/>
                <a:uFillTx/>
                <a:latin typeface="Calibri"/>
                <a:ea typeface="+mn-ea"/>
                <a:cs typeface="+mn-cs"/>
              </a:rPr>
              <a:t>λ</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 name="TextBox 3">
            <a:extLst>
              <a:ext uri="{FF2B5EF4-FFF2-40B4-BE49-F238E27FC236}">
                <a16:creationId xmlns:a16="http://schemas.microsoft.com/office/drawing/2014/main" id="{5B1DA291-99CD-AA06-98B3-505B501792F0}"/>
              </a:ext>
            </a:extLst>
          </p:cNvPr>
          <p:cNvSpPr txBox="1"/>
          <p:nvPr/>
        </p:nvSpPr>
        <p:spPr>
          <a:xfrm>
            <a:off x="685800" y="2895600"/>
            <a:ext cx="1447800"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151003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6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477" t="31534" r="25000" b="10796"/>
          <a:stretch/>
        </p:blipFill>
        <p:spPr bwMode="auto">
          <a:xfrm>
            <a:off x="0" y="20782"/>
            <a:ext cx="9043538" cy="5846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7909" t="66364" r="24578" b="8485"/>
          <a:stretch/>
        </p:blipFill>
        <p:spPr>
          <a:xfrm>
            <a:off x="2514601" y="1524000"/>
            <a:ext cx="6400800" cy="3962400"/>
          </a:xfrm>
          <a:prstGeom prst="rect">
            <a:avLst/>
          </a:prstGeom>
        </p:spPr>
      </p:pic>
      <p:sp>
        <p:nvSpPr>
          <p:cNvPr id="3" name="TextBox 2">
            <a:extLst>
              <a:ext uri="{FF2B5EF4-FFF2-40B4-BE49-F238E27FC236}">
                <a16:creationId xmlns:a16="http://schemas.microsoft.com/office/drawing/2014/main" id="{A0E1028B-6DBE-BAFF-E54A-7E3CCAD99030}"/>
              </a:ext>
            </a:extLst>
          </p:cNvPr>
          <p:cNvSpPr txBox="1"/>
          <p:nvPr/>
        </p:nvSpPr>
        <p:spPr>
          <a:xfrm>
            <a:off x="762000" y="3429000"/>
            <a:ext cx="1624464"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
        <p:nvSpPr>
          <p:cNvPr id="4" name="TextBox 3">
            <a:extLst>
              <a:ext uri="{FF2B5EF4-FFF2-40B4-BE49-F238E27FC236}">
                <a16:creationId xmlns:a16="http://schemas.microsoft.com/office/drawing/2014/main" id="{C911E32B-134B-914E-8A26-D60B4FE060DC}"/>
              </a:ext>
            </a:extLst>
          </p:cNvPr>
          <p:cNvSpPr txBox="1"/>
          <p:nvPr/>
        </p:nvSpPr>
        <p:spPr>
          <a:xfrm>
            <a:off x="3581400" y="5105400"/>
            <a:ext cx="4648200" cy="646331"/>
          </a:xfrm>
          <a:prstGeom prst="rect">
            <a:avLst/>
          </a:prstGeom>
          <a:solidFill>
            <a:srgbClr val="FFFF00"/>
          </a:solidFill>
        </p:spPr>
        <p:txBody>
          <a:bodyPr wrap="square" rtlCol="0">
            <a:spAutoFit/>
          </a:bodyPr>
          <a:lstStyle/>
          <a:p>
            <a:r>
              <a:rPr lang="en-GB" dirty="0">
                <a:solidFill>
                  <a:schemeClr val="bg1"/>
                </a:solidFill>
              </a:rPr>
              <a:t>Note: only answer D is of the required form for power “V^2/R”, which is a quicker solution!</a:t>
            </a:r>
          </a:p>
        </p:txBody>
      </p:sp>
    </p:spTree>
    <p:extLst>
      <p:ext uri="{BB962C8B-B14F-4D97-AF65-F5344CB8AC3E}">
        <p14:creationId xmlns:p14="http://schemas.microsoft.com/office/powerpoint/2010/main" val="69233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159" t="16761" r="26704" b="25568"/>
          <a:stretch/>
        </p:blipFill>
        <p:spPr bwMode="auto">
          <a:xfrm>
            <a:off x="96981" y="304800"/>
            <a:ext cx="8998629" cy="6089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9965" t="4445" r="22178" b="71034"/>
          <a:stretch/>
        </p:blipFill>
        <p:spPr>
          <a:xfrm>
            <a:off x="3810000" y="2819400"/>
            <a:ext cx="4967767" cy="3124200"/>
          </a:xfrm>
          <a:prstGeom prst="rect">
            <a:avLst/>
          </a:prstGeom>
        </p:spPr>
      </p:pic>
      <p:sp>
        <p:nvSpPr>
          <p:cNvPr id="3" name="TextBox 2">
            <a:extLst>
              <a:ext uri="{FF2B5EF4-FFF2-40B4-BE49-F238E27FC236}">
                <a16:creationId xmlns:a16="http://schemas.microsoft.com/office/drawing/2014/main" id="{B0AC2651-3687-3750-BACA-63D744872DF2}"/>
              </a:ext>
            </a:extLst>
          </p:cNvPr>
          <p:cNvSpPr txBox="1"/>
          <p:nvPr/>
        </p:nvSpPr>
        <p:spPr>
          <a:xfrm>
            <a:off x="838200" y="3581400"/>
            <a:ext cx="2743200" cy="500062"/>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89595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398" t="15080" r="22359" b="52976"/>
          <a:stretch/>
        </p:blipFill>
        <p:spPr bwMode="auto">
          <a:xfrm>
            <a:off x="588818" y="228600"/>
            <a:ext cx="7968343"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C980971F-95DA-A499-3200-AB2BD8B47E57}"/>
              </a:ext>
            </a:extLst>
          </p:cNvPr>
          <p:cNvSpPr txBox="1"/>
          <p:nvPr/>
        </p:nvSpPr>
        <p:spPr>
          <a:xfrm>
            <a:off x="586839" y="1981200"/>
            <a:ext cx="3124200" cy="3810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96791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351" t="16915" r="17618" b="57093"/>
          <a:stretch/>
        </p:blipFill>
        <p:spPr bwMode="auto">
          <a:xfrm>
            <a:off x="457200" y="515256"/>
            <a:ext cx="8331200" cy="2304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8501" t="38149" r="16229" b="45838"/>
          <a:stretch/>
        </p:blipFill>
        <p:spPr>
          <a:xfrm>
            <a:off x="838200" y="3429000"/>
            <a:ext cx="6501942" cy="2590800"/>
          </a:xfrm>
          <a:prstGeom prst="rect">
            <a:avLst/>
          </a:prstGeom>
        </p:spPr>
      </p:pic>
      <p:sp>
        <p:nvSpPr>
          <p:cNvPr id="3" name="TextBox 2">
            <a:extLst>
              <a:ext uri="{FF2B5EF4-FFF2-40B4-BE49-F238E27FC236}">
                <a16:creationId xmlns:a16="http://schemas.microsoft.com/office/drawing/2014/main" id="{38DCBB6F-2C28-9DFC-1623-F0A90DDFB393}"/>
              </a:ext>
            </a:extLst>
          </p:cNvPr>
          <p:cNvSpPr txBox="1"/>
          <p:nvPr/>
        </p:nvSpPr>
        <p:spPr>
          <a:xfrm>
            <a:off x="4089171" y="1828800"/>
            <a:ext cx="3124200" cy="3810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408993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42E8CF-31E5-7BD0-37FC-11C1C73718EE}"/>
              </a:ext>
            </a:extLst>
          </p:cNvPr>
          <p:cNvPicPr>
            <a:picLocks noChangeAspect="1"/>
          </p:cNvPicPr>
          <p:nvPr/>
        </p:nvPicPr>
        <p:blipFill rotWithShape="1">
          <a:blip r:embed="rId2"/>
          <a:srcRect l="42500" t="21851" r="20833" b="5556"/>
          <a:stretch/>
        </p:blipFill>
        <p:spPr>
          <a:xfrm>
            <a:off x="1447800" y="77066"/>
            <a:ext cx="6019800" cy="6703868"/>
          </a:xfrm>
          <a:prstGeom prst="rect">
            <a:avLst/>
          </a:prstGeom>
        </p:spPr>
      </p:pic>
      <p:sp>
        <p:nvSpPr>
          <p:cNvPr id="5" name="TextBox 4">
            <a:extLst>
              <a:ext uri="{FF2B5EF4-FFF2-40B4-BE49-F238E27FC236}">
                <a16:creationId xmlns:a16="http://schemas.microsoft.com/office/drawing/2014/main" id="{5311D628-0A49-2427-F0DA-AD1BD465DA45}"/>
              </a:ext>
            </a:extLst>
          </p:cNvPr>
          <p:cNvSpPr txBox="1"/>
          <p:nvPr/>
        </p:nvSpPr>
        <p:spPr>
          <a:xfrm>
            <a:off x="1981200" y="6172200"/>
            <a:ext cx="762000" cy="3048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pic>
        <p:nvPicPr>
          <p:cNvPr id="7" name="Picture 6">
            <a:extLst>
              <a:ext uri="{FF2B5EF4-FFF2-40B4-BE49-F238E27FC236}">
                <a16:creationId xmlns:a16="http://schemas.microsoft.com/office/drawing/2014/main" id="{ED100F11-21AF-B3AE-D789-8C1C273D35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635" t="14445" r="20923" b="47778"/>
          <a:stretch/>
        </p:blipFill>
        <p:spPr>
          <a:xfrm>
            <a:off x="4876800" y="4114800"/>
            <a:ext cx="2223247" cy="2438400"/>
          </a:xfrm>
          <a:prstGeom prst="rect">
            <a:avLst/>
          </a:prstGeom>
        </p:spPr>
      </p:pic>
      <p:cxnSp>
        <p:nvCxnSpPr>
          <p:cNvPr id="10" name="Straight Connector 9">
            <a:extLst>
              <a:ext uri="{FF2B5EF4-FFF2-40B4-BE49-F238E27FC236}">
                <a16:creationId xmlns:a16="http://schemas.microsoft.com/office/drawing/2014/main" id="{883682D3-B64C-9E6A-DCB4-7FFDF67F4C7C}"/>
              </a:ext>
            </a:extLst>
          </p:cNvPr>
          <p:cNvCxnSpPr>
            <a:cxnSpLocks/>
          </p:cNvCxnSpPr>
          <p:nvPr/>
        </p:nvCxnSpPr>
        <p:spPr>
          <a:xfrm>
            <a:off x="5753100" y="2057400"/>
            <a:ext cx="3810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7012D40-954A-C698-B191-74466A415657}"/>
              </a:ext>
            </a:extLst>
          </p:cNvPr>
          <p:cNvCxnSpPr>
            <a:cxnSpLocks/>
          </p:cNvCxnSpPr>
          <p:nvPr/>
        </p:nvCxnSpPr>
        <p:spPr>
          <a:xfrm flipV="1">
            <a:off x="5936876" y="1866900"/>
            <a:ext cx="0" cy="38100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0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2209799"/>
            <a:ext cx="7848600" cy="830997"/>
          </a:xfrm>
          <a:prstGeom prst="rect">
            <a:avLst/>
          </a:prstGeom>
          <a:noFill/>
        </p:spPr>
        <p:txBody>
          <a:bodyPr wrap="square" rtlCol="0">
            <a:spAutoFit/>
          </a:bodyPr>
          <a:lstStyle/>
          <a:p>
            <a:r>
              <a:rPr lang="en-GB" sz="4800" dirty="0"/>
              <a:t>Mathematics 2</a:t>
            </a:r>
          </a:p>
        </p:txBody>
      </p:sp>
    </p:spTree>
    <p:extLst>
      <p:ext uri="{BB962C8B-B14F-4D97-AF65-F5344CB8AC3E}">
        <p14:creationId xmlns:p14="http://schemas.microsoft.com/office/powerpoint/2010/main" val="17859090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194" t="41837" r="25000" b="21684"/>
          <a:stretch/>
        </p:blipFill>
        <p:spPr bwMode="auto">
          <a:xfrm>
            <a:off x="7776" y="152400"/>
            <a:ext cx="8824276"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3699" t="6258" r="8086" b="71973"/>
          <a:stretch/>
        </p:blipFill>
        <p:spPr>
          <a:xfrm>
            <a:off x="2133600" y="1996750"/>
            <a:ext cx="5931548" cy="3032450"/>
          </a:xfrm>
          <a:prstGeom prst="rect">
            <a:avLst/>
          </a:prstGeom>
        </p:spPr>
      </p:pic>
      <p:sp>
        <p:nvSpPr>
          <p:cNvPr id="3" name="TextBox 2">
            <a:extLst>
              <a:ext uri="{FF2B5EF4-FFF2-40B4-BE49-F238E27FC236}">
                <a16:creationId xmlns:a16="http://schemas.microsoft.com/office/drawing/2014/main" id="{9910BFA8-905D-1460-B499-F374319994FA}"/>
              </a:ext>
            </a:extLst>
          </p:cNvPr>
          <p:cNvSpPr txBox="1"/>
          <p:nvPr/>
        </p:nvSpPr>
        <p:spPr>
          <a:xfrm>
            <a:off x="609600" y="3429000"/>
            <a:ext cx="1447800"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spTree>
    <p:extLst>
      <p:ext uri="{BB962C8B-B14F-4D97-AF65-F5344CB8AC3E}">
        <p14:creationId xmlns:p14="http://schemas.microsoft.com/office/powerpoint/2010/main" val="214868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8C5545-9190-D6DD-0631-D655F9B96A63}"/>
              </a:ext>
            </a:extLst>
          </p:cNvPr>
          <p:cNvPicPr>
            <a:picLocks noChangeAspect="1"/>
          </p:cNvPicPr>
          <p:nvPr/>
        </p:nvPicPr>
        <p:blipFill rotWithShape="1">
          <a:blip r:embed="rId2"/>
          <a:srcRect l="26667" t="21851" r="31667" b="17408"/>
          <a:stretch/>
        </p:blipFill>
        <p:spPr>
          <a:xfrm>
            <a:off x="228600" y="127635"/>
            <a:ext cx="8052110" cy="6602730"/>
          </a:xfrm>
          <a:prstGeom prst="rect">
            <a:avLst/>
          </a:prstGeom>
        </p:spPr>
      </p:pic>
      <p:sp>
        <p:nvSpPr>
          <p:cNvPr id="4" name="TextBox 3">
            <a:extLst>
              <a:ext uri="{FF2B5EF4-FFF2-40B4-BE49-F238E27FC236}">
                <a16:creationId xmlns:a16="http://schemas.microsoft.com/office/drawing/2014/main" id="{E9B00EC6-28DB-C8B4-7F22-177FFB3C09C8}"/>
              </a:ext>
            </a:extLst>
          </p:cNvPr>
          <p:cNvSpPr txBox="1"/>
          <p:nvPr/>
        </p:nvSpPr>
        <p:spPr>
          <a:xfrm>
            <a:off x="381000" y="2743200"/>
            <a:ext cx="3124200" cy="3810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pic>
        <p:nvPicPr>
          <p:cNvPr id="6" name="Picture 5">
            <a:extLst>
              <a:ext uri="{FF2B5EF4-FFF2-40B4-BE49-F238E27FC236}">
                <a16:creationId xmlns:a16="http://schemas.microsoft.com/office/drawing/2014/main" id="{0E9BDC30-4617-627D-D2C9-DA747DF189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866" t="7778" r="33167" b="73333"/>
          <a:stretch/>
        </p:blipFill>
        <p:spPr>
          <a:xfrm>
            <a:off x="3035454" y="3394364"/>
            <a:ext cx="4941997" cy="2625436"/>
          </a:xfrm>
          <a:prstGeom prst="rect">
            <a:avLst/>
          </a:prstGeom>
        </p:spPr>
      </p:pic>
    </p:spTree>
    <p:extLst>
      <p:ext uri="{BB962C8B-B14F-4D97-AF65-F5344CB8AC3E}">
        <p14:creationId xmlns:p14="http://schemas.microsoft.com/office/powerpoint/2010/main" val="3710175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979" t="50000" r="30356" b="12245"/>
          <a:stretch/>
        </p:blipFill>
        <p:spPr bwMode="auto">
          <a:xfrm>
            <a:off x="268211" y="266700"/>
            <a:ext cx="8519167"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0137" t="40137" r="24089" b="38954"/>
          <a:stretch/>
        </p:blipFill>
        <p:spPr>
          <a:xfrm>
            <a:off x="2517029" y="1630845"/>
            <a:ext cx="5941171" cy="3700670"/>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3554" t="69807" r="29043" b="23478"/>
          <a:stretch/>
        </p:blipFill>
        <p:spPr>
          <a:xfrm>
            <a:off x="3009900" y="5365495"/>
            <a:ext cx="5663178" cy="911088"/>
          </a:xfrm>
          <a:prstGeom prst="rect">
            <a:avLst/>
          </a:prstGeom>
        </p:spPr>
      </p:pic>
      <p:sp>
        <p:nvSpPr>
          <p:cNvPr id="5" name="Rectangle 4"/>
          <p:cNvSpPr/>
          <p:nvPr/>
        </p:nvSpPr>
        <p:spPr>
          <a:xfrm>
            <a:off x="685800" y="4800600"/>
            <a:ext cx="2209800" cy="609600"/>
          </a:xfrm>
          <a:prstGeom prst="rect">
            <a:avLst/>
          </a:prstGeom>
          <a:solidFill>
            <a:srgbClr val="92D05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5833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8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7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914142-F24D-D310-915A-DC087D41FD87}"/>
              </a:ext>
            </a:extLst>
          </p:cNvPr>
          <p:cNvPicPr>
            <a:picLocks noChangeAspect="1"/>
          </p:cNvPicPr>
          <p:nvPr/>
        </p:nvPicPr>
        <p:blipFill rotWithShape="1">
          <a:blip r:embed="rId2"/>
          <a:srcRect l="30000" t="24814" r="35833" b="11481"/>
          <a:stretch/>
        </p:blipFill>
        <p:spPr>
          <a:xfrm>
            <a:off x="1219200" y="32524"/>
            <a:ext cx="6477000" cy="6792951"/>
          </a:xfrm>
          <a:prstGeom prst="rect">
            <a:avLst/>
          </a:prstGeom>
        </p:spPr>
      </p:pic>
      <p:sp>
        <p:nvSpPr>
          <p:cNvPr id="4" name="TextBox 3">
            <a:extLst>
              <a:ext uri="{FF2B5EF4-FFF2-40B4-BE49-F238E27FC236}">
                <a16:creationId xmlns:a16="http://schemas.microsoft.com/office/drawing/2014/main" id="{A1E3BDA2-BE22-3EF7-984E-F4D1EBEA4D2B}"/>
              </a:ext>
            </a:extLst>
          </p:cNvPr>
          <p:cNvSpPr txBox="1"/>
          <p:nvPr/>
        </p:nvSpPr>
        <p:spPr>
          <a:xfrm>
            <a:off x="1200150" y="5867400"/>
            <a:ext cx="3371850" cy="6096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pic>
        <p:nvPicPr>
          <p:cNvPr id="11" name="Picture 10">
            <a:extLst>
              <a:ext uri="{FF2B5EF4-FFF2-40B4-BE49-F238E27FC236}">
                <a16:creationId xmlns:a16="http://schemas.microsoft.com/office/drawing/2014/main" id="{77B24BC7-E617-716E-7A84-77234606B1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895" t="40081" r="29748" b="32035"/>
          <a:stretch/>
        </p:blipFill>
        <p:spPr>
          <a:xfrm>
            <a:off x="3211864" y="1764353"/>
            <a:ext cx="3997276" cy="3048572"/>
          </a:xfrm>
          <a:prstGeom prst="rect">
            <a:avLst/>
          </a:prstGeom>
        </p:spPr>
      </p:pic>
      <p:pic>
        <p:nvPicPr>
          <p:cNvPr id="10" name="Picture 9">
            <a:extLst>
              <a:ext uri="{FF2B5EF4-FFF2-40B4-BE49-F238E27FC236}">
                <a16:creationId xmlns:a16="http://schemas.microsoft.com/office/drawing/2014/main" id="{566A4591-3154-DCEA-7619-B7386749D2F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895" t="4445" r="26541" b="61111"/>
          <a:stretch/>
        </p:blipFill>
        <p:spPr>
          <a:xfrm>
            <a:off x="3487899" y="1545836"/>
            <a:ext cx="4252303" cy="3766325"/>
          </a:xfrm>
          <a:prstGeom prst="rect">
            <a:avLst/>
          </a:prstGeom>
        </p:spPr>
      </p:pic>
      <p:pic>
        <p:nvPicPr>
          <p:cNvPr id="12" name="Picture 11">
            <a:extLst>
              <a:ext uri="{FF2B5EF4-FFF2-40B4-BE49-F238E27FC236}">
                <a16:creationId xmlns:a16="http://schemas.microsoft.com/office/drawing/2014/main" id="{97E76CBE-23D6-5152-CA87-E594417C472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184" t="65046" r="20253" b="2970"/>
          <a:stretch/>
        </p:blipFill>
        <p:spPr>
          <a:xfrm>
            <a:off x="3428487" y="1480119"/>
            <a:ext cx="4104401" cy="3953759"/>
          </a:xfrm>
          <a:prstGeom prst="rect">
            <a:avLst/>
          </a:prstGeom>
        </p:spPr>
      </p:pic>
      <p:pic>
        <p:nvPicPr>
          <p:cNvPr id="8" name="Picture 7">
            <a:extLst>
              <a:ext uri="{FF2B5EF4-FFF2-40B4-BE49-F238E27FC236}">
                <a16:creationId xmlns:a16="http://schemas.microsoft.com/office/drawing/2014/main" id="{B7A8BE25-48CC-AD46-E960-EC6640C0621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956" t="38889" r="35724" b="33333"/>
          <a:stretch/>
        </p:blipFill>
        <p:spPr>
          <a:xfrm>
            <a:off x="3164656" y="1883396"/>
            <a:ext cx="3432846" cy="3178561"/>
          </a:xfrm>
          <a:prstGeom prst="rect">
            <a:avLst/>
          </a:prstGeom>
        </p:spPr>
      </p:pic>
      <p:pic>
        <p:nvPicPr>
          <p:cNvPr id="15" name="Picture 14">
            <a:extLst>
              <a:ext uri="{FF2B5EF4-FFF2-40B4-BE49-F238E27FC236}">
                <a16:creationId xmlns:a16="http://schemas.microsoft.com/office/drawing/2014/main" id="{9BB4B73B-2DF6-C513-190F-8D771B5E60E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012" t="67777" r="22955" b="17729"/>
          <a:stretch/>
        </p:blipFill>
        <p:spPr>
          <a:xfrm>
            <a:off x="3159386" y="2477039"/>
            <a:ext cx="4067683" cy="1905001"/>
          </a:xfrm>
          <a:prstGeom prst="rect">
            <a:avLst/>
          </a:prstGeom>
        </p:spPr>
      </p:pic>
      <p:pic>
        <p:nvPicPr>
          <p:cNvPr id="14" name="Picture 13">
            <a:extLst>
              <a:ext uri="{FF2B5EF4-FFF2-40B4-BE49-F238E27FC236}">
                <a16:creationId xmlns:a16="http://schemas.microsoft.com/office/drawing/2014/main" id="{6C6E9013-D16C-3AD4-4C8E-32991BB96BB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012" t="67778" r="22955" b="4444"/>
          <a:stretch/>
        </p:blipFill>
        <p:spPr>
          <a:xfrm>
            <a:off x="3340482" y="2364280"/>
            <a:ext cx="4104401" cy="3017942"/>
          </a:xfrm>
          <a:prstGeom prst="rect">
            <a:avLst/>
          </a:prstGeom>
        </p:spPr>
      </p:pic>
      <p:sp>
        <p:nvSpPr>
          <p:cNvPr id="2" name="TextBox 1">
            <a:extLst>
              <a:ext uri="{FF2B5EF4-FFF2-40B4-BE49-F238E27FC236}">
                <a16:creationId xmlns:a16="http://schemas.microsoft.com/office/drawing/2014/main" id="{BF7481B1-987E-6881-F4CE-0E037E4F71C8}"/>
              </a:ext>
            </a:extLst>
          </p:cNvPr>
          <p:cNvSpPr txBox="1"/>
          <p:nvPr/>
        </p:nvSpPr>
        <p:spPr>
          <a:xfrm>
            <a:off x="3048000" y="5716917"/>
            <a:ext cx="5791201" cy="92333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This seems to be quite hard to finish in 1 minute 29 seconds!  If a problem is taking too long</a:t>
            </a:r>
            <a:r>
              <a:rPr kumimoji="0" lang="en-GB" sz="1800" b="0" i="0" u="none" strike="noStrike" kern="1200" cap="none" spc="0" normalizeH="0" noProof="0" dirty="0">
                <a:ln>
                  <a:noFill/>
                </a:ln>
                <a:solidFill>
                  <a:prstClr val="black"/>
                </a:solidFill>
                <a:effectLst/>
                <a:uLnTx/>
                <a:uFillTx/>
                <a:latin typeface="Calibri"/>
                <a:ea typeface="+mn-ea"/>
                <a:cs typeface="+mn-cs"/>
              </a:rPr>
              <a:t> just guess an answer and mark the question for review.</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958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2"/>
                                        </p:tgtEl>
                                      </p:cBhvr>
                                    </p:animEffect>
                                    <p:set>
                                      <p:cBhvr>
                                        <p:cTn id="28" dur="1" fill="hold">
                                          <p:stCondLst>
                                            <p:cond delay="499"/>
                                          </p:stCondLst>
                                        </p:cTn>
                                        <p:tgtEl>
                                          <p:spTgt spid="12"/>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8"/>
                                        </p:tgtEl>
                                      </p:cBhvr>
                                    </p:animEffect>
                                    <p:set>
                                      <p:cBhvr>
                                        <p:cTn id="36" dur="1" fill="hold">
                                          <p:stCondLst>
                                            <p:cond delay="499"/>
                                          </p:stCondLst>
                                        </p:cTn>
                                        <p:tgtEl>
                                          <p:spTgt spid="8"/>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15"/>
                                        </p:tgtEl>
                                      </p:cBhvr>
                                    </p:animEffect>
                                    <p:set>
                                      <p:cBhvr>
                                        <p:cTn id="44" dur="1" fill="hold">
                                          <p:stCondLst>
                                            <p:cond delay="499"/>
                                          </p:stCondLst>
                                        </p:cTn>
                                        <p:tgtEl>
                                          <p:spTgt spid="15"/>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F76337-62AB-DA2E-BFCD-F581B1A1464F}"/>
              </a:ext>
            </a:extLst>
          </p:cNvPr>
          <p:cNvPicPr>
            <a:picLocks noChangeAspect="1"/>
          </p:cNvPicPr>
          <p:nvPr/>
        </p:nvPicPr>
        <p:blipFill rotWithShape="1">
          <a:blip r:embed="rId2"/>
          <a:srcRect l="30001" t="23333" r="34999" b="21852"/>
          <a:stretch/>
        </p:blipFill>
        <p:spPr>
          <a:xfrm>
            <a:off x="762000" y="304800"/>
            <a:ext cx="7239000" cy="6377214"/>
          </a:xfrm>
          <a:prstGeom prst="rect">
            <a:avLst/>
          </a:prstGeom>
        </p:spPr>
      </p:pic>
      <p:sp>
        <p:nvSpPr>
          <p:cNvPr id="4" name="TextBox 3">
            <a:extLst>
              <a:ext uri="{FF2B5EF4-FFF2-40B4-BE49-F238E27FC236}">
                <a16:creationId xmlns:a16="http://schemas.microsoft.com/office/drawing/2014/main" id="{D2A32A17-6DAE-9045-D8BF-B207E93B5A17}"/>
              </a:ext>
            </a:extLst>
          </p:cNvPr>
          <p:cNvSpPr txBox="1"/>
          <p:nvPr/>
        </p:nvSpPr>
        <p:spPr>
          <a:xfrm>
            <a:off x="914400" y="4648200"/>
            <a:ext cx="2286000" cy="4572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pic>
        <p:nvPicPr>
          <p:cNvPr id="6" name="Picture 5">
            <a:extLst>
              <a:ext uri="{FF2B5EF4-FFF2-40B4-BE49-F238E27FC236}">
                <a16:creationId xmlns:a16="http://schemas.microsoft.com/office/drawing/2014/main" id="{93728F9B-EE67-D450-6A75-2C00B2CBEE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3166" t="10974" r="10209" b="59757"/>
          <a:stretch/>
        </p:blipFill>
        <p:spPr>
          <a:xfrm rot="10800000">
            <a:off x="3338944" y="3048000"/>
            <a:ext cx="4581525" cy="2971800"/>
          </a:xfrm>
          <a:prstGeom prst="rect">
            <a:avLst/>
          </a:prstGeom>
        </p:spPr>
      </p:pic>
    </p:spTree>
    <p:extLst>
      <p:ext uri="{BB962C8B-B14F-4D97-AF65-F5344CB8AC3E}">
        <p14:creationId xmlns:p14="http://schemas.microsoft.com/office/powerpoint/2010/main" val="425194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DC0B0B-D62E-57A8-8EB8-491ED8B8D6A0}"/>
              </a:ext>
            </a:extLst>
          </p:cNvPr>
          <p:cNvPicPr>
            <a:picLocks noChangeAspect="1"/>
          </p:cNvPicPr>
          <p:nvPr/>
        </p:nvPicPr>
        <p:blipFill rotWithShape="1">
          <a:blip r:embed="rId3"/>
          <a:srcRect l="28333" t="23333" r="34167" b="36667"/>
          <a:stretch/>
        </p:blipFill>
        <p:spPr>
          <a:xfrm>
            <a:off x="127000" y="152400"/>
            <a:ext cx="8890000" cy="5943600"/>
          </a:xfrm>
          <a:prstGeom prst="rect">
            <a:avLst/>
          </a:prstGeom>
        </p:spPr>
      </p:pic>
      <p:sp>
        <p:nvSpPr>
          <p:cNvPr id="4" name="TextBox 3">
            <a:extLst>
              <a:ext uri="{FF2B5EF4-FFF2-40B4-BE49-F238E27FC236}">
                <a16:creationId xmlns:a16="http://schemas.microsoft.com/office/drawing/2014/main" id="{5C9DF19F-708D-9BBD-2326-17D2FB69122C}"/>
              </a:ext>
            </a:extLst>
          </p:cNvPr>
          <p:cNvSpPr txBox="1"/>
          <p:nvPr/>
        </p:nvSpPr>
        <p:spPr>
          <a:xfrm>
            <a:off x="304800" y="3962400"/>
            <a:ext cx="1295400" cy="7620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pic>
        <p:nvPicPr>
          <p:cNvPr id="8" name="Picture 7">
            <a:extLst>
              <a:ext uri="{FF2B5EF4-FFF2-40B4-BE49-F238E27FC236}">
                <a16:creationId xmlns:a16="http://schemas.microsoft.com/office/drawing/2014/main" id="{E9F44E1C-6915-A117-59F4-CF56C276292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862" t="31111" r="23983" b="31111"/>
          <a:stretch/>
        </p:blipFill>
        <p:spPr>
          <a:xfrm>
            <a:off x="5599544" y="1295400"/>
            <a:ext cx="3251200" cy="2908968"/>
          </a:xfrm>
          <a:prstGeom prst="rect">
            <a:avLst/>
          </a:prstGeom>
        </p:spPr>
      </p:pic>
      <p:pic>
        <p:nvPicPr>
          <p:cNvPr id="9" name="Picture 8">
            <a:extLst>
              <a:ext uri="{FF2B5EF4-FFF2-40B4-BE49-F238E27FC236}">
                <a16:creationId xmlns:a16="http://schemas.microsoft.com/office/drawing/2014/main" id="{247B7F70-2343-6B6C-7AA9-629E1AB1934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862" t="73924" r="18077" b="4479"/>
          <a:stretch/>
        </p:blipFill>
        <p:spPr>
          <a:xfrm>
            <a:off x="5486398" y="4204368"/>
            <a:ext cx="3477491" cy="1614782"/>
          </a:xfrm>
          <a:prstGeom prst="rect">
            <a:avLst/>
          </a:prstGeom>
        </p:spPr>
      </p:pic>
    </p:spTree>
    <p:extLst>
      <p:ext uri="{BB962C8B-B14F-4D97-AF65-F5344CB8AC3E}">
        <p14:creationId xmlns:p14="http://schemas.microsoft.com/office/powerpoint/2010/main" val="6150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CDA724-8F14-9359-2C27-8C1D6930728A}"/>
              </a:ext>
            </a:extLst>
          </p:cNvPr>
          <p:cNvPicPr>
            <a:picLocks noChangeAspect="1"/>
          </p:cNvPicPr>
          <p:nvPr/>
        </p:nvPicPr>
        <p:blipFill rotWithShape="1">
          <a:blip r:embed="rId2"/>
          <a:srcRect l="25833" t="30741" r="33334" b="29259"/>
          <a:stretch/>
        </p:blipFill>
        <p:spPr>
          <a:xfrm>
            <a:off x="76200" y="0"/>
            <a:ext cx="9127067" cy="6477000"/>
          </a:xfrm>
          <a:prstGeom prst="rect">
            <a:avLst/>
          </a:prstGeom>
        </p:spPr>
      </p:pic>
      <p:sp>
        <p:nvSpPr>
          <p:cNvPr id="4" name="TextBox 3">
            <a:extLst>
              <a:ext uri="{FF2B5EF4-FFF2-40B4-BE49-F238E27FC236}">
                <a16:creationId xmlns:a16="http://schemas.microsoft.com/office/drawing/2014/main" id="{4D501E10-F1F1-425B-A4EA-C0FAB8BB442A}"/>
              </a:ext>
            </a:extLst>
          </p:cNvPr>
          <p:cNvSpPr txBox="1"/>
          <p:nvPr/>
        </p:nvSpPr>
        <p:spPr>
          <a:xfrm>
            <a:off x="304800" y="2857500"/>
            <a:ext cx="2438400" cy="647700"/>
          </a:xfrm>
          <a:prstGeom prst="rect">
            <a:avLst/>
          </a:prstGeom>
          <a:solidFill>
            <a:srgbClr val="00B050">
              <a:alpha val="32000"/>
            </a:srgbClr>
          </a:solidFill>
        </p:spPr>
        <p:txBody>
          <a:bodyPr wrap="square" rtlCol="0">
            <a:spAutoFit/>
          </a:bodyPr>
          <a:lstStyle/>
          <a:p>
            <a:endParaRPr lang="en-GB" dirty="0">
              <a:solidFill>
                <a:prstClr val="white"/>
              </a:solidFill>
            </a:endParaRPr>
          </a:p>
        </p:txBody>
      </p:sp>
      <p:pic>
        <p:nvPicPr>
          <p:cNvPr id="6" name="Picture 5">
            <a:extLst>
              <a:ext uri="{FF2B5EF4-FFF2-40B4-BE49-F238E27FC236}">
                <a16:creationId xmlns:a16="http://schemas.microsoft.com/office/drawing/2014/main" id="{4DCA43F0-58A7-E259-9E3C-A99A9BAE46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805" t="48889" r="16335" b="22223"/>
          <a:stretch/>
        </p:blipFill>
        <p:spPr>
          <a:xfrm>
            <a:off x="2715491" y="2362200"/>
            <a:ext cx="6198577" cy="3581400"/>
          </a:xfrm>
          <a:prstGeom prst="rect">
            <a:avLst/>
          </a:prstGeom>
        </p:spPr>
      </p:pic>
    </p:spTree>
    <p:extLst>
      <p:ext uri="{BB962C8B-B14F-4D97-AF65-F5344CB8AC3E}">
        <p14:creationId xmlns:p14="http://schemas.microsoft.com/office/powerpoint/2010/main" val="108985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50883" y="1143000"/>
            <a:ext cx="7010400" cy="769441"/>
          </a:xfrm>
          <a:prstGeom prst="rect">
            <a:avLst/>
          </a:prstGeom>
          <a:noFill/>
        </p:spPr>
        <p:txBody>
          <a:bodyPr wrap="square" rtlCol="0">
            <a:spAutoFit/>
          </a:bodyPr>
          <a:lstStyle/>
          <a:p>
            <a:r>
              <a:rPr lang="en-US" sz="4400" b="1" dirty="0"/>
              <a:t>How to Prepare</a:t>
            </a:r>
            <a:endParaRPr lang="en-GB" sz="4400" b="1" dirty="0"/>
          </a:p>
        </p:txBody>
      </p:sp>
      <p:sp>
        <p:nvSpPr>
          <p:cNvPr id="3" name="TextBox 2"/>
          <p:cNvSpPr txBox="1"/>
          <p:nvPr/>
        </p:nvSpPr>
        <p:spPr>
          <a:xfrm>
            <a:off x="381000" y="2133600"/>
            <a:ext cx="8686800" cy="343170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dirty="0"/>
              <a:t>Decide your choice of sections</a:t>
            </a:r>
          </a:p>
          <a:p>
            <a:pPr marL="285750" indent="-285750">
              <a:spcAft>
                <a:spcPts val="600"/>
              </a:spcAft>
              <a:buFont typeface="Arial" panose="020B0604020202020204" pitchFamily="34" charset="0"/>
              <a:buChar char="•"/>
            </a:pPr>
            <a:r>
              <a:rPr lang="en-US" sz="3200" dirty="0"/>
              <a:t>Check the spec for your choices</a:t>
            </a:r>
          </a:p>
          <a:p>
            <a:pPr marL="285750" indent="-285750">
              <a:spcAft>
                <a:spcPts val="600"/>
              </a:spcAft>
              <a:buFont typeface="Arial" panose="020B0604020202020204" pitchFamily="34" charset="0"/>
              <a:buChar char="•"/>
            </a:pPr>
            <a:r>
              <a:rPr lang="en-US" sz="3200" dirty="0"/>
              <a:t>Refer to the guide for clarification and examples</a:t>
            </a:r>
          </a:p>
          <a:p>
            <a:pPr marL="285750" indent="-285750">
              <a:spcAft>
                <a:spcPts val="600"/>
              </a:spcAft>
              <a:buFont typeface="Arial" panose="020B0604020202020204" pitchFamily="34" charset="0"/>
              <a:buChar char="•"/>
            </a:pPr>
            <a:r>
              <a:rPr lang="en-US" sz="3200" dirty="0" err="1"/>
              <a:t>Practise</a:t>
            </a:r>
            <a:r>
              <a:rPr lang="en-US" sz="3200" dirty="0"/>
              <a:t> the specimen test questions</a:t>
            </a:r>
          </a:p>
          <a:p>
            <a:pPr marL="285750" indent="-285750">
              <a:spcAft>
                <a:spcPts val="600"/>
              </a:spcAft>
              <a:buFont typeface="Arial" panose="020B0604020202020204" pitchFamily="34" charset="0"/>
              <a:buChar char="•"/>
            </a:pPr>
            <a:r>
              <a:rPr lang="en-US" sz="3200" dirty="0" err="1"/>
              <a:t>Practise</a:t>
            </a:r>
            <a:r>
              <a:rPr lang="en-US" sz="3200" dirty="0"/>
              <a:t> relevant past questions</a:t>
            </a:r>
          </a:p>
          <a:p>
            <a:pPr marL="285750" indent="-285750">
              <a:spcAft>
                <a:spcPts val="600"/>
              </a:spcAft>
              <a:buFont typeface="Arial" panose="020B0604020202020204" pitchFamily="34" charset="0"/>
              <a:buChar char="•"/>
            </a:pPr>
            <a:r>
              <a:rPr lang="en-US" sz="3200" dirty="0"/>
              <a:t>Complete the practice test at full speed</a:t>
            </a:r>
          </a:p>
        </p:txBody>
      </p:sp>
    </p:spTree>
    <p:extLst>
      <p:ext uri="{BB962C8B-B14F-4D97-AF65-F5344CB8AC3E}">
        <p14:creationId xmlns:p14="http://schemas.microsoft.com/office/powerpoint/2010/main" val="17045548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1500" y="838200"/>
            <a:ext cx="8000999" cy="5324535"/>
          </a:xfrm>
          <a:prstGeom prst="rect">
            <a:avLst/>
          </a:prstGeom>
          <a:noFill/>
        </p:spPr>
        <p:txBody>
          <a:bodyPr wrap="square" rtlCol="0">
            <a:spAutoFit/>
          </a:bodyPr>
          <a:lstStyle/>
          <a:p>
            <a:pPr>
              <a:spcAft>
                <a:spcPts val="600"/>
              </a:spcAft>
            </a:pPr>
            <a:r>
              <a:rPr lang="en-US" sz="3200" dirty="0"/>
              <a:t>There are past question papers which are useful for practice from the various tests which have been replaced by ESAT.</a:t>
            </a:r>
          </a:p>
          <a:p>
            <a:pPr>
              <a:spcAft>
                <a:spcPts val="600"/>
              </a:spcAft>
            </a:pPr>
            <a:endParaRPr lang="en-US" sz="3200" dirty="0"/>
          </a:p>
          <a:p>
            <a:pPr>
              <a:spcAft>
                <a:spcPts val="600"/>
              </a:spcAft>
            </a:pPr>
            <a:r>
              <a:rPr lang="en-US" sz="3200" dirty="0"/>
              <a:t>The ESAT website has ones from NSAA (sciences) and ENGAA (engineering).</a:t>
            </a:r>
          </a:p>
          <a:p>
            <a:pPr>
              <a:spcAft>
                <a:spcPts val="600"/>
              </a:spcAft>
            </a:pPr>
            <a:endParaRPr lang="en-US" sz="3200" dirty="0"/>
          </a:p>
          <a:p>
            <a:pPr>
              <a:spcAft>
                <a:spcPts val="600"/>
              </a:spcAft>
            </a:pPr>
            <a:r>
              <a:rPr lang="en-US" sz="3200" dirty="0"/>
              <a:t>Physics and </a:t>
            </a:r>
            <a:r>
              <a:rPr lang="en-US" sz="3200" dirty="0" err="1"/>
              <a:t>Maths</a:t>
            </a:r>
            <a:r>
              <a:rPr lang="en-US" sz="3200" dirty="0"/>
              <a:t> Tutor has ones from PAT (physics &amp; engineering) and BMAT (Section 2 is useful for biology and chemistry).</a:t>
            </a:r>
          </a:p>
        </p:txBody>
      </p:sp>
    </p:spTree>
    <p:extLst>
      <p:ext uri="{BB962C8B-B14F-4D97-AF65-F5344CB8AC3E}">
        <p14:creationId xmlns:p14="http://schemas.microsoft.com/office/powerpoint/2010/main" val="460817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6588A17-2C72-42EC-8688-7236DE7360FB}"/>
              </a:ext>
            </a:extLst>
          </p:cNvPr>
          <p:cNvSpPr txBox="1"/>
          <p:nvPr/>
        </p:nvSpPr>
        <p:spPr>
          <a:xfrm>
            <a:off x="733825" y="5987534"/>
            <a:ext cx="7924800" cy="461665"/>
          </a:xfrm>
          <a:prstGeom prst="rect">
            <a:avLst/>
          </a:prstGeom>
          <a:noFill/>
        </p:spPr>
        <p:txBody>
          <a:bodyPr wrap="square">
            <a:spAutoFit/>
          </a:bodyPr>
          <a:lstStyle/>
          <a:p>
            <a:r>
              <a:rPr lang="en-GB" sz="2400" b="1" dirty="0"/>
              <a:t>https://esat-tmua.ac.uk/esat-preparation-materials/</a:t>
            </a:r>
          </a:p>
        </p:txBody>
      </p:sp>
      <p:pic>
        <p:nvPicPr>
          <p:cNvPr id="3" name="Picture 2">
            <a:extLst>
              <a:ext uri="{FF2B5EF4-FFF2-40B4-BE49-F238E27FC236}">
                <a16:creationId xmlns:a16="http://schemas.microsoft.com/office/drawing/2014/main" id="{63BD6E04-467A-5574-49B2-D563086234AC}"/>
              </a:ext>
            </a:extLst>
          </p:cNvPr>
          <p:cNvPicPr>
            <a:picLocks noChangeAspect="1"/>
          </p:cNvPicPr>
          <p:nvPr/>
        </p:nvPicPr>
        <p:blipFill>
          <a:blip r:embed="rId2"/>
          <a:srcRect t="4667" r="61667" b="17999"/>
          <a:stretch>
            <a:fillRect/>
          </a:stretch>
        </p:blipFill>
        <p:spPr>
          <a:xfrm>
            <a:off x="590390" y="1219200"/>
            <a:ext cx="3505200" cy="4419600"/>
          </a:xfrm>
          <a:prstGeom prst="rect">
            <a:avLst/>
          </a:prstGeom>
        </p:spPr>
      </p:pic>
      <p:pic>
        <p:nvPicPr>
          <p:cNvPr id="7" name="Picture 6">
            <a:extLst>
              <a:ext uri="{FF2B5EF4-FFF2-40B4-BE49-F238E27FC236}">
                <a16:creationId xmlns:a16="http://schemas.microsoft.com/office/drawing/2014/main" id="{D0098CD0-4137-7155-B26F-8D2F213E8209}"/>
              </a:ext>
            </a:extLst>
          </p:cNvPr>
          <p:cNvPicPr>
            <a:picLocks noChangeAspect="1"/>
          </p:cNvPicPr>
          <p:nvPr/>
        </p:nvPicPr>
        <p:blipFill>
          <a:blip r:embed="rId3"/>
          <a:srcRect t="4666" r="59167" b="18000"/>
          <a:stretch>
            <a:fillRect/>
          </a:stretch>
        </p:blipFill>
        <p:spPr>
          <a:xfrm>
            <a:off x="4648200" y="1219200"/>
            <a:ext cx="3733800" cy="4419600"/>
          </a:xfrm>
          <a:prstGeom prst="rect">
            <a:avLst/>
          </a:prstGeom>
        </p:spPr>
      </p:pic>
      <p:sp>
        <p:nvSpPr>
          <p:cNvPr id="8" name="TextBox 7">
            <a:extLst>
              <a:ext uri="{FF2B5EF4-FFF2-40B4-BE49-F238E27FC236}">
                <a16:creationId xmlns:a16="http://schemas.microsoft.com/office/drawing/2014/main" id="{A6823A22-7CBE-4B23-8963-06667703C7A0}"/>
              </a:ext>
            </a:extLst>
          </p:cNvPr>
          <p:cNvSpPr txBox="1"/>
          <p:nvPr/>
        </p:nvSpPr>
        <p:spPr>
          <a:xfrm>
            <a:off x="762000" y="224135"/>
            <a:ext cx="7620000" cy="646331"/>
          </a:xfrm>
          <a:prstGeom prst="rect">
            <a:avLst/>
          </a:prstGeom>
          <a:noFill/>
        </p:spPr>
        <p:txBody>
          <a:bodyPr wrap="square" rtlCol="0">
            <a:spAutoFit/>
          </a:bodyPr>
          <a:lstStyle/>
          <a:p>
            <a:r>
              <a:rPr lang="en-US" dirty="0"/>
              <a:t>The ESAT website has past papers for the former science (NSAA)  and Engineering (ENGAA) tests, but some older papers allowed calculators.</a:t>
            </a:r>
            <a:endParaRPr lang="en-GB" dirty="0"/>
          </a:p>
        </p:txBody>
      </p:sp>
    </p:spTree>
    <p:extLst>
      <p:ext uri="{BB962C8B-B14F-4D97-AF65-F5344CB8AC3E}">
        <p14:creationId xmlns:p14="http://schemas.microsoft.com/office/powerpoint/2010/main" val="548882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F9E26-0AB2-8655-8EBA-2AF9ED41513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65EFDAC-27E7-BBF5-384C-86EC38597A9D}"/>
              </a:ext>
            </a:extLst>
          </p:cNvPr>
          <p:cNvSpPr txBox="1"/>
          <p:nvPr/>
        </p:nvSpPr>
        <p:spPr>
          <a:xfrm>
            <a:off x="609600" y="6172200"/>
            <a:ext cx="7924800" cy="461665"/>
          </a:xfrm>
          <a:prstGeom prst="rect">
            <a:avLst/>
          </a:prstGeom>
          <a:noFill/>
        </p:spPr>
        <p:txBody>
          <a:bodyPr wrap="square">
            <a:spAutoFit/>
          </a:bodyPr>
          <a:lstStyle/>
          <a:p>
            <a:r>
              <a:rPr lang="en-GB" sz="2400" b="1" dirty="0"/>
              <a:t>https://www.physicsandmathstutor.com/admissions/pat/</a:t>
            </a:r>
          </a:p>
        </p:txBody>
      </p:sp>
      <p:pic>
        <p:nvPicPr>
          <p:cNvPr id="3" name="Picture 2">
            <a:extLst>
              <a:ext uri="{FF2B5EF4-FFF2-40B4-BE49-F238E27FC236}">
                <a16:creationId xmlns:a16="http://schemas.microsoft.com/office/drawing/2014/main" id="{B75DAB34-8D02-EE64-CFB0-CEE16EED3D4D}"/>
              </a:ext>
            </a:extLst>
          </p:cNvPr>
          <p:cNvPicPr>
            <a:picLocks noChangeAspect="1"/>
          </p:cNvPicPr>
          <p:nvPr/>
        </p:nvPicPr>
        <p:blipFill>
          <a:blip r:embed="rId2"/>
          <a:srcRect l="2855" t="4667" r="40617" b="22261"/>
          <a:stretch>
            <a:fillRect/>
          </a:stretch>
        </p:blipFill>
        <p:spPr>
          <a:xfrm>
            <a:off x="914400" y="824042"/>
            <a:ext cx="7391400" cy="5200224"/>
          </a:xfrm>
          <a:prstGeom prst="rect">
            <a:avLst/>
          </a:prstGeom>
        </p:spPr>
      </p:pic>
      <p:sp>
        <p:nvSpPr>
          <p:cNvPr id="5" name="TextBox 4">
            <a:extLst>
              <a:ext uri="{FF2B5EF4-FFF2-40B4-BE49-F238E27FC236}">
                <a16:creationId xmlns:a16="http://schemas.microsoft.com/office/drawing/2014/main" id="{8AB91914-E896-55FC-C00E-4D85A00C2058}"/>
              </a:ext>
            </a:extLst>
          </p:cNvPr>
          <p:cNvSpPr txBox="1"/>
          <p:nvPr/>
        </p:nvSpPr>
        <p:spPr>
          <a:xfrm>
            <a:off x="381000" y="92334"/>
            <a:ext cx="7924800" cy="646331"/>
          </a:xfrm>
          <a:prstGeom prst="rect">
            <a:avLst/>
          </a:prstGeom>
          <a:noFill/>
        </p:spPr>
        <p:txBody>
          <a:bodyPr wrap="square">
            <a:spAutoFit/>
          </a:bodyPr>
          <a:lstStyle/>
          <a:p>
            <a:r>
              <a:rPr lang="en-GB" b="1" dirty="0"/>
              <a:t>Oxford’s former PAT test is useful for Physics and Maths question practice.  It was used for Physics and Engineering admissions.</a:t>
            </a:r>
          </a:p>
        </p:txBody>
      </p:sp>
    </p:spTree>
    <p:extLst>
      <p:ext uri="{BB962C8B-B14F-4D97-AF65-F5344CB8AC3E}">
        <p14:creationId xmlns:p14="http://schemas.microsoft.com/office/powerpoint/2010/main" val="1295634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6F60A-356C-A4D4-BD2A-9A45A870EDD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D4C03C6-3B9B-1B79-2F5C-B98E6BE7A3B0}"/>
              </a:ext>
            </a:extLst>
          </p:cNvPr>
          <p:cNvSpPr txBox="1"/>
          <p:nvPr/>
        </p:nvSpPr>
        <p:spPr>
          <a:xfrm>
            <a:off x="609600" y="6172200"/>
            <a:ext cx="7924800" cy="461665"/>
          </a:xfrm>
          <a:prstGeom prst="rect">
            <a:avLst/>
          </a:prstGeom>
          <a:noFill/>
        </p:spPr>
        <p:txBody>
          <a:bodyPr wrap="square">
            <a:spAutoFit/>
          </a:bodyPr>
          <a:lstStyle/>
          <a:p>
            <a:r>
              <a:rPr lang="en-GB" sz="2400" b="1" dirty="0"/>
              <a:t>https://www.physicsandmathstutor.com/admissions/bmat/</a:t>
            </a:r>
          </a:p>
        </p:txBody>
      </p:sp>
      <p:pic>
        <p:nvPicPr>
          <p:cNvPr id="7" name="Picture 6">
            <a:extLst>
              <a:ext uri="{FF2B5EF4-FFF2-40B4-BE49-F238E27FC236}">
                <a16:creationId xmlns:a16="http://schemas.microsoft.com/office/drawing/2014/main" id="{CC6DBB28-8716-FBF3-BCA7-6AB01A8E735C}"/>
              </a:ext>
            </a:extLst>
          </p:cNvPr>
          <p:cNvPicPr>
            <a:picLocks noChangeAspect="1"/>
          </p:cNvPicPr>
          <p:nvPr/>
        </p:nvPicPr>
        <p:blipFill>
          <a:blip r:embed="rId2"/>
          <a:srcRect t="6000" r="32500" b="32667"/>
          <a:stretch>
            <a:fillRect/>
          </a:stretch>
        </p:blipFill>
        <p:spPr>
          <a:xfrm>
            <a:off x="215348" y="685800"/>
            <a:ext cx="8319052" cy="5410200"/>
          </a:xfrm>
          <a:prstGeom prst="rect">
            <a:avLst/>
          </a:prstGeom>
        </p:spPr>
      </p:pic>
      <p:sp>
        <p:nvSpPr>
          <p:cNvPr id="8" name="Rectangle 7">
            <a:extLst>
              <a:ext uri="{FF2B5EF4-FFF2-40B4-BE49-F238E27FC236}">
                <a16:creationId xmlns:a16="http://schemas.microsoft.com/office/drawing/2014/main" id="{1D5205DF-A976-4617-3F44-D7D4DCDD576E}"/>
              </a:ext>
            </a:extLst>
          </p:cNvPr>
          <p:cNvSpPr/>
          <p:nvPr/>
        </p:nvSpPr>
        <p:spPr>
          <a:xfrm>
            <a:off x="2469874" y="2514600"/>
            <a:ext cx="1905000" cy="3429000"/>
          </a:xfrm>
          <a:prstGeom prst="rect">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15F44CD-6677-56D1-BC5C-B4843C8A4837}"/>
              </a:ext>
            </a:extLst>
          </p:cNvPr>
          <p:cNvSpPr txBox="1"/>
          <p:nvPr/>
        </p:nvSpPr>
        <p:spPr>
          <a:xfrm>
            <a:off x="215348" y="49323"/>
            <a:ext cx="7924800" cy="646331"/>
          </a:xfrm>
          <a:prstGeom prst="rect">
            <a:avLst/>
          </a:prstGeom>
          <a:noFill/>
        </p:spPr>
        <p:txBody>
          <a:bodyPr wrap="square">
            <a:spAutoFit/>
          </a:bodyPr>
          <a:lstStyle/>
          <a:p>
            <a:r>
              <a:rPr lang="en-US" b="1" dirty="0"/>
              <a:t>The previous medical test BMAT has useful questions, including Biology and Chemistry.  It was used for Medicine and also for Biomedical Sciences.</a:t>
            </a:r>
            <a:endParaRPr lang="en-GB" b="1" dirty="0"/>
          </a:p>
        </p:txBody>
      </p:sp>
    </p:spTree>
    <p:extLst>
      <p:ext uri="{BB962C8B-B14F-4D97-AF65-F5344CB8AC3E}">
        <p14:creationId xmlns:p14="http://schemas.microsoft.com/office/powerpoint/2010/main" val="10755527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1896D-44DB-3508-807A-58C9F7F9931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16A6B40-D103-8FD4-8D51-23059A48DD82}"/>
              </a:ext>
            </a:extLst>
          </p:cNvPr>
          <p:cNvSpPr txBox="1"/>
          <p:nvPr/>
        </p:nvSpPr>
        <p:spPr>
          <a:xfrm>
            <a:off x="363747" y="6096000"/>
            <a:ext cx="8763000" cy="400110"/>
          </a:xfrm>
          <a:prstGeom prst="rect">
            <a:avLst/>
          </a:prstGeom>
          <a:noFill/>
        </p:spPr>
        <p:txBody>
          <a:bodyPr wrap="square">
            <a:spAutoFit/>
          </a:bodyPr>
          <a:lstStyle/>
          <a:p>
            <a:r>
              <a:rPr lang="en-GB" sz="2000" b="1" dirty="0"/>
              <a:t>https://www.physicsandmathstutor.com/admissions/bmat/section-2-biology</a:t>
            </a:r>
          </a:p>
        </p:txBody>
      </p:sp>
      <p:pic>
        <p:nvPicPr>
          <p:cNvPr id="4" name="Picture 3">
            <a:extLst>
              <a:ext uri="{FF2B5EF4-FFF2-40B4-BE49-F238E27FC236}">
                <a16:creationId xmlns:a16="http://schemas.microsoft.com/office/drawing/2014/main" id="{2FC2A3FF-7846-2633-6537-D91B0EDB1AD0}"/>
              </a:ext>
            </a:extLst>
          </p:cNvPr>
          <p:cNvPicPr>
            <a:picLocks noChangeAspect="1"/>
          </p:cNvPicPr>
          <p:nvPr/>
        </p:nvPicPr>
        <p:blipFill>
          <a:blip r:embed="rId2"/>
          <a:srcRect t="4667" r="38333" b="26000"/>
          <a:stretch>
            <a:fillRect/>
          </a:stretch>
        </p:blipFill>
        <p:spPr>
          <a:xfrm>
            <a:off x="457200" y="609600"/>
            <a:ext cx="7696200" cy="5408141"/>
          </a:xfrm>
          <a:prstGeom prst="rect">
            <a:avLst/>
          </a:prstGeom>
        </p:spPr>
      </p:pic>
      <p:sp>
        <p:nvSpPr>
          <p:cNvPr id="2" name="TextBox 1">
            <a:extLst>
              <a:ext uri="{FF2B5EF4-FFF2-40B4-BE49-F238E27FC236}">
                <a16:creationId xmlns:a16="http://schemas.microsoft.com/office/drawing/2014/main" id="{EF9FDBCD-97D3-0F4A-D290-8349210B1F3B}"/>
              </a:ext>
            </a:extLst>
          </p:cNvPr>
          <p:cNvSpPr txBox="1"/>
          <p:nvPr/>
        </p:nvSpPr>
        <p:spPr>
          <a:xfrm>
            <a:off x="425570" y="129793"/>
            <a:ext cx="8763000" cy="400110"/>
          </a:xfrm>
          <a:prstGeom prst="rect">
            <a:avLst/>
          </a:prstGeom>
          <a:noFill/>
        </p:spPr>
        <p:txBody>
          <a:bodyPr wrap="square">
            <a:spAutoFit/>
          </a:bodyPr>
          <a:lstStyle/>
          <a:p>
            <a:r>
              <a:rPr lang="en-GB" sz="2000" b="1" dirty="0"/>
              <a:t>It has a topic-orientated approach which is useful for targeted practice.</a:t>
            </a:r>
          </a:p>
        </p:txBody>
      </p:sp>
    </p:spTree>
    <p:extLst>
      <p:ext uri="{BB962C8B-B14F-4D97-AF65-F5344CB8AC3E}">
        <p14:creationId xmlns:p14="http://schemas.microsoft.com/office/powerpoint/2010/main" val="3433337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838200"/>
            <a:ext cx="8153400" cy="3785652"/>
          </a:xfrm>
          <a:prstGeom prst="rect">
            <a:avLst/>
          </a:prstGeom>
          <a:solidFill>
            <a:schemeClr val="tx1"/>
          </a:solidFill>
        </p:spPr>
        <p:txBody>
          <a:bodyPr wrap="square">
            <a:spAutoFit/>
          </a:bodyPr>
          <a:lstStyle/>
          <a:p>
            <a:r>
              <a:rPr lang="en-GB" sz="2400" dirty="0" err="1">
                <a:solidFill>
                  <a:schemeClr val="bg1"/>
                </a:solidFill>
              </a:rPr>
              <a:t>Peterhouse</a:t>
            </a:r>
            <a:r>
              <a:rPr lang="en-GB" sz="2400" dirty="0">
                <a:solidFill>
                  <a:schemeClr val="bg1"/>
                </a:solidFill>
              </a:rPr>
              <a:t> Admissions</a:t>
            </a:r>
          </a:p>
          <a:p>
            <a:endParaRPr lang="en-GB" sz="2400" dirty="0">
              <a:solidFill>
                <a:schemeClr val="bg1"/>
              </a:solidFill>
            </a:endParaRPr>
          </a:p>
          <a:p>
            <a:r>
              <a:rPr lang="en-GB" sz="2400" dirty="0">
                <a:solidFill>
                  <a:schemeClr val="bg1"/>
                </a:solidFill>
              </a:rPr>
              <a:t>I think a lot of applicants are worrying about prep and are approaching these assessments in the same </a:t>
            </a:r>
            <a:r>
              <a:rPr lang="en-GB" sz="2400" dirty="0" err="1">
                <a:solidFill>
                  <a:schemeClr val="bg1"/>
                </a:solidFill>
              </a:rPr>
              <a:t>mindset</a:t>
            </a:r>
            <a:r>
              <a:rPr lang="en-GB" sz="2400" dirty="0">
                <a:solidFill>
                  <a:schemeClr val="bg1"/>
                </a:solidFill>
              </a:rPr>
              <a:t> as A levels. You are advised to read over the supplied material to make sure you're happy with the style of questions and the areas of knowledge expected but after that we don't expect lots of preparation as these are test of ability rather than knowledge (i.e. how can you apply what you know rather than who knows the most). You turn up and do your best!</a:t>
            </a:r>
          </a:p>
        </p:txBody>
      </p:sp>
      <p:sp>
        <p:nvSpPr>
          <p:cNvPr id="2" name="TextBox 1">
            <a:extLst>
              <a:ext uri="{FF2B5EF4-FFF2-40B4-BE49-F238E27FC236}">
                <a16:creationId xmlns:a16="http://schemas.microsoft.com/office/drawing/2014/main" id="{76B055DD-57F2-FBD9-10CA-496498135888}"/>
              </a:ext>
            </a:extLst>
          </p:cNvPr>
          <p:cNvSpPr txBox="1"/>
          <p:nvPr/>
        </p:nvSpPr>
        <p:spPr>
          <a:xfrm>
            <a:off x="1219200" y="5116914"/>
            <a:ext cx="6705600" cy="1569660"/>
          </a:xfrm>
          <a:prstGeom prst="rect">
            <a:avLst/>
          </a:prstGeom>
          <a:solidFill>
            <a:srgbClr val="FFFF00"/>
          </a:solidFill>
        </p:spPr>
        <p:txBody>
          <a:bodyPr wrap="square" rtlCol="0">
            <a:spAutoFit/>
          </a:bodyPr>
          <a:lstStyle/>
          <a:p>
            <a:r>
              <a:rPr lang="en-GB" sz="2400" dirty="0">
                <a:solidFill>
                  <a:schemeClr val="bg1"/>
                </a:solidFill>
              </a:rPr>
              <a:t>But, if you spend time familiarising yourself with the style of the questions and practising getting up to full speed, you will be more confident when you take the test and are likely to perform better!</a:t>
            </a:r>
          </a:p>
        </p:txBody>
      </p:sp>
    </p:spTree>
    <p:extLst>
      <p:ext uri="{BB962C8B-B14F-4D97-AF65-F5344CB8AC3E}">
        <p14:creationId xmlns:p14="http://schemas.microsoft.com/office/powerpoint/2010/main" val="442195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2514600"/>
            <a:ext cx="3352800" cy="830997"/>
          </a:xfrm>
          <a:prstGeom prst="rect">
            <a:avLst/>
          </a:prstGeom>
          <a:noFill/>
        </p:spPr>
        <p:txBody>
          <a:bodyPr wrap="square" rtlCol="0">
            <a:spAutoFit/>
          </a:bodyPr>
          <a:lstStyle/>
          <a:p>
            <a:r>
              <a:rPr lang="en-GB" sz="4800" b="1" dirty="0"/>
              <a:t>Good Luck!</a:t>
            </a:r>
          </a:p>
        </p:txBody>
      </p:sp>
    </p:spTree>
    <p:extLst>
      <p:ext uri="{BB962C8B-B14F-4D97-AF65-F5344CB8AC3E}">
        <p14:creationId xmlns:p14="http://schemas.microsoft.com/office/powerpoint/2010/main" val="29001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400"/>
                                        <p:tgtEl>
                                          <p:spTgt spid="2"/>
                                        </p:tgtEl>
                                      </p:cBhvr>
                                    </p:animEffect>
                                    <p:set>
                                      <p:cBhvr>
                                        <p:cTn id="7" dur="1" fill="hold">
                                          <p:stCondLst>
                                            <p:cond delay="23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634</Words>
  <Application>Microsoft Office PowerPoint</Application>
  <PresentationFormat>On-screen Show (4:3)</PresentationFormat>
  <Paragraphs>69</Paragraphs>
  <Slides>50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Script MT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Laurie</dc:creator>
  <cp:lastModifiedBy>Laurie Poulson</cp:lastModifiedBy>
  <cp:revision>176</cp:revision>
  <dcterms:created xsi:type="dcterms:W3CDTF">2018-06-23T20:32:58Z</dcterms:created>
  <dcterms:modified xsi:type="dcterms:W3CDTF">2026-06-23T18:49:07Z</dcterms:modified>
</cp:coreProperties>
</file>