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55"/>
  </p:notesMasterIdLst>
  <p:sldIdLst>
    <p:sldId id="418" r:id="rId2"/>
    <p:sldId id="265" r:id="rId3"/>
    <p:sldId id="368" r:id="rId4"/>
    <p:sldId id="367" r:id="rId5"/>
    <p:sldId id="361" r:id="rId6"/>
    <p:sldId id="362" r:id="rId7"/>
    <p:sldId id="454" r:id="rId8"/>
    <p:sldId id="456" r:id="rId9"/>
    <p:sldId id="455" r:id="rId10"/>
    <p:sldId id="411" r:id="rId11"/>
    <p:sldId id="453" r:id="rId12"/>
    <p:sldId id="335" r:id="rId13"/>
    <p:sldId id="336" r:id="rId14"/>
    <p:sldId id="369" r:id="rId15"/>
    <p:sldId id="355" r:id="rId16"/>
    <p:sldId id="370" r:id="rId17"/>
    <p:sldId id="417" r:id="rId18"/>
    <p:sldId id="462" r:id="rId19"/>
    <p:sldId id="459" r:id="rId20"/>
    <p:sldId id="460" r:id="rId21"/>
    <p:sldId id="374" r:id="rId22"/>
    <p:sldId id="373" r:id="rId23"/>
    <p:sldId id="337" r:id="rId24"/>
    <p:sldId id="259" r:id="rId25"/>
    <p:sldId id="288" r:id="rId26"/>
    <p:sldId id="483" r:id="rId27"/>
    <p:sldId id="481" r:id="rId28"/>
    <p:sldId id="407" r:id="rId29"/>
    <p:sldId id="468" r:id="rId30"/>
    <p:sldId id="467" r:id="rId31"/>
    <p:sldId id="380" r:id="rId32"/>
    <p:sldId id="381" r:id="rId33"/>
    <p:sldId id="383" r:id="rId34"/>
    <p:sldId id="384" r:id="rId35"/>
    <p:sldId id="382" r:id="rId36"/>
    <p:sldId id="466" r:id="rId37"/>
    <p:sldId id="469" r:id="rId38"/>
    <p:sldId id="471" r:id="rId39"/>
    <p:sldId id="470" r:id="rId40"/>
    <p:sldId id="472" r:id="rId41"/>
    <p:sldId id="473" r:id="rId42"/>
    <p:sldId id="474" r:id="rId43"/>
    <p:sldId id="475" r:id="rId44"/>
    <p:sldId id="476" r:id="rId45"/>
    <p:sldId id="376" r:id="rId46"/>
    <p:sldId id="415" r:id="rId47"/>
    <p:sldId id="416" r:id="rId48"/>
    <p:sldId id="378" r:id="rId49"/>
    <p:sldId id="410" r:id="rId50"/>
    <p:sldId id="478" r:id="rId51"/>
    <p:sldId id="477" r:id="rId52"/>
    <p:sldId id="479" r:id="rId53"/>
    <p:sldId id="377"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4D15C9-44D1-43AB-AF9A-621EF2B8C76B}" v="67" dt="2026-06-23T18:36:40.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1" autoAdjust="0"/>
    <p:restoredTop sz="97150" autoAdjust="0"/>
  </p:normalViewPr>
  <p:slideViewPr>
    <p:cSldViewPr>
      <p:cViewPr varScale="1">
        <p:scale>
          <a:sx n="83" d="100"/>
          <a:sy n="83" d="100"/>
        </p:scale>
        <p:origin x="612" y="68"/>
      </p:cViewPr>
      <p:guideLst>
        <p:guide orient="horz" pos="2160"/>
        <p:guide pos="2880"/>
      </p:guideLst>
    </p:cSldViewPr>
  </p:slideViewPr>
  <p:notesTextViewPr>
    <p:cViewPr>
      <p:scale>
        <a:sx n="1" d="1"/>
        <a:sy n="1" d="1"/>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ie Poulson" userId="e6d4481e5ab23304" providerId="LiveId" clId="{347717A8-8F45-4907-99C5-F9E5646298BF}"/>
    <pc:docChg chg="delSld">
      <pc:chgData name="Laurie Poulson" userId="e6d4481e5ab23304" providerId="LiveId" clId="{347717A8-8F45-4907-99C5-F9E5646298BF}" dt="2026-06-23T18:50:52.330" v="2" actId="2696"/>
      <pc:docMkLst>
        <pc:docMk/>
      </pc:docMkLst>
      <pc:sldChg chg="del">
        <pc:chgData name="Laurie Poulson" userId="e6d4481e5ab23304" providerId="LiveId" clId="{347717A8-8F45-4907-99C5-F9E5646298BF}" dt="2026-06-23T18:50:52.330" v="2" actId="2696"/>
        <pc:sldMkLst>
          <pc:docMk/>
          <pc:sldMk cId="834154205" sldId="256"/>
        </pc:sldMkLst>
      </pc:sldChg>
      <pc:sldChg chg="del">
        <pc:chgData name="Laurie Poulson" userId="e6d4481e5ab23304" providerId="LiveId" clId="{347717A8-8F45-4907-99C5-F9E5646298BF}" dt="2026-06-23T18:50:52.330" v="2" actId="2696"/>
        <pc:sldMkLst>
          <pc:docMk/>
          <pc:sldMk cId="1154647165" sldId="261"/>
        </pc:sldMkLst>
      </pc:sldChg>
      <pc:sldChg chg="del">
        <pc:chgData name="Laurie Poulson" userId="e6d4481e5ab23304" providerId="LiveId" clId="{347717A8-8F45-4907-99C5-F9E5646298BF}" dt="2026-06-23T18:50:52.330" v="2" actId="2696"/>
        <pc:sldMkLst>
          <pc:docMk/>
          <pc:sldMk cId="1891740778" sldId="262"/>
        </pc:sldMkLst>
      </pc:sldChg>
      <pc:sldChg chg="del">
        <pc:chgData name="Laurie Poulson" userId="e6d4481e5ab23304" providerId="LiveId" clId="{347717A8-8F45-4907-99C5-F9E5646298BF}" dt="2026-06-23T18:50:52.330" v="2" actId="2696"/>
        <pc:sldMkLst>
          <pc:docMk/>
          <pc:sldMk cId="1204614833" sldId="263"/>
        </pc:sldMkLst>
      </pc:sldChg>
      <pc:sldChg chg="del">
        <pc:chgData name="Laurie Poulson" userId="e6d4481e5ab23304" providerId="LiveId" clId="{347717A8-8F45-4907-99C5-F9E5646298BF}" dt="2026-06-23T18:50:52.330" v="2" actId="2696"/>
        <pc:sldMkLst>
          <pc:docMk/>
          <pc:sldMk cId="1804613806" sldId="271"/>
        </pc:sldMkLst>
      </pc:sldChg>
      <pc:sldChg chg="del">
        <pc:chgData name="Laurie Poulson" userId="e6d4481e5ab23304" providerId="LiveId" clId="{347717A8-8F45-4907-99C5-F9E5646298BF}" dt="2026-06-23T18:50:52.330" v="2" actId="2696"/>
        <pc:sldMkLst>
          <pc:docMk/>
          <pc:sldMk cId="364901932" sldId="272"/>
        </pc:sldMkLst>
      </pc:sldChg>
      <pc:sldChg chg="del">
        <pc:chgData name="Laurie Poulson" userId="e6d4481e5ab23304" providerId="LiveId" clId="{347717A8-8F45-4907-99C5-F9E5646298BF}" dt="2026-06-23T18:50:52.330" v="2" actId="2696"/>
        <pc:sldMkLst>
          <pc:docMk/>
          <pc:sldMk cId="688502653" sldId="273"/>
        </pc:sldMkLst>
      </pc:sldChg>
      <pc:sldChg chg="del">
        <pc:chgData name="Laurie Poulson" userId="e6d4481e5ab23304" providerId="LiveId" clId="{347717A8-8F45-4907-99C5-F9E5646298BF}" dt="2026-06-23T18:50:52.330" v="2" actId="2696"/>
        <pc:sldMkLst>
          <pc:docMk/>
          <pc:sldMk cId="1458336181" sldId="277"/>
        </pc:sldMkLst>
      </pc:sldChg>
      <pc:sldChg chg="del">
        <pc:chgData name="Laurie Poulson" userId="e6d4481e5ab23304" providerId="LiveId" clId="{347717A8-8F45-4907-99C5-F9E5646298BF}" dt="2026-06-23T18:50:52.330" v="2" actId="2696"/>
        <pc:sldMkLst>
          <pc:docMk/>
          <pc:sldMk cId="3177466983" sldId="278"/>
        </pc:sldMkLst>
      </pc:sldChg>
      <pc:sldChg chg="del">
        <pc:chgData name="Laurie Poulson" userId="e6d4481e5ab23304" providerId="LiveId" clId="{347717A8-8F45-4907-99C5-F9E5646298BF}" dt="2026-06-23T18:50:52.330" v="2" actId="2696"/>
        <pc:sldMkLst>
          <pc:docMk/>
          <pc:sldMk cId="3559143853" sldId="279"/>
        </pc:sldMkLst>
      </pc:sldChg>
      <pc:sldChg chg="del">
        <pc:chgData name="Laurie Poulson" userId="e6d4481e5ab23304" providerId="LiveId" clId="{347717A8-8F45-4907-99C5-F9E5646298BF}" dt="2026-06-23T18:50:52.330" v="2" actId="2696"/>
        <pc:sldMkLst>
          <pc:docMk/>
          <pc:sldMk cId="3673983934" sldId="281"/>
        </pc:sldMkLst>
      </pc:sldChg>
      <pc:sldChg chg="del">
        <pc:chgData name="Laurie Poulson" userId="e6d4481e5ab23304" providerId="LiveId" clId="{347717A8-8F45-4907-99C5-F9E5646298BF}" dt="2026-06-23T18:50:52.330" v="2" actId="2696"/>
        <pc:sldMkLst>
          <pc:docMk/>
          <pc:sldMk cId="3001982227" sldId="282"/>
        </pc:sldMkLst>
      </pc:sldChg>
      <pc:sldChg chg="del">
        <pc:chgData name="Laurie Poulson" userId="e6d4481e5ab23304" providerId="LiveId" clId="{347717A8-8F45-4907-99C5-F9E5646298BF}" dt="2026-06-23T18:50:52.330" v="2" actId="2696"/>
        <pc:sldMkLst>
          <pc:docMk/>
          <pc:sldMk cId="895954060" sldId="283"/>
        </pc:sldMkLst>
      </pc:sldChg>
      <pc:sldChg chg="del">
        <pc:chgData name="Laurie Poulson" userId="e6d4481e5ab23304" providerId="LiveId" clId="{347717A8-8F45-4907-99C5-F9E5646298BF}" dt="2026-06-23T18:50:52.330" v="2" actId="2696"/>
        <pc:sldMkLst>
          <pc:docMk/>
          <pc:sldMk cId="3051545727" sldId="284"/>
        </pc:sldMkLst>
      </pc:sldChg>
      <pc:sldChg chg="del">
        <pc:chgData name="Laurie Poulson" userId="e6d4481e5ab23304" providerId="LiveId" clId="{347717A8-8F45-4907-99C5-F9E5646298BF}" dt="2026-06-23T18:50:52.330" v="2" actId="2696"/>
        <pc:sldMkLst>
          <pc:docMk/>
          <pc:sldMk cId="692334497" sldId="285"/>
        </pc:sldMkLst>
      </pc:sldChg>
      <pc:sldChg chg="del">
        <pc:chgData name="Laurie Poulson" userId="e6d4481e5ab23304" providerId="LiveId" clId="{347717A8-8F45-4907-99C5-F9E5646298BF}" dt="2026-06-23T18:50:52.330" v="2" actId="2696"/>
        <pc:sldMkLst>
          <pc:docMk/>
          <pc:sldMk cId="1015431802" sldId="286"/>
        </pc:sldMkLst>
      </pc:sldChg>
      <pc:sldChg chg="del">
        <pc:chgData name="Laurie Poulson" userId="e6d4481e5ab23304" providerId="LiveId" clId="{347717A8-8F45-4907-99C5-F9E5646298BF}" dt="2026-06-23T18:50:52.330" v="2" actId="2696"/>
        <pc:sldMkLst>
          <pc:docMk/>
          <pc:sldMk cId="1704554810" sldId="289"/>
        </pc:sldMkLst>
      </pc:sldChg>
      <pc:sldChg chg="del">
        <pc:chgData name="Laurie Poulson" userId="e6d4481e5ab23304" providerId="LiveId" clId="{347717A8-8F45-4907-99C5-F9E5646298BF}" dt="2026-06-23T18:50:52.330" v="2" actId="2696"/>
        <pc:sldMkLst>
          <pc:docMk/>
          <pc:sldMk cId="2148688357" sldId="290"/>
        </pc:sldMkLst>
      </pc:sldChg>
      <pc:sldChg chg="del">
        <pc:chgData name="Laurie Poulson" userId="e6d4481e5ab23304" providerId="LiveId" clId="{347717A8-8F45-4907-99C5-F9E5646298BF}" dt="2026-06-23T18:50:52.330" v="2" actId="2696"/>
        <pc:sldMkLst>
          <pc:docMk/>
          <pc:sldMk cId="442195636" sldId="294"/>
        </pc:sldMkLst>
      </pc:sldChg>
      <pc:sldChg chg="del">
        <pc:chgData name="Laurie Poulson" userId="e6d4481e5ab23304" providerId="LiveId" clId="{347717A8-8F45-4907-99C5-F9E5646298BF}" dt="2026-06-23T18:49:55.124" v="0" actId="2696"/>
        <pc:sldMkLst>
          <pc:docMk/>
          <pc:sldMk cId="290017029" sldId="310"/>
        </pc:sldMkLst>
      </pc:sldChg>
      <pc:sldChg chg="del">
        <pc:chgData name="Laurie Poulson" userId="e6d4481e5ab23304" providerId="LiveId" clId="{347717A8-8F45-4907-99C5-F9E5646298BF}" dt="2026-06-23T18:50:52.330" v="2" actId="2696"/>
        <pc:sldMkLst>
          <pc:docMk/>
          <pc:sldMk cId="460817539" sldId="332"/>
        </pc:sldMkLst>
      </pc:sldChg>
      <pc:sldChg chg="del">
        <pc:chgData name="Laurie Poulson" userId="e6d4481e5ab23304" providerId="LiveId" clId="{347717A8-8F45-4907-99C5-F9E5646298BF}" dt="2026-06-23T18:50:52.330" v="2" actId="2696"/>
        <pc:sldMkLst>
          <pc:docMk/>
          <pc:sldMk cId="2576608417" sldId="341"/>
        </pc:sldMkLst>
      </pc:sldChg>
      <pc:sldChg chg="del">
        <pc:chgData name="Laurie Poulson" userId="e6d4481e5ab23304" providerId="LiveId" clId="{347717A8-8F45-4907-99C5-F9E5646298BF}" dt="2026-06-23T18:50:52.330" v="2" actId="2696"/>
        <pc:sldMkLst>
          <pc:docMk/>
          <pc:sldMk cId="3034026692" sldId="342"/>
        </pc:sldMkLst>
      </pc:sldChg>
      <pc:sldChg chg="del">
        <pc:chgData name="Laurie Poulson" userId="e6d4481e5ab23304" providerId="LiveId" clId="{347717A8-8F45-4907-99C5-F9E5646298BF}" dt="2026-06-23T18:50:52.330" v="2" actId="2696"/>
        <pc:sldMkLst>
          <pc:docMk/>
          <pc:sldMk cId="1510034475" sldId="365"/>
        </pc:sldMkLst>
      </pc:sldChg>
      <pc:sldChg chg="del">
        <pc:chgData name="Laurie Poulson" userId="e6d4481e5ab23304" providerId="LiveId" clId="{347717A8-8F45-4907-99C5-F9E5646298BF}" dt="2026-06-23T18:50:52.330" v="2" actId="2696"/>
        <pc:sldMkLst>
          <pc:docMk/>
          <pc:sldMk cId="3993030510" sldId="366"/>
        </pc:sldMkLst>
      </pc:sldChg>
      <pc:sldChg chg="del">
        <pc:chgData name="Laurie Poulson" userId="e6d4481e5ab23304" providerId="LiveId" clId="{347717A8-8F45-4907-99C5-F9E5646298BF}" dt="2026-06-23T18:50:52.330" v="2" actId="2696"/>
        <pc:sldMkLst>
          <pc:docMk/>
          <pc:sldMk cId="2126812385" sldId="386"/>
        </pc:sldMkLst>
      </pc:sldChg>
      <pc:sldChg chg="del">
        <pc:chgData name="Laurie Poulson" userId="e6d4481e5ab23304" providerId="LiveId" clId="{347717A8-8F45-4907-99C5-F9E5646298BF}" dt="2026-06-23T18:50:52.330" v="2" actId="2696"/>
        <pc:sldMkLst>
          <pc:docMk/>
          <pc:sldMk cId="335081766" sldId="387"/>
        </pc:sldMkLst>
      </pc:sldChg>
      <pc:sldChg chg="del">
        <pc:chgData name="Laurie Poulson" userId="e6d4481e5ab23304" providerId="LiveId" clId="{347717A8-8F45-4907-99C5-F9E5646298BF}" dt="2026-06-23T18:50:52.330" v="2" actId="2696"/>
        <pc:sldMkLst>
          <pc:docMk/>
          <pc:sldMk cId="2339111436" sldId="388"/>
        </pc:sldMkLst>
      </pc:sldChg>
      <pc:sldChg chg="del">
        <pc:chgData name="Laurie Poulson" userId="e6d4481e5ab23304" providerId="LiveId" clId="{347717A8-8F45-4907-99C5-F9E5646298BF}" dt="2026-06-23T18:50:52.330" v="2" actId="2696"/>
        <pc:sldMkLst>
          <pc:docMk/>
          <pc:sldMk cId="3435246848" sldId="389"/>
        </pc:sldMkLst>
      </pc:sldChg>
      <pc:sldChg chg="del">
        <pc:chgData name="Laurie Poulson" userId="e6d4481e5ab23304" providerId="LiveId" clId="{347717A8-8F45-4907-99C5-F9E5646298BF}" dt="2026-06-23T18:50:52.330" v="2" actId="2696"/>
        <pc:sldMkLst>
          <pc:docMk/>
          <pc:sldMk cId="1603873229" sldId="390"/>
        </pc:sldMkLst>
      </pc:sldChg>
      <pc:sldChg chg="del">
        <pc:chgData name="Laurie Poulson" userId="e6d4481e5ab23304" providerId="LiveId" clId="{347717A8-8F45-4907-99C5-F9E5646298BF}" dt="2026-06-23T18:50:52.330" v="2" actId="2696"/>
        <pc:sldMkLst>
          <pc:docMk/>
          <pc:sldMk cId="3924443532" sldId="391"/>
        </pc:sldMkLst>
      </pc:sldChg>
      <pc:sldChg chg="del">
        <pc:chgData name="Laurie Poulson" userId="e6d4481e5ab23304" providerId="LiveId" clId="{347717A8-8F45-4907-99C5-F9E5646298BF}" dt="2026-06-23T18:50:52.330" v="2" actId="2696"/>
        <pc:sldMkLst>
          <pc:docMk/>
          <pc:sldMk cId="1785909046" sldId="392"/>
        </pc:sldMkLst>
      </pc:sldChg>
      <pc:sldChg chg="del">
        <pc:chgData name="Laurie Poulson" userId="e6d4481e5ab23304" providerId="LiveId" clId="{347717A8-8F45-4907-99C5-F9E5646298BF}" dt="2026-06-23T18:50:52.330" v="2" actId="2696"/>
        <pc:sldMkLst>
          <pc:docMk/>
          <pc:sldMk cId="4251946305" sldId="394"/>
        </pc:sldMkLst>
      </pc:sldChg>
      <pc:sldChg chg="del">
        <pc:chgData name="Laurie Poulson" userId="e6d4481e5ab23304" providerId="LiveId" clId="{347717A8-8F45-4907-99C5-F9E5646298BF}" dt="2026-06-23T18:50:52.330" v="2" actId="2696"/>
        <pc:sldMkLst>
          <pc:docMk/>
          <pc:sldMk cId="3710175636" sldId="395"/>
        </pc:sldMkLst>
      </pc:sldChg>
      <pc:sldChg chg="del">
        <pc:chgData name="Laurie Poulson" userId="e6d4481e5ab23304" providerId="LiveId" clId="{347717A8-8F45-4907-99C5-F9E5646298BF}" dt="2026-06-23T18:50:52.330" v="2" actId="2696"/>
        <pc:sldMkLst>
          <pc:docMk/>
          <pc:sldMk cId="2519586752" sldId="396"/>
        </pc:sldMkLst>
      </pc:sldChg>
      <pc:sldChg chg="del">
        <pc:chgData name="Laurie Poulson" userId="e6d4481e5ab23304" providerId="LiveId" clId="{347717A8-8F45-4907-99C5-F9E5646298BF}" dt="2026-06-23T18:50:52.330" v="2" actId="2696"/>
        <pc:sldMkLst>
          <pc:docMk/>
          <pc:sldMk cId="1089855628" sldId="397"/>
        </pc:sldMkLst>
      </pc:sldChg>
      <pc:sldChg chg="del">
        <pc:chgData name="Laurie Poulson" userId="e6d4481e5ab23304" providerId="LiveId" clId="{347717A8-8F45-4907-99C5-F9E5646298BF}" dt="2026-06-23T18:50:52.330" v="2" actId="2696"/>
        <pc:sldMkLst>
          <pc:docMk/>
          <pc:sldMk cId="61502357" sldId="398"/>
        </pc:sldMkLst>
      </pc:sldChg>
      <pc:sldChg chg="del">
        <pc:chgData name="Laurie Poulson" userId="e6d4481e5ab23304" providerId="LiveId" clId="{347717A8-8F45-4907-99C5-F9E5646298BF}" dt="2026-06-23T18:50:52.330" v="2" actId="2696"/>
        <pc:sldMkLst>
          <pc:docMk/>
          <pc:sldMk cId="967913872" sldId="400"/>
        </pc:sldMkLst>
      </pc:sldChg>
      <pc:sldChg chg="del">
        <pc:chgData name="Laurie Poulson" userId="e6d4481e5ab23304" providerId="LiveId" clId="{347717A8-8F45-4907-99C5-F9E5646298BF}" dt="2026-06-23T18:50:52.330" v="2" actId="2696"/>
        <pc:sldMkLst>
          <pc:docMk/>
          <pc:sldMk cId="4089935584" sldId="401"/>
        </pc:sldMkLst>
      </pc:sldChg>
      <pc:sldChg chg="del">
        <pc:chgData name="Laurie Poulson" userId="e6d4481e5ab23304" providerId="LiveId" clId="{347717A8-8F45-4907-99C5-F9E5646298BF}" dt="2026-06-23T18:50:29.827" v="1" actId="2696"/>
        <pc:sldMkLst>
          <pc:docMk/>
          <pc:sldMk cId="1995907591" sldId="403"/>
        </pc:sldMkLst>
      </pc:sldChg>
      <pc:sldChg chg="del">
        <pc:chgData name="Laurie Poulson" userId="e6d4481e5ab23304" providerId="LiveId" clId="{347717A8-8F45-4907-99C5-F9E5646298BF}" dt="2026-06-23T18:50:52.330" v="2" actId="2696"/>
        <pc:sldMkLst>
          <pc:docMk/>
          <pc:sldMk cId="3476998798" sldId="404"/>
        </pc:sldMkLst>
      </pc:sldChg>
      <pc:sldChg chg="del">
        <pc:chgData name="Laurie Poulson" userId="e6d4481e5ab23304" providerId="LiveId" clId="{347717A8-8F45-4907-99C5-F9E5646298BF}" dt="2026-06-23T18:50:52.330" v="2" actId="2696"/>
        <pc:sldMkLst>
          <pc:docMk/>
          <pc:sldMk cId="3644287338" sldId="405"/>
        </pc:sldMkLst>
      </pc:sldChg>
      <pc:sldChg chg="del">
        <pc:chgData name="Laurie Poulson" userId="e6d4481e5ab23304" providerId="LiveId" clId="{347717A8-8F45-4907-99C5-F9E5646298BF}" dt="2026-06-23T18:50:52.330" v="2" actId="2696"/>
        <pc:sldMkLst>
          <pc:docMk/>
          <pc:sldMk cId="548882563" sldId="406"/>
        </pc:sldMkLst>
      </pc:sldChg>
      <pc:sldChg chg="del">
        <pc:chgData name="Laurie Poulson" userId="e6d4481e5ab23304" providerId="LiveId" clId="{347717A8-8F45-4907-99C5-F9E5646298BF}" dt="2026-06-23T18:50:52.330" v="2" actId="2696"/>
        <pc:sldMkLst>
          <pc:docMk/>
          <pc:sldMk cId="259107767" sldId="408"/>
        </pc:sldMkLst>
      </pc:sldChg>
      <pc:sldChg chg="del">
        <pc:chgData name="Laurie Poulson" userId="e6d4481e5ab23304" providerId="LiveId" clId="{347717A8-8F45-4907-99C5-F9E5646298BF}" dt="2026-06-23T18:50:52.330" v="2" actId="2696"/>
        <pc:sldMkLst>
          <pc:docMk/>
          <pc:sldMk cId="107154257" sldId="414"/>
        </pc:sldMkLst>
      </pc:sldChg>
      <pc:sldChg chg="del">
        <pc:chgData name="Laurie Poulson" userId="e6d4481e5ab23304" providerId="LiveId" clId="{347717A8-8F45-4907-99C5-F9E5646298BF}" dt="2026-06-23T18:50:52.330" v="2" actId="2696"/>
        <pc:sldMkLst>
          <pc:docMk/>
          <pc:sldMk cId="1295634143" sldId="463"/>
        </pc:sldMkLst>
      </pc:sldChg>
      <pc:sldChg chg="del">
        <pc:chgData name="Laurie Poulson" userId="e6d4481e5ab23304" providerId="LiveId" clId="{347717A8-8F45-4907-99C5-F9E5646298BF}" dt="2026-06-23T18:50:52.330" v="2" actId="2696"/>
        <pc:sldMkLst>
          <pc:docMk/>
          <pc:sldMk cId="1075552761" sldId="464"/>
        </pc:sldMkLst>
      </pc:sldChg>
      <pc:sldChg chg="del">
        <pc:chgData name="Laurie Poulson" userId="e6d4481e5ab23304" providerId="LiveId" clId="{347717A8-8F45-4907-99C5-F9E5646298BF}" dt="2026-06-23T18:50:52.330" v="2" actId="2696"/>
        <pc:sldMkLst>
          <pc:docMk/>
          <pc:sldMk cId="343333718" sldId="4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CF3B0B-1C19-4922-9ABF-C262DB64384F}" type="datetimeFigureOut">
              <a:rPr lang="en-GB" smtClean="0"/>
              <a:t>23/06/2026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53038E-D066-472E-83E8-A409F39122DC}" type="slidenum">
              <a:rPr lang="en-GB" smtClean="0"/>
              <a:t>‹#›</a:t>
            </a:fld>
            <a:endParaRPr lang="en-GB"/>
          </a:p>
        </p:txBody>
      </p:sp>
    </p:spTree>
    <p:extLst>
      <p:ext uri="{BB962C8B-B14F-4D97-AF65-F5344CB8AC3E}">
        <p14:creationId xmlns:p14="http://schemas.microsoft.com/office/powerpoint/2010/main" val="2736557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53038E-D066-472E-83E8-A409F39122DC}" type="slidenum">
              <a:rPr lang="en-GB" smtClean="0"/>
              <a:t>2</a:t>
            </a:fld>
            <a:endParaRPr lang="en-GB"/>
          </a:p>
        </p:txBody>
      </p:sp>
    </p:spTree>
    <p:extLst>
      <p:ext uri="{BB962C8B-B14F-4D97-AF65-F5344CB8AC3E}">
        <p14:creationId xmlns:p14="http://schemas.microsoft.com/office/powerpoint/2010/main" val="2602060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53038E-D066-472E-83E8-A409F39122DC}" type="slidenum">
              <a:rPr lang="en-GB" smtClean="0"/>
              <a:t>4</a:t>
            </a:fld>
            <a:endParaRPr lang="en-GB"/>
          </a:p>
        </p:txBody>
      </p:sp>
    </p:spTree>
    <p:extLst>
      <p:ext uri="{BB962C8B-B14F-4D97-AF65-F5344CB8AC3E}">
        <p14:creationId xmlns:p14="http://schemas.microsoft.com/office/powerpoint/2010/main" val="1561987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53038E-D066-472E-83E8-A409F39122DC}" type="slidenum">
              <a:rPr lang="en-GB" smtClean="0"/>
              <a:t>5</a:t>
            </a:fld>
            <a:endParaRPr lang="en-GB"/>
          </a:p>
        </p:txBody>
      </p:sp>
    </p:spTree>
    <p:extLst>
      <p:ext uri="{BB962C8B-B14F-4D97-AF65-F5344CB8AC3E}">
        <p14:creationId xmlns:p14="http://schemas.microsoft.com/office/powerpoint/2010/main" val="158849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53038E-D066-472E-83E8-A409F39122DC}" type="slidenum">
              <a:rPr lang="en-GB" smtClean="0"/>
              <a:t>6</a:t>
            </a:fld>
            <a:endParaRPr lang="en-GB"/>
          </a:p>
        </p:txBody>
      </p:sp>
    </p:spTree>
    <p:extLst>
      <p:ext uri="{BB962C8B-B14F-4D97-AF65-F5344CB8AC3E}">
        <p14:creationId xmlns:p14="http://schemas.microsoft.com/office/powerpoint/2010/main" val="1178353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57CD6-A6A3-9FC3-B862-D3A7F706E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A6E9D-DCF3-2B0E-71D4-8B27A461D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96FBB6-64B2-6D1D-A18F-F738BEC970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2F1D768-24F8-7216-0EF1-3E25C1B3705B}"/>
              </a:ext>
            </a:extLst>
          </p:cNvPr>
          <p:cNvSpPr>
            <a:spLocks noGrp="1"/>
          </p:cNvSpPr>
          <p:nvPr>
            <p:ph type="sldNum" sz="quarter" idx="10"/>
          </p:nvPr>
        </p:nvSpPr>
        <p:spPr/>
        <p:txBody>
          <a:bodyPr/>
          <a:lstStyle/>
          <a:p>
            <a:fld id="{7053038E-D066-472E-83E8-A409F39122DC}" type="slidenum">
              <a:rPr lang="en-GB" smtClean="0"/>
              <a:t>7</a:t>
            </a:fld>
            <a:endParaRPr lang="en-GB"/>
          </a:p>
        </p:txBody>
      </p:sp>
    </p:spTree>
    <p:extLst>
      <p:ext uri="{BB962C8B-B14F-4D97-AF65-F5344CB8AC3E}">
        <p14:creationId xmlns:p14="http://schemas.microsoft.com/office/powerpoint/2010/main" val="293433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CE3E6-7445-1FCD-23B5-15BEEFB92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0A817-ED87-7AE2-480B-0B50D8BAEF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F281CB-1B4E-CD41-57A8-50A17F59EEE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905AED-0CAD-FDF7-4EEB-2C1CE9EC05AB}"/>
              </a:ext>
            </a:extLst>
          </p:cNvPr>
          <p:cNvSpPr>
            <a:spLocks noGrp="1"/>
          </p:cNvSpPr>
          <p:nvPr>
            <p:ph type="sldNum" sz="quarter" idx="10"/>
          </p:nvPr>
        </p:nvSpPr>
        <p:spPr/>
        <p:txBody>
          <a:bodyPr/>
          <a:lstStyle/>
          <a:p>
            <a:fld id="{7053038E-D066-472E-83E8-A409F39122DC}" type="slidenum">
              <a:rPr lang="en-GB" smtClean="0"/>
              <a:t>8</a:t>
            </a:fld>
            <a:endParaRPr lang="en-GB"/>
          </a:p>
        </p:txBody>
      </p:sp>
    </p:spTree>
    <p:extLst>
      <p:ext uri="{BB962C8B-B14F-4D97-AF65-F5344CB8AC3E}">
        <p14:creationId xmlns:p14="http://schemas.microsoft.com/office/powerpoint/2010/main" val="345210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AA333-A7DC-325D-0470-622078515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87FD1-E263-AAEF-5F8D-CF93650A24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C231C4-5E5B-5934-C4A3-51ADCD0029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DE98CE9-250E-A7B9-0815-8D8D524AB14F}"/>
              </a:ext>
            </a:extLst>
          </p:cNvPr>
          <p:cNvSpPr>
            <a:spLocks noGrp="1"/>
          </p:cNvSpPr>
          <p:nvPr>
            <p:ph type="sldNum" sz="quarter" idx="10"/>
          </p:nvPr>
        </p:nvSpPr>
        <p:spPr/>
        <p:txBody>
          <a:bodyPr/>
          <a:lstStyle/>
          <a:p>
            <a:fld id="{7053038E-D066-472E-83E8-A409F39122DC}" type="slidenum">
              <a:rPr lang="en-GB" smtClean="0"/>
              <a:t>9</a:t>
            </a:fld>
            <a:endParaRPr lang="en-GB"/>
          </a:p>
        </p:txBody>
      </p:sp>
    </p:spTree>
    <p:extLst>
      <p:ext uri="{BB962C8B-B14F-4D97-AF65-F5344CB8AC3E}">
        <p14:creationId xmlns:p14="http://schemas.microsoft.com/office/powerpoint/2010/main" val="1085158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53038E-D066-472E-83E8-A409F39122DC}" type="slidenum">
              <a:rPr lang="en-GB" smtClean="0"/>
              <a:t>10</a:t>
            </a:fld>
            <a:endParaRPr lang="en-GB"/>
          </a:p>
        </p:txBody>
      </p:sp>
    </p:spTree>
    <p:extLst>
      <p:ext uri="{BB962C8B-B14F-4D97-AF65-F5344CB8AC3E}">
        <p14:creationId xmlns:p14="http://schemas.microsoft.com/office/powerpoint/2010/main" val="1670828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D17F-D6B9-CDB1-734A-75E9CC06A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7DF71-A296-8356-75A3-FEE9203D4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89D221-D196-4189-38CE-97D06D6F2B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653878A-1218-25CE-2F25-636C02786570}"/>
              </a:ext>
            </a:extLst>
          </p:cNvPr>
          <p:cNvSpPr>
            <a:spLocks noGrp="1"/>
          </p:cNvSpPr>
          <p:nvPr>
            <p:ph type="sldNum" sz="quarter" idx="10"/>
          </p:nvPr>
        </p:nvSpPr>
        <p:spPr/>
        <p:txBody>
          <a:bodyPr/>
          <a:lstStyle/>
          <a:p>
            <a:fld id="{7053038E-D066-472E-83E8-A409F39122DC}" type="slidenum">
              <a:rPr lang="en-GB" smtClean="0"/>
              <a:t>11</a:t>
            </a:fld>
            <a:endParaRPr lang="en-GB"/>
          </a:p>
        </p:txBody>
      </p:sp>
    </p:spTree>
    <p:extLst>
      <p:ext uri="{BB962C8B-B14F-4D97-AF65-F5344CB8AC3E}">
        <p14:creationId xmlns:p14="http://schemas.microsoft.com/office/powerpoint/2010/main" val="3104469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53038E-D066-472E-83E8-A409F39122DC}" type="slidenum">
              <a:rPr lang="en-GB" smtClean="0"/>
              <a:t>12</a:t>
            </a:fld>
            <a:endParaRPr lang="en-GB"/>
          </a:p>
        </p:txBody>
      </p:sp>
    </p:spTree>
    <p:extLst>
      <p:ext uri="{BB962C8B-B14F-4D97-AF65-F5344CB8AC3E}">
        <p14:creationId xmlns:p14="http://schemas.microsoft.com/office/powerpoint/2010/main" val="1887149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53038E-D066-472E-83E8-A409F39122DC}" type="slidenum">
              <a:rPr lang="en-GB" smtClean="0"/>
              <a:t>13</a:t>
            </a:fld>
            <a:endParaRPr lang="en-GB"/>
          </a:p>
        </p:txBody>
      </p:sp>
    </p:spTree>
    <p:extLst>
      <p:ext uri="{BB962C8B-B14F-4D97-AF65-F5344CB8AC3E}">
        <p14:creationId xmlns:p14="http://schemas.microsoft.com/office/powerpoint/2010/main" val="465641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053038E-D066-472E-83E8-A409F39122DC}" type="slidenum">
              <a:rPr lang="en-GB" smtClean="0"/>
              <a:t>14</a:t>
            </a:fld>
            <a:endParaRPr lang="en-GB"/>
          </a:p>
        </p:txBody>
      </p:sp>
    </p:spTree>
    <p:extLst>
      <p:ext uri="{BB962C8B-B14F-4D97-AF65-F5344CB8AC3E}">
        <p14:creationId xmlns:p14="http://schemas.microsoft.com/office/powerpoint/2010/main" val="838328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53038E-D066-472E-83E8-A409F39122DC}" type="slidenum">
              <a:rPr lang="en-GB" smtClean="0"/>
              <a:t>19</a:t>
            </a:fld>
            <a:endParaRPr lang="en-GB"/>
          </a:p>
        </p:txBody>
      </p:sp>
    </p:spTree>
    <p:extLst>
      <p:ext uri="{BB962C8B-B14F-4D97-AF65-F5344CB8AC3E}">
        <p14:creationId xmlns:p14="http://schemas.microsoft.com/office/powerpoint/2010/main" val="3591636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298050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622931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757637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19BA33C-0057-4142-A995-E29D9903416A}" type="datetimeFigureOut">
              <a:rPr lang="en-GB" smtClean="0"/>
              <a:t>23/06/2026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765486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19BA33C-0057-4142-A995-E29D9903416A}" type="datetimeFigureOut">
              <a:rPr lang="en-GB" smtClean="0"/>
              <a:t>23/06/2026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831560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19BA33C-0057-4142-A995-E29D9903416A}" type="datetimeFigureOut">
              <a:rPr lang="en-GB" smtClean="0"/>
              <a:t>23/06/2026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3660786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9BA33C-0057-4142-A995-E29D9903416A}" type="datetimeFigureOut">
              <a:rPr lang="en-GB" smtClean="0"/>
              <a:t>23/06/2026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75050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9BA33C-0057-4142-A995-E29D9903416A}" type="datetimeFigureOut">
              <a:rPr lang="en-GB" smtClean="0"/>
              <a:t>23/06/2026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1501502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9BA33C-0057-4142-A995-E29D9903416A}" type="datetimeFigureOut">
              <a:rPr lang="en-GB" smtClean="0"/>
              <a:t>23/06/2026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2606843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449656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9BA33C-0057-4142-A995-E29D9903416A}" type="datetimeFigureOut">
              <a:rPr lang="en-GB" smtClean="0"/>
              <a:t>23/06/2026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339C3A-902E-4D5E-A5C8-62D4FAFDBEE6}" type="slidenum">
              <a:rPr lang="en-GB" smtClean="0"/>
              <a:t>‹#›</a:t>
            </a:fld>
            <a:endParaRPr lang="en-GB"/>
          </a:p>
        </p:txBody>
      </p:sp>
    </p:spTree>
    <p:extLst>
      <p:ext uri="{BB962C8B-B14F-4D97-AF65-F5344CB8AC3E}">
        <p14:creationId xmlns:p14="http://schemas.microsoft.com/office/powerpoint/2010/main" val="130777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BA33C-0057-4142-A995-E29D9903416A}" type="datetimeFigureOut">
              <a:rPr lang="en-GB" smtClean="0"/>
              <a:t>23/06/2026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39C3A-902E-4D5E-A5C8-62D4FAFDBEE6}" type="slidenum">
              <a:rPr lang="en-GB" smtClean="0"/>
              <a:t>‹#›</a:t>
            </a:fld>
            <a:endParaRPr lang="en-GB"/>
          </a:p>
        </p:txBody>
      </p:sp>
    </p:spTree>
    <p:extLst>
      <p:ext uri="{BB962C8B-B14F-4D97-AF65-F5344CB8AC3E}">
        <p14:creationId xmlns:p14="http://schemas.microsoft.com/office/powerpoint/2010/main" val="99320278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esat-tmua.ac.uk/register/"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esat-tmua.ac.uk/prepare/" TargetMode="External"/><Relationship Id="rId2" Type="http://schemas.openxmlformats.org/officeDocument/2006/relationships/hyperlink" Target="https://esat-tmua.ac.uk/register/"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hyperlink" Target="https://esat-tmua.ac.uk/bursary-application/"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FDC04-A6F1-9EE1-580E-64517D0BA98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B1B4F4D-EBCF-1084-9FC8-FF7C1B648BE9}"/>
              </a:ext>
            </a:extLst>
          </p:cNvPr>
          <p:cNvSpPr txBox="1"/>
          <p:nvPr/>
        </p:nvSpPr>
        <p:spPr>
          <a:xfrm>
            <a:off x="381000" y="685800"/>
            <a:ext cx="8077200" cy="4154984"/>
          </a:xfrm>
          <a:prstGeom prst="rect">
            <a:avLst/>
          </a:prstGeom>
          <a:noFill/>
        </p:spPr>
        <p:txBody>
          <a:bodyPr wrap="square" rtlCol="0">
            <a:spAutoFit/>
          </a:bodyPr>
          <a:lstStyle/>
          <a:p>
            <a:pPr algn="ctr"/>
            <a:r>
              <a:rPr lang="en-GB" sz="4400" b="1" dirty="0"/>
              <a:t>ESAT  </a:t>
            </a:r>
          </a:p>
          <a:p>
            <a:pPr algn="ctr"/>
            <a:endParaRPr lang="en-GB" sz="4400" b="1" dirty="0"/>
          </a:p>
          <a:p>
            <a:pPr algn="ctr"/>
            <a:r>
              <a:rPr lang="en-GB" sz="4400" b="1" dirty="0"/>
              <a:t>Engineering and Science Admission Test</a:t>
            </a:r>
          </a:p>
          <a:p>
            <a:pPr algn="ctr"/>
            <a:endParaRPr lang="en-GB" sz="4400" b="1" dirty="0"/>
          </a:p>
          <a:p>
            <a:pPr algn="ctr"/>
            <a:r>
              <a:rPr lang="en-GB" sz="4400" b="1" dirty="0"/>
              <a:t>2026</a:t>
            </a:r>
          </a:p>
        </p:txBody>
      </p:sp>
      <p:sp>
        <p:nvSpPr>
          <p:cNvPr id="2" name="TextBox 1">
            <a:extLst>
              <a:ext uri="{FF2B5EF4-FFF2-40B4-BE49-F238E27FC236}">
                <a16:creationId xmlns:a16="http://schemas.microsoft.com/office/drawing/2014/main" id="{59AA67EF-DF48-7CBF-5482-3CF135D2E9DA}"/>
              </a:ext>
            </a:extLst>
          </p:cNvPr>
          <p:cNvSpPr txBox="1"/>
          <p:nvPr/>
        </p:nvSpPr>
        <p:spPr>
          <a:xfrm>
            <a:off x="457200" y="5410200"/>
            <a:ext cx="8229600" cy="954107"/>
          </a:xfrm>
          <a:prstGeom prst="rect">
            <a:avLst/>
          </a:prstGeom>
          <a:noFill/>
        </p:spPr>
        <p:txBody>
          <a:bodyPr wrap="square" rtlCol="0">
            <a:spAutoFit/>
          </a:bodyPr>
          <a:lstStyle/>
          <a:p>
            <a:r>
              <a:rPr lang="en-GB" sz="2800" dirty="0"/>
              <a:t>You will be sent a copy of this </a:t>
            </a:r>
            <a:r>
              <a:rPr lang="en-GB" sz="2800" dirty="0" err="1"/>
              <a:t>Powerpoint</a:t>
            </a:r>
            <a:r>
              <a:rPr lang="en-GB" sz="2800" dirty="0"/>
              <a:t> presentation.</a:t>
            </a:r>
          </a:p>
          <a:p>
            <a:r>
              <a:rPr lang="en-GB" sz="2800" dirty="0"/>
              <a:t>It will come in two parts, due to </a:t>
            </a:r>
            <a:r>
              <a:rPr lang="en-GB" sz="2800"/>
              <a:t>its size.</a:t>
            </a:r>
            <a:endParaRPr lang="en-GB" sz="2800" dirty="0"/>
          </a:p>
        </p:txBody>
      </p:sp>
    </p:spTree>
    <p:extLst>
      <p:ext uri="{BB962C8B-B14F-4D97-AF65-F5344CB8AC3E}">
        <p14:creationId xmlns:p14="http://schemas.microsoft.com/office/powerpoint/2010/main" val="286365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1F6737-C1CD-9DE8-740F-ADF3FF55B42A}"/>
              </a:ext>
            </a:extLst>
          </p:cNvPr>
          <p:cNvSpPr txBox="1"/>
          <p:nvPr/>
        </p:nvSpPr>
        <p:spPr>
          <a:xfrm>
            <a:off x="266700" y="228600"/>
            <a:ext cx="8610600" cy="6617196"/>
          </a:xfrm>
          <a:prstGeom prst="rect">
            <a:avLst/>
          </a:prstGeom>
          <a:noFill/>
        </p:spPr>
        <p:txBody>
          <a:bodyPr wrap="square" rtlCol="0">
            <a:spAutoFit/>
          </a:bodyPr>
          <a:lstStyle/>
          <a:p>
            <a:r>
              <a:rPr lang="en-GB" sz="3600" b="1" dirty="0"/>
              <a:t>ESAT  Engineering and Science Test</a:t>
            </a:r>
          </a:p>
          <a:p>
            <a:endParaRPr lang="en-GB" sz="2400" b="1" dirty="0"/>
          </a:p>
          <a:p>
            <a:r>
              <a:rPr lang="en-GB" sz="2400" b="1" i="1" dirty="0"/>
              <a:t>Replaced NSAA and ENGAA from 2024, PAT and BMSAT from 2026</a:t>
            </a:r>
          </a:p>
          <a:p>
            <a:endParaRPr lang="en-GB" sz="3600" b="1" dirty="0"/>
          </a:p>
          <a:p>
            <a:r>
              <a:rPr lang="en-GB" sz="3200" b="1" dirty="0"/>
              <a:t>Cambridge: </a:t>
            </a:r>
            <a:r>
              <a:rPr lang="en-GB" sz="2400" b="1" dirty="0" err="1"/>
              <a:t>ChemEng</a:t>
            </a:r>
            <a:r>
              <a:rPr lang="en-GB" sz="2400" b="1" dirty="0"/>
              <a:t>, Eng, </a:t>
            </a:r>
            <a:r>
              <a:rPr lang="en-GB" sz="2400" b="1" dirty="0" err="1"/>
              <a:t>NatSci</a:t>
            </a:r>
            <a:r>
              <a:rPr lang="en-GB" sz="2400" b="1" dirty="0"/>
              <a:t>, </a:t>
            </a:r>
            <a:r>
              <a:rPr lang="en-GB" sz="2400" b="1" dirty="0" err="1"/>
              <a:t>VetMed</a:t>
            </a:r>
            <a:endParaRPr lang="en-GB" sz="2400" b="1" dirty="0"/>
          </a:p>
          <a:p>
            <a:endParaRPr lang="en-GB" sz="2400" b="1" dirty="0"/>
          </a:p>
          <a:p>
            <a:r>
              <a:rPr lang="en-GB" sz="3200" b="1" dirty="0"/>
              <a:t>Oxford: </a:t>
            </a:r>
            <a:r>
              <a:rPr lang="en-GB" sz="2400" b="1" dirty="0" err="1"/>
              <a:t>BioMedSci</a:t>
            </a:r>
            <a:r>
              <a:rPr lang="en-GB" sz="2400" b="1" dirty="0"/>
              <a:t>, </a:t>
            </a:r>
            <a:r>
              <a:rPr lang="en-GB" sz="2400" b="1" dirty="0" err="1"/>
              <a:t>BiomedEng</a:t>
            </a:r>
            <a:r>
              <a:rPr lang="en-GB" sz="2400" b="1" dirty="0"/>
              <a:t>, </a:t>
            </a:r>
            <a:r>
              <a:rPr lang="en-GB" sz="2400" b="1" dirty="0" err="1"/>
              <a:t>ChemEng</a:t>
            </a:r>
            <a:r>
              <a:rPr lang="en-GB" sz="2400" b="1" dirty="0"/>
              <a:t>, Civil, Electrical, </a:t>
            </a:r>
            <a:r>
              <a:rPr lang="en-GB" sz="2400" b="1" dirty="0" err="1"/>
              <a:t>EngSci</a:t>
            </a:r>
            <a:r>
              <a:rPr lang="en-GB" sz="2400" b="1" dirty="0"/>
              <a:t>, </a:t>
            </a:r>
            <a:r>
              <a:rPr lang="en-GB" sz="2400" b="1" dirty="0" err="1"/>
              <a:t>InfoEng</a:t>
            </a:r>
            <a:r>
              <a:rPr lang="en-GB" sz="2400" b="1" dirty="0"/>
              <a:t>, </a:t>
            </a:r>
            <a:r>
              <a:rPr lang="en-GB" sz="2400" b="1" dirty="0" err="1"/>
              <a:t>MechEng</a:t>
            </a:r>
            <a:r>
              <a:rPr lang="en-GB" sz="2400" b="1" dirty="0"/>
              <a:t>, Physics</a:t>
            </a:r>
          </a:p>
          <a:p>
            <a:endParaRPr lang="en-GB" sz="2400" b="1" dirty="0"/>
          </a:p>
          <a:p>
            <a:r>
              <a:rPr lang="en-GB" sz="3200" b="1" dirty="0"/>
              <a:t>Imperial College: </a:t>
            </a:r>
            <a:r>
              <a:rPr lang="en-GB" sz="2400" b="1" dirty="0" err="1"/>
              <a:t>BiolSci</a:t>
            </a:r>
            <a:r>
              <a:rPr lang="en-GB" sz="2400" b="1" dirty="0"/>
              <a:t>, </a:t>
            </a:r>
            <a:r>
              <a:rPr lang="en-GB" sz="2400" b="1" dirty="0" err="1"/>
              <a:t>BioTech</a:t>
            </a:r>
            <a:r>
              <a:rPr lang="en-GB" sz="2400" b="1" dirty="0"/>
              <a:t>, </a:t>
            </a:r>
            <a:r>
              <a:rPr lang="en-GB" sz="2400" b="1" dirty="0" err="1"/>
              <a:t>MicroBiol</a:t>
            </a:r>
            <a:r>
              <a:rPr lang="en-GB" sz="2400" b="1" dirty="0"/>
              <a:t>, Ecology &amp;</a:t>
            </a:r>
            <a:r>
              <a:rPr lang="en-GB" sz="2400" b="1" dirty="0" err="1"/>
              <a:t>EnvBiol</a:t>
            </a:r>
            <a:r>
              <a:rPr lang="en-GB" sz="2400" b="1" dirty="0"/>
              <a:t>, Engineering subjects and Physics</a:t>
            </a:r>
          </a:p>
          <a:p>
            <a:endParaRPr lang="en-GB" sz="3200" b="1" dirty="0"/>
          </a:p>
          <a:p>
            <a:r>
              <a:rPr lang="en-GB" sz="3200" b="1" dirty="0"/>
              <a:t>UCL: </a:t>
            </a:r>
            <a:r>
              <a:rPr lang="en-GB" sz="2400" b="1" dirty="0" err="1"/>
              <a:t>Electronic&amp;Electrical</a:t>
            </a:r>
            <a:r>
              <a:rPr lang="en-GB" sz="2400" b="1" dirty="0"/>
              <a:t> Eng</a:t>
            </a:r>
          </a:p>
          <a:p>
            <a:endParaRPr lang="en-GB" sz="2400" b="1" dirty="0"/>
          </a:p>
          <a:p>
            <a:endParaRPr lang="en-GB" sz="2400" b="1" dirty="0"/>
          </a:p>
        </p:txBody>
      </p:sp>
    </p:spTree>
    <p:extLst>
      <p:ext uri="{BB962C8B-B14F-4D97-AF65-F5344CB8AC3E}">
        <p14:creationId xmlns:p14="http://schemas.microsoft.com/office/powerpoint/2010/main" val="2150243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354" t="8877" r="79918" b="82246"/>
          <a:stretch/>
        </p:blipFill>
        <p:spPr bwMode="auto">
          <a:xfrm>
            <a:off x="304800" y="303142"/>
            <a:ext cx="4130874" cy="1315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7337" t="47147" r="60109" b="41440"/>
          <a:stretch/>
        </p:blipFill>
        <p:spPr bwMode="auto">
          <a:xfrm>
            <a:off x="7295321" y="420756"/>
            <a:ext cx="1530626" cy="834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A50050A3-30DE-AEF0-5BFF-7CC005B5A8CF}"/>
              </a:ext>
            </a:extLst>
          </p:cNvPr>
          <p:cNvPicPr>
            <a:picLocks noChangeAspect="1"/>
          </p:cNvPicPr>
          <p:nvPr/>
        </p:nvPicPr>
        <p:blipFill rotWithShape="1">
          <a:blip r:embed="rId3"/>
          <a:srcRect l="13333" t="27778" r="36666" b="12963"/>
          <a:stretch/>
        </p:blipFill>
        <p:spPr>
          <a:xfrm>
            <a:off x="4222352" y="1827142"/>
            <a:ext cx="4572000" cy="3048000"/>
          </a:xfrm>
          <a:prstGeom prst="rect">
            <a:avLst/>
          </a:prstGeom>
        </p:spPr>
      </p:pic>
      <p:pic>
        <p:nvPicPr>
          <p:cNvPr id="5" name="Picture 4">
            <a:extLst>
              <a:ext uri="{FF2B5EF4-FFF2-40B4-BE49-F238E27FC236}">
                <a16:creationId xmlns:a16="http://schemas.microsoft.com/office/drawing/2014/main" id="{D5D11B13-8F96-F8E1-FA19-9401333B7716}"/>
              </a:ext>
            </a:extLst>
          </p:cNvPr>
          <p:cNvPicPr>
            <a:picLocks noChangeAspect="1"/>
          </p:cNvPicPr>
          <p:nvPr/>
        </p:nvPicPr>
        <p:blipFill rotWithShape="1">
          <a:blip r:embed="rId4"/>
          <a:srcRect l="21667" t="27778" r="28334" b="12963"/>
          <a:stretch/>
        </p:blipFill>
        <p:spPr>
          <a:xfrm>
            <a:off x="457200" y="3506858"/>
            <a:ext cx="4572001" cy="3048000"/>
          </a:xfrm>
          <a:prstGeom prst="rect">
            <a:avLst/>
          </a:prstGeom>
        </p:spPr>
      </p:pic>
    </p:spTree>
    <p:extLst>
      <p:ext uri="{BB962C8B-B14F-4D97-AF65-F5344CB8AC3E}">
        <p14:creationId xmlns:p14="http://schemas.microsoft.com/office/powerpoint/2010/main" val="2384155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209" t="15816" r="27907" b="11224"/>
          <a:stretch/>
        </p:blipFill>
        <p:spPr bwMode="auto">
          <a:xfrm>
            <a:off x="59731" y="381000"/>
            <a:ext cx="9098575"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4854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7908A0-15A2-16FC-4A2A-6C95DD14A516}"/>
              </a:ext>
            </a:extLst>
          </p:cNvPr>
          <p:cNvPicPr>
            <a:picLocks noChangeAspect="1"/>
          </p:cNvPicPr>
          <p:nvPr/>
        </p:nvPicPr>
        <p:blipFill rotWithShape="1">
          <a:blip r:embed="rId3"/>
          <a:srcRect l="26667" t="10000" r="27500" b="39629"/>
          <a:stretch/>
        </p:blipFill>
        <p:spPr>
          <a:xfrm>
            <a:off x="257735" y="381000"/>
            <a:ext cx="8628529" cy="5334000"/>
          </a:xfrm>
          <a:prstGeom prst="rect">
            <a:avLst/>
          </a:prstGeom>
        </p:spPr>
      </p:pic>
    </p:spTree>
    <p:extLst>
      <p:ext uri="{BB962C8B-B14F-4D97-AF65-F5344CB8AC3E}">
        <p14:creationId xmlns:p14="http://schemas.microsoft.com/office/powerpoint/2010/main" val="2568164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F1E6FA-CDCA-E8AA-C0B6-C3775C86238C}"/>
              </a:ext>
            </a:extLst>
          </p:cNvPr>
          <p:cNvPicPr>
            <a:picLocks noChangeAspect="1"/>
          </p:cNvPicPr>
          <p:nvPr/>
        </p:nvPicPr>
        <p:blipFill rotWithShape="1">
          <a:blip r:embed="rId3"/>
          <a:srcRect l="27500" t="23333" r="27500" b="23334"/>
          <a:stretch/>
        </p:blipFill>
        <p:spPr>
          <a:xfrm>
            <a:off x="224971" y="228600"/>
            <a:ext cx="8915400" cy="5943600"/>
          </a:xfrm>
          <a:prstGeom prst="rect">
            <a:avLst/>
          </a:prstGeom>
        </p:spPr>
      </p:pic>
    </p:spTree>
    <p:extLst>
      <p:ext uri="{BB962C8B-B14F-4D97-AF65-F5344CB8AC3E}">
        <p14:creationId xmlns:p14="http://schemas.microsoft.com/office/powerpoint/2010/main" val="2567869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90B6F-EF7B-875A-DCB5-7566BEFF23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AFA8BB0-DEC6-E6CB-72F2-F41B19A7FC97}"/>
              </a:ext>
            </a:extLst>
          </p:cNvPr>
          <p:cNvPicPr>
            <a:picLocks noChangeAspect="1"/>
          </p:cNvPicPr>
          <p:nvPr/>
        </p:nvPicPr>
        <p:blipFill>
          <a:blip r:embed="rId3"/>
          <a:srcRect t="12667" b="20667"/>
          <a:stretch>
            <a:fillRect/>
          </a:stretch>
        </p:blipFill>
        <p:spPr>
          <a:xfrm>
            <a:off x="0" y="304800"/>
            <a:ext cx="9144000" cy="5867400"/>
          </a:xfrm>
          <a:prstGeom prst="rect">
            <a:avLst/>
          </a:prstGeom>
        </p:spPr>
      </p:pic>
    </p:spTree>
    <p:extLst>
      <p:ext uri="{BB962C8B-B14F-4D97-AF65-F5344CB8AC3E}">
        <p14:creationId xmlns:p14="http://schemas.microsoft.com/office/powerpoint/2010/main" val="4007185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32DD8-A390-6B08-95F5-5F2BC1DF91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C192E6-47DC-5CC8-2D51-26A6A7B0899D}"/>
              </a:ext>
            </a:extLst>
          </p:cNvPr>
          <p:cNvPicPr>
            <a:picLocks noChangeAspect="1"/>
          </p:cNvPicPr>
          <p:nvPr/>
        </p:nvPicPr>
        <p:blipFill>
          <a:blip r:embed="rId3"/>
          <a:srcRect t="19333" r="2500" b="38000"/>
          <a:stretch>
            <a:fillRect/>
          </a:stretch>
        </p:blipFill>
        <p:spPr>
          <a:xfrm>
            <a:off x="0" y="304800"/>
            <a:ext cx="8915400" cy="2438400"/>
          </a:xfrm>
          <a:prstGeom prst="rect">
            <a:avLst/>
          </a:prstGeom>
        </p:spPr>
      </p:pic>
      <p:pic>
        <p:nvPicPr>
          <p:cNvPr id="6" name="Picture 5">
            <a:extLst>
              <a:ext uri="{FF2B5EF4-FFF2-40B4-BE49-F238E27FC236}">
                <a16:creationId xmlns:a16="http://schemas.microsoft.com/office/drawing/2014/main" id="{8F89B250-9EEB-DFB6-A01B-95610A37C708}"/>
              </a:ext>
            </a:extLst>
          </p:cNvPr>
          <p:cNvPicPr>
            <a:picLocks noChangeAspect="1"/>
          </p:cNvPicPr>
          <p:nvPr/>
        </p:nvPicPr>
        <p:blipFill>
          <a:blip r:embed="rId4"/>
          <a:stretch>
            <a:fillRect/>
          </a:stretch>
        </p:blipFill>
        <p:spPr>
          <a:xfrm>
            <a:off x="6553200" y="435769"/>
            <a:ext cx="2121592" cy="2176461"/>
          </a:xfrm>
          <a:prstGeom prst="rect">
            <a:avLst/>
          </a:prstGeom>
        </p:spPr>
      </p:pic>
      <p:pic>
        <p:nvPicPr>
          <p:cNvPr id="8" name="Picture 7">
            <a:extLst>
              <a:ext uri="{FF2B5EF4-FFF2-40B4-BE49-F238E27FC236}">
                <a16:creationId xmlns:a16="http://schemas.microsoft.com/office/drawing/2014/main" id="{0452C02F-0F8A-EA4A-BA74-9A4C749DB5B0}"/>
              </a:ext>
            </a:extLst>
          </p:cNvPr>
          <p:cNvPicPr>
            <a:picLocks noChangeAspect="1"/>
          </p:cNvPicPr>
          <p:nvPr/>
        </p:nvPicPr>
        <p:blipFill>
          <a:blip r:embed="rId5"/>
          <a:srcRect r="4167"/>
          <a:stretch>
            <a:fillRect/>
          </a:stretch>
        </p:blipFill>
        <p:spPr>
          <a:xfrm>
            <a:off x="152400" y="2886869"/>
            <a:ext cx="8763000" cy="3384535"/>
          </a:xfrm>
          <a:prstGeom prst="rect">
            <a:avLst/>
          </a:prstGeom>
        </p:spPr>
      </p:pic>
    </p:spTree>
    <p:extLst>
      <p:ext uri="{BB962C8B-B14F-4D97-AF65-F5344CB8AC3E}">
        <p14:creationId xmlns:p14="http://schemas.microsoft.com/office/powerpoint/2010/main" val="346621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9EA72-85CD-8B6E-D964-45A4424A8F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FAC9D82-49E3-C48F-B4CF-45188F1C2CD0}"/>
              </a:ext>
            </a:extLst>
          </p:cNvPr>
          <p:cNvPicPr>
            <a:picLocks noChangeAspect="1"/>
          </p:cNvPicPr>
          <p:nvPr/>
        </p:nvPicPr>
        <p:blipFill>
          <a:blip r:embed="rId3"/>
          <a:srcRect t="24667" r="2500" b="38000"/>
          <a:stretch>
            <a:fillRect/>
          </a:stretch>
        </p:blipFill>
        <p:spPr>
          <a:xfrm>
            <a:off x="152400" y="228600"/>
            <a:ext cx="8915400" cy="2133600"/>
          </a:xfrm>
          <a:prstGeom prst="rect">
            <a:avLst/>
          </a:prstGeom>
        </p:spPr>
      </p:pic>
      <p:pic>
        <p:nvPicPr>
          <p:cNvPr id="6" name="Picture 5">
            <a:extLst>
              <a:ext uri="{FF2B5EF4-FFF2-40B4-BE49-F238E27FC236}">
                <a16:creationId xmlns:a16="http://schemas.microsoft.com/office/drawing/2014/main" id="{5FAD6A8E-6AB3-9A98-DA3D-A1FC16F28B86}"/>
              </a:ext>
            </a:extLst>
          </p:cNvPr>
          <p:cNvPicPr>
            <a:picLocks noChangeAspect="1"/>
          </p:cNvPicPr>
          <p:nvPr/>
        </p:nvPicPr>
        <p:blipFill>
          <a:blip r:embed="rId4"/>
          <a:srcRect l="4167" t="28668" r="5000" b="12666"/>
          <a:stretch>
            <a:fillRect/>
          </a:stretch>
        </p:blipFill>
        <p:spPr>
          <a:xfrm>
            <a:off x="419100" y="2971801"/>
            <a:ext cx="8305800" cy="3352800"/>
          </a:xfrm>
          <a:prstGeom prst="rect">
            <a:avLst/>
          </a:prstGeom>
        </p:spPr>
      </p:pic>
      <p:pic>
        <p:nvPicPr>
          <p:cNvPr id="8" name="Picture 7">
            <a:extLst>
              <a:ext uri="{FF2B5EF4-FFF2-40B4-BE49-F238E27FC236}">
                <a16:creationId xmlns:a16="http://schemas.microsoft.com/office/drawing/2014/main" id="{D00C3EB6-002A-5302-2125-78260135BFA6}"/>
              </a:ext>
            </a:extLst>
          </p:cNvPr>
          <p:cNvPicPr>
            <a:picLocks noChangeAspect="1"/>
          </p:cNvPicPr>
          <p:nvPr/>
        </p:nvPicPr>
        <p:blipFill>
          <a:blip r:embed="rId5"/>
          <a:stretch>
            <a:fillRect/>
          </a:stretch>
        </p:blipFill>
        <p:spPr>
          <a:xfrm>
            <a:off x="6400800" y="228600"/>
            <a:ext cx="2119523" cy="2179699"/>
          </a:xfrm>
          <a:prstGeom prst="rect">
            <a:avLst/>
          </a:prstGeom>
        </p:spPr>
      </p:pic>
    </p:spTree>
    <p:extLst>
      <p:ext uri="{BB962C8B-B14F-4D97-AF65-F5344CB8AC3E}">
        <p14:creationId xmlns:p14="http://schemas.microsoft.com/office/powerpoint/2010/main" val="2111729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F7FA1-B7CC-2605-B4CA-F2057B91A5C3}"/>
              </a:ext>
            </a:extLst>
          </p:cNvPr>
          <p:cNvPicPr>
            <a:picLocks noChangeAspect="1"/>
          </p:cNvPicPr>
          <p:nvPr/>
        </p:nvPicPr>
        <p:blipFill rotWithShape="1">
          <a:blip r:embed="rId3"/>
          <a:srcRect l="3333" t="12963" r="72500" b="75185"/>
          <a:stretch/>
        </p:blipFill>
        <p:spPr>
          <a:xfrm>
            <a:off x="4191000" y="304800"/>
            <a:ext cx="4419600" cy="1219200"/>
          </a:xfrm>
          <a:prstGeom prst="rect">
            <a:avLst/>
          </a:prstGeom>
        </p:spPr>
      </p:pic>
      <p:sp>
        <p:nvSpPr>
          <p:cNvPr id="9" name="TextBox 8">
            <a:extLst>
              <a:ext uri="{FF2B5EF4-FFF2-40B4-BE49-F238E27FC236}">
                <a16:creationId xmlns:a16="http://schemas.microsoft.com/office/drawing/2014/main" id="{E85321DF-DC8C-85B0-D02B-795A3189CDEB}"/>
              </a:ext>
            </a:extLst>
          </p:cNvPr>
          <p:cNvSpPr txBox="1"/>
          <p:nvPr/>
        </p:nvSpPr>
        <p:spPr>
          <a:xfrm>
            <a:off x="457200" y="228600"/>
            <a:ext cx="8001000" cy="6001643"/>
          </a:xfrm>
          <a:prstGeom prst="rect">
            <a:avLst/>
          </a:prstGeom>
          <a:noFill/>
        </p:spPr>
        <p:txBody>
          <a:bodyPr wrap="square" rtlCol="0">
            <a:spAutoFit/>
          </a:bodyPr>
          <a:lstStyle/>
          <a:p>
            <a:r>
              <a:rPr lang="en-GB" sz="3200" dirty="0"/>
              <a:t>Aeronautical Eng</a:t>
            </a:r>
          </a:p>
          <a:p>
            <a:r>
              <a:rPr lang="en-GB" sz="3200" dirty="0" err="1"/>
              <a:t>BioChem</a:t>
            </a:r>
            <a:endParaRPr lang="en-GB" sz="3200" dirty="0"/>
          </a:p>
          <a:p>
            <a:r>
              <a:rPr lang="en-GB" sz="3200" dirty="0" err="1"/>
              <a:t>BiolSci</a:t>
            </a:r>
            <a:endParaRPr lang="en-GB" sz="3200" dirty="0"/>
          </a:p>
          <a:p>
            <a:r>
              <a:rPr lang="en-GB" sz="3200" dirty="0" err="1"/>
              <a:t>BioTech</a:t>
            </a:r>
            <a:endParaRPr lang="en-GB" sz="3200" dirty="0"/>
          </a:p>
          <a:p>
            <a:r>
              <a:rPr lang="en-GB" sz="3200" dirty="0"/>
              <a:t>Chemical Engineering</a:t>
            </a:r>
          </a:p>
          <a:p>
            <a:r>
              <a:rPr lang="en-GB" sz="3200" dirty="0"/>
              <a:t>Civil and Environmental Engineering</a:t>
            </a:r>
          </a:p>
          <a:p>
            <a:r>
              <a:rPr lang="en-GB" sz="3200" dirty="0"/>
              <a:t>Design Engineering</a:t>
            </a:r>
          </a:p>
          <a:p>
            <a:r>
              <a:rPr lang="en-GB" sz="3200" dirty="0"/>
              <a:t>Ecology and Environmental Biology</a:t>
            </a:r>
          </a:p>
          <a:p>
            <a:r>
              <a:rPr lang="en-GB" sz="3200" dirty="0"/>
              <a:t>Electrical and Electronic Engineering</a:t>
            </a:r>
          </a:p>
          <a:p>
            <a:r>
              <a:rPr lang="en-GB" sz="3200" dirty="0"/>
              <a:t>Mechanical Engineering</a:t>
            </a:r>
          </a:p>
          <a:p>
            <a:r>
              <a:rPr lang="en-GB" sz="3200" dirty="0"/>
              <a:t>Microbiology</a:t>
            </a:r>
          </a:p>
          <a:p>
            <a:r>
              <a:rPr lang="en-GB" sz="3200" dirty="0"/>
              <a:t>Physics</a:t>
            </a:r>
          </a:p>
        </p:txBody>
      </p:sp>
    </p:spTree>
    <p:extLst>
      <p:ext uri="{BB962C8B-B14F-4D97-AF65-F5344CB8AC3E}">
        <p14:creationId xmlns:p14="http://schemas.microsoft.com/office/powerpoint/2010/main" val="2789078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4547C-94DB-D0FA-9F73-A422A562DE4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B89B668-F152-A027-D308-27D98A54079A}"/>
              </a:ext>
            </a:extLst>
          </p:cNvPr>
          <p:cNvSpPr txBox="1"/>
          <p:nvPr/>
        </p:nvSpPr>
        <p:spPr>
          <a:xfrm>
            <a:off x="304800" y="2057400"/>
            <a:ext cx="8001000" cy="1077218"/>
          </a:xfrm>
          <a:prstGeom prst="rect">
            <a:avLst/>
          </a:prstGeom>
          <a:noFill/>
        </p:spPr>
        <p:txBody>
          <a:bodyPr wrap="square" rtlCol="0">
            <a:spAutoFit/>
          </a:bodyPr>
          <a:lstStyle/>
          <a:p>
            <a:r>
              <a:rPr lang="en-GB" sz="3200" dirty="0"/>
              <a:t>Electrical and Electronic Engineering</a:t>
            </a:r>
          </a:p>
          <a:p>
            <a:endParaRPr lang="en-GB" sz="3200" dirty="0"/>
          </a:p>
        </p:txBody>
      </p:sp>
      <p:sp>
        <p:nvSpPr>
          <p:cNvPr id="3" name="TextBox 2">
            <a:extLst>
              <a:ext uri="{FF2B5EF4-FFF2-40B4-BE49-F238E27FC236}">
                <a16:creationId xmlns:a16="http://schemas.microsoft.com/office/drawing/2014/main" id="{CFBA1C04-6418-5DC0-7BF1-3C003F541617}"/>
              </a:ext>
            </a:extLst>
          </p:cNvPr>
          <p:cNvSpPr txBox="1"/>
          <p:nvPr/>
        </p:nvSpPr>
        <p:spPr>
          <a:xfrm>
            <a:off x="5715000" y="609600"/>
            <a:ext cx="2590800" cy="923330"/>
          </a:xfrm>
          <a:prstGeom prst="rect">
            <a:avLst/>
          </a:prstGeom>
          <a:solidFill>
            <a:schemeClr val="tx1"/>
          </a:solidFill>
        </p:spPr>
        <p:txBody>
          <a:bodyPr wrap="square" rtlCol="0">
            <a:spAutoFit/>
          </a:bodyPr>
          <a:lstStyle/>
          <a:p>
            <a:pPr algn="ctr"/>
            <a:r>
              <a:rPr lang="en-US" sz="5400" b="1" dirty="0">
                <a:solidFill>
                  <a:srgbClr val="0070C0"/>
                </a:solidFill>
              </a:rPr>
              <a:t>UCL</a:t>
            </a:r>
            <a:endParaRPr lang="en-GB" sz="5400" b="1" dirty="0">
              <a:solidFill>
                <a:srgbClr val="0070C0"/>
              </a:solidFill>
            </a:endParaRPr>
          </a:p>
        </p:txBody>
      </p:sp>
    </p:spTree>
    <p:extLst>
      <p:ext uri="{BB962C8B-B14F-4D97-AF65-F5344CB8AC3E}">
        <p14:creationId xmlns:p14="http://schemas.microsoft.com/office/powerpoint/2010/main" val="2081985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304800"/>
            <a:ext cx="9067800" cy="6124754"/>
          </a:xfrm>
          <a:prstGeom prst="rect">
            <a:avLst/>
          </a:prstGeom>
          <a:solidFill>
            <a:schemeClr val="tx1"/>
          </a:solidFill>
        </p:spPr>
        <p:txBody>
          <a:bodyPr wrap="square">
            <a:spAutoFit/>
          </a:bodyPr>
          <a:lstStyle/>
          <a:p>
            <a:pPr fontAlgn="base"/>
            <a:r>
              <a:rPr lang="en-GB" sz="2800" b="1" dirty="0">
                <a:solidFill>
                  <a:schemeClr val="bg1"/>
                </a:solidFill>
              </a:rPr>
              <a:t>Assessment format (computer based)</a:t>
            </a:r>
          </a:p>
          <a:p>
            <a:r>
              <a:rPr lang="en-GB" sz="2800" dirty="0">
                <a:solidFill>
                  <a:schemeClr val="bg1"/>
                </a:solidFill>
              </a:rPr>
              <a:t>The format for the 2026 assessment will be as follows:</a:t>
            </a:r>
          </a:p>
          <a:p>
            <a:endParaRPr lang="en-GB" sz="2800" dirty="0">
              <a:solidFill>
                <a:schemeClr val="bg1"/>
              </a:solidFill>
            </a:endParaRPr>
          </a:p>
          <a:p>
            <a:r>
              <a:rPr lang="en-GB" sz="2800" dirty="0">
                <a:solidFill>
                  <a:schemeClr val="bg1"/>
                </a:solidFill>
              </a:rPr>
              <a:t>Take 3 sections of 27 multiple-choice questions.</a:t>
            </a:r>
          </a:p>
          <a:p>
            <a:r>
              <a:rPr lang="en-GB" sz="2800" dirty="0">
                <a:solidFill>
                  <a:schemeClr val="bg1"/>
                </a:solidFill>
              </a:rPr>
              <a:t>Each section 40 mins.  </a:t>
            </a:r>
          </a:p>
          <a:p>
            <a:endParaRPr lang="en-GB" sz="2800" dirty="0">
              <a:solidFill>
                <a:schemeClr val="bg1"/>
              </a:solidFill>
            </a:endParaRPr>
          </a:p>
          <a:p>
            <a:r>
              <a:rPr lang="en-GB" sz="2800" b="1" dirty="0">
                <a:solidFill>
                  <a:schemeClr val="bg1"/>
                </a:solidFill>
              </a:rPr>
              <a:t>No calculators or formula sheets.</a:t>
            </a:r>
          </a:p>
          <a:p>
            <a:endParaRPr lang="en-GB" sz="2800" dirty="0">
              <a:solidFill>
                <a:schemeClr val="bg1"/>
              </a:solidFill>
            </a:endParaRPr>
          </a:p>
          <a:p>
            <a:r>
              <a:rPr lang="en-GB" sz="2800" dirty="0">
                <a:solidFill>
                  <a:schemeClr val="bg1"/>
                </a:solidFill>
              </a:rPr>
              <a:t>Maths 1 (compulsory)</a:t>
            </a:r>
          </a:p>
          <a:p>
            <a:endParaRPr lang="en-GB" sz="2800" dirty="0">
              <a:solidFill>
                <a:schemeClr val="bg1"/>
              </a:solidFill>
            </a:endParaRPr>
          </a:p>
          <a:p>
            <a:r>
              <a:rPr lang="en-GB" sz="2800" dirty="0">
                <a:solidFill>
                  <a:schemeClr val="bg1"/>
                </a:solidFill>
              </a:rPr>
              <a:t>Maths 2</a:t>
            </a:r>
          </a:p>
          <a:p>
            <a:r>
              <a:rPr lang="en-GB" sz="2800" dirty="0">
                <a:solidFill>
                  <a:schemeClr val="bg1"/>
                </a:solidFill>
              </a:rPr>
              <a:t>Biology</a:t>
            </a:r>
          </a:p>
          <a:p>
            <a:r>
              <a:rPr lang="en-GB" sz="2800" dirty="0">
                <a:solidFill>
                  <a:schemeClr val="bg1"/>
                </a:solidFill>
              </a:rPr>
              <a:t>Chemistry</a:t>
            </a:r>
          </a:p>
          <a:p>
            <a:r>
              <a:rPr lang="en-GB" sz="2800" dirty="0">
                <a:solidFill>
                  <a:schemeClr val="bg1"/>
                </a:solidFill>
              </a:rPr>
              <a:t>Physics</a:t>
            </a:r>
          </a:p>
        </p:txBody>
      </p:sp>
      <p:sp>
        <p:nvSpPr>
          <p:cNvPr id="2" name="Right Brace 1">
            <a:extLst>
              <a:ext uri="{FF2B5EF4-FFF2-40B4-BE49-F238E27FC236}">
                <a16:creationId xmlns:a16="http://schemas.microsoft.com/office/drawing/2014/main" id="{B7FD196F-F83A-FC75-8ABC-7CD845F472A4}"/>
              </a:ext>
            </a:extLst>
          </p:cNvPr>
          <p:cNvSpPr/>
          <p:nvPr/>
        </p:nvSpPr>
        <p:spPr>
          <a:xfrm>
            <a:off x="2209800" y="4724400"/>
            <a:ext cx="762000" cy="1600200"/>
          </a:xfrm>
          <a:prstGeom prst="righ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TextBox 3">
            <a:extLst>
              <a:ext uri="{FF2B5EF4-FFF2-40B4-BE49-F238E27FC236}">
                <a16:creationId xmlns:a16="http://schemas.microsoft.com/office/drawing/2014/main" id="{FAE36B77-3009-3D9B-3B8F-D5700D74FFAA}"/>
              </a:ext>
            </a:extLst>
          </p:cNvPr>
          <p:cNvSpPr txBox="1"/>
          <p:nvPr/>
        </p:nvSpPr>
        <p:spPr>
          <a:xfrm>
            <a:off x="3124200" y="5181600"/>
            <a:ext cx="2133600" cy="523220"/>
          </a:xfrm>
          <a:prstGeom prst="rect">
            <a:avLst/>
          </a:prstGeom>
          <a:noFill/>
        </p:spPr>
        <p:txBody>
          <a:bodyPr wrap="square" rtlCol="0">
            <a:spAutoFit/>
          </a:bodyPr>
          <a:lstStyle/>
          <a:p>
            <a:r>
              <a:rPr lang="en-US" sz="2800" dirty="0">
                <a:solidFill>
                  <a:schemeClr val="bg1"/>
                </a:solidFill>
              </a:rPr>
              <a:t>Take two</a:t>
            </a:r>
            <a:endParaRPr lang="en-GB" sz="2800" dirty="0">
              <a:solidFill>
                <a:schemeClr val="bg1"/>
              </a:solidFill>
            </a:endParaRPr>
          </a:p>
        </p:txBody>
      </p:sp>
      <p:sp>
        <p:nvSpPr>
          <p:cNvPr id="7" name="TextBox 6">
            <a:extLst>
              <a:ext uri="{FF2B5EF4-FFF2-40B4-BE49-F238E27FC236}">
                <a16:creationId xmlns:a16="http://schemas.microsoft.com/office/drawing/2014/main" id="{E0D8BC29-1A9B-BDCE-0347-DF47600E052C}"/>
              </a:ext>
            </a:extLst>
          </p:cNvPr>
          <p:cNvSpPr txBox="1"/>
          <p:nvPr/>
        </p:nvSpPr>
        <p:spPr>
          <a:xfrm>
            <a:off x="2249906" y="3593250"/>
            <a:ext cx="4596062" cy="369332"/>
          </a:xfrm>
          <a:prstGeom prst="rect">
            <a:avLst/>
          </a:prstGeom>
          <a:noFill/>
        </p:spPr>
        <p:txBody>
          <a:bodyPr wrap="square">
            <a:spAutoFit/>
          </a:bodyPr>
          <a:lstStyle/>
          <a:p>
            <a:r>
              <a:rPr lang="en-US" dirty="0"/>
              <a:t>wo</a:t>
            </a:r>
            <a:endParaRPr lang="en-GB" dirty="0"/>
          </a:p>
        </p:txBody>
      </p:sp>
    </p:spTree>
    <p:extLst>
      <p:ext uri="{BB962C8B-B14F-4D97-AF65-F5344CB8AC3E}">
        <p14:creationId xmlns:p14="http://schemas.microsoft.com/office/powerpoint/2010/main" val="3321987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838200"/>
            <a:ext cx="6981497" cy="707886"/>
          </a:xfrm>
          <a:prstGeom prst="rect">
            <a:avLst/>
          </a:prstGeom>
          <a:solidFill>
            <a:srgbClr val="FFFF00"/>
          </a:solidFill>
        </p:spPr>
        <p:txBody>
          <a:bodyPr wrap="square" rtlCol="0">
            <a:spAutoFit/>
          </a:bodyPr>
          <a:lstStyle/>
          <a:p>
            <a:r>
              <a:rPr lang="en-GB" sz="4000" dirty="0">
                <a:solidFill>
                  <a:schemeClr val="bg1"/>
                </a:solidFill>
              </a:rPr>
              <a:t>2026 assessment details</a:t>
            </a:r>
          </a:p>
        </p:txBody>
      </p:sp>
      <p:graphicFrame>
        <p:nvGraphicFramePr>
          <p:cNvPr id="3" name="Table 2"/>
          <p:cNvGraphicFramePr>
            <a:graphicFrameLocks noGrp="1"/>
          </p:cNvGraphicFramePr>
          <p:nvPr>
            <p:extLst>
              <p:ext uri="{D42A27DB-BD31-4B8C-83A1-F6EECF244321}">
                <p14:modId xmlns:p14="http://schemas.microsoft.com/office/powerpoint/2010/main" val="1755102892"/>
              </p:ext>
            </p:extLst>
          </p:nvPr>
        </p:nvGraphicFramePr>
        <p:xfrm>
          <a:off x="533400" y="1813766"/>
          <a:ext cx="8200696" cy="2560320"/>
        </p:xfrm>
        <a:graphic>
          <a:graphicData uri="http://schemas.openxmlformats.org/drawingml/2006/table">
            <a:tbl>
              <a:tblPr/>
              <a:tblGrid>
                <a:gridCol w="254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gridCol w="2942896">
                  <a:extLst>
                    <a:ext uri="{9D8B030D-6E8A-4147-A177-3AD203B41FA5}">
                      <a16:colId xmlns:a16="http://schemas.microsoft.com/office/drawing/2014/main" val="20003"/>
                    </a:ext>
                  </a:extLst>
                </a:gridCol>
              </a:tblGrid>
              <a:tr h="2071688">
                <a:tc>
                  <a:txBody>
                    <a:bodyPr/>
                    <a:lstStyle/>
                    <a:p>
                      <a:pPr algn="l" fontAlgn="t"/>
                      <a:endParaRPr lang="en-GB" sz="2800" b="0" dirty="0">
                        <a:solidFill>
                          <a:schemeClr val="bg1"/>
                        </a:solidFill>
                        <a:effectLst/>
                      </a:endParaRPr>
                    </a:p>
                    <a:p>
                      <a:pPr algn="l" fontAlgn="t"/>
                      <a:endParaRPr lang="en-GB" sz="2800" b="0" dirty="0">
                        <a:solidFill>
                          <a:schemeClr val="bg1"/>
                        </a:solidFill>
                        <a:effectLst/>
                      </a:endParaRPr>
                    </a:p>
                  </a:txBody>
                  <a:tcPr marL="0" marR="0" marT="0" marB="0">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l" fontAlgn="t"/>
                      <a:r>
                        <a:rPr lang="en-GB" sz="2800" b="0" u="sng" dirty="0">
                          <a:solidFill>
                            <a:srgbClr val="333333"/>
                          </a:solidFill>
                          <a:effectLst/>
                        </a:rPr>
                        <a:t>ESAT</a:t>
                      </a:r>
                    </a:p>
                    <a:p>
                      <a:pPr algn="l" fontAlgn="t"/>
                      <a:endParaRPr lang="en-GB" sz="2800" b="0" u="sng" dirty="0">
                        <a:solidFill>
                          <a:srgbClr val="333333"/>
                        </a:solidFill>
                        <a:effectLst/>
                      </a:endParaRPr>
                    </a:p>
                    <a:p>
                      <a:pPr algn="l" fontAlgn="t"/>
                      <a:r>
                        <a:rPr lang="en-GB" sz="2800" b="0" u="none" dirty="0">
                          <a:solidFill>
                            <a:srgbClr val="333333"/>
                          </a:solidFill>
                          <a:effectLst/>
                        </a:rPr>
                        <a:t>2 hours</a:t>
                      </a:r>
                      <a:endParaRPr lang="en-GB" sz="2800" b="0" u="none" dirty="0">
                        <a:effectLst/>
                      </a:endParaRPr>
                    </a:p>
                  </a:txBody>
                  <a:tcPr marL="0" marR="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l" fontAlgn="t"/>
                      <a:r>
                        <a:rPr lang="en-GB" sz="2800" b="0" dirty="0">
                          <a:solidFill>
                            <a:schemeClr val="bg1"/>
                          </a:solidFill>
                          <a:effectLst/>
                        </a:rPr>
                        <a:t>Maths 1</a:t>
                      </a:r>
                    </a:p>
                    <a:p>
                      <a:pPr algn="l" fontAlgn="t"/>
                      <a:r>
                        <a:rPr lang="en-GB" sz="2800" b="0" dirty="0">
                          <a:solidFill>
                            <a:schemeClr val="bg1"/>
                          </a:solidFill>
                          <a:effectLst/>
                        </a:rPr>
                        <a:t> (40 mins)</a:t>
                      </a:r>
                    </a:p>
                  </a:txBody>
                  <a:tcPr marL="0" marR="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l" fontAlgn="t"/>
                      <a:r>
                        <a:rPr lang="en-GB" sz="2800" b="0" dirty="0">
                          <a:solidFill>
                            <a:schemeClr val="bg1"/>
                          </a:solidFill>
                          <a:effectLst/>
                        </a:rPr>
                        <a:t>Two from*</a:t>
                      </a:r>
                    </a:p>
                    <a:p>
                      <a:pPr algn="l" fontAlgn="t"/>
                      <a:r>
                        <a:rPr lang="en-GB" sz="2800" b="0" dirty="0">
                          <a:solidFill>
                            <a:schemeClr val="bg1"/>
                          </a:solidFill>
                          <a:effectLst/>
                        </a:rPr>
                        <a:t>Maths 2</a:t>
                      </a:r>
                    </a:p>
                    <a:p>
                      <a:pPr algn="l" fontAlgn="t"/>
                      <a:r>
                        <a:rPr lang="en-GB" sz="2800" b="0" dirty="0">
                          <a:solidFill>
                            <a:schemeClr val="bg1"/>
                          </a:solidFill>
                          <a:effectLst/>
                        </a:rPr>
                        <a:t>Biology</a:t>
                      </a:r>
                    </a:p>
                    <a:p>
                      <a:pPr algn="l" fontAlgn="t"/>
                      <a:r>
                        <a:rPr lang="en-GB" sz="2800" b="0" dirty="0">
                          <a:solidFill>
                            <a:schemeClr val="bg1"/>
                          </a:solidFill>
                          <a:effectLst/>
                        </a:rPr>
                        <a:t>Chemistry</a:t>
                      </a:r>
                    </a:p>
                    <a:p>
                      <a:pPr algn="l" fontAlgn="t"/>
                      <a:r>
                        <a:rPr lang="en-GB" sz="2800" b="0" dirty="0">
                          <a:solidFill>
                            <a:schemeClr val="bg1"/>
                          </a:solidFill>
                          <a:effectLst/>
                        </a:rPr>
                        <a:t>Physics</a:t>
                      </a:r>
                    </a:p>
                    <a:p>
                      <a:pPr algn="l" fontAlgn="t"/>
                      <a:r>
                        <a:rPr lang="en-GB" sz="2800" b="0" dirty="0">
                          <a:solidFill>
                            <a:schemeClr val="bg1"/>
                          </a:solidFill>
                          <a:effectLst/>
                        </a:rPr>
                        <a:t>(each 40 mins)</a:t>
                      </a:r>
                    </a:p>
                  </a:txBody>
                  <a:tcPr marL="0" marR="0" marT="0" marB="0">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extLst>
                  <a:ext uri="{0D108BD9-81ED-4DB2-BD59-A6C34878D82A}">
                    <a16:rowId xmlns:a16="http://schemas.microsoft.com/office/drawing/2014/main" val="10000"/>
                  </a:ext>
                </a:extLst>
              </a:tr>
            </a:tbl>
          </a:graphicData>
        </a:graphic>
      </p:graphicFrame>
      <p:sp>
        <p:nvSpPr>
          <p:cNvPr id="4" name="Rectangle 1"/>
          <p:cNvSpPr>
            <a:spLocks noChangeArrowheads="1"/>
          </p:cNvSpPr>
          <p:nvPr/>
        </p:nvSpPr>
        <p:spPr bwMode="auto">
          <a:xfrm>
            <a:off x="1169988" y="3176588"/>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TextBox 4"/>
          <p:cNvSpPr txBox="1"/>
          <p:nvPr/>
        </p:nvSpPr>
        <p:spPr>
          <a:xfrm>
            <a:off x="404648" y="4667166"/>
            <a:ext cx="8458200" cy="1938992"/>
          </a:xfrm>
          <a:prstGeom prst="rect">
            <a:avLst/>
          </a:prstGeom>
          <a:noFill/>
        </p:spPr>
        <p:txBody>
          <a:bodyPr wrap="square" rtlCol="0">
            <a:spAutoFit/>
          </a:bodyPr>
          <a:lstStyle/>
          <a:p>
            <a:r>
              <a:rPr lang="en-GB" sz="2400" dirty="0"/>
              <a:t>*Some courses define which two units are compulsory, others let you choose.</a:t>
            </a:r>
          </a:p>
          <a:p>
            <a:endParaRPr lang="en-GB" sz="2400" dirty="0"/>
          </a:p>
          <a:p>
            <a:r>
              <a:rPr lang="en-GB" sz="2400" dirty="0"/>
              <a:t>The format was different before 2024  so it has implications for the usefulness of the full past papers in NSAA, ENGAA , PAT and BMAT </a:t>
            </a:r>
          </a:p>
        </p:txBody>
      </p:sp>
    </p:spTree>
    <p:extLst>
      <p:ext uri="{BB962C8B-B14F-4D97-AF65-F5344CB8AC3E}">
        <p14:creationId xmlns:p14="http://schemas.microsoft.com/office/powerpoint/2010/main" val="4077066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48887" y="642894"/>
            <a:ext cx="6981497" cy="707886"/>
          </a:xfrm>
          <a:prstGeom prst="rect">
            <a:avLst/>
          </a:prstGeom>
          <a:solidFill>
            <a:srgbClr val="FFFF00"/>
          </a:solidFill>
        </p:spPr>
        <p:txBody>
          <a:bodyPr wrap="square" rtlCol="0">
            <a:spAutoFit/>
          </a:bodyPr>
          <a:lstStyle/>
          <a:p>
            <a:r>
              <a:rPr lang="en-GB" sz="4000" dirty="0">
                <a:solidFill>
                  <a:schemeClr val="bg1"/>
                </a:solidFill>
              </a:rPr>
              <a:t>2026 assessment details</a:t>
            </a:r>
          </a:p>
        </p:txBody>
      </p:sp>
      <p:graphicFrame>
        <p:nvGraphicFramePr>
          <p:cNvPr id="3" name="Table 2"/>
          <p:cNvGraphicFramePr>
            <a:graphicFrameLocks noGrp="1"/>
          </p:cNvGraphicFramePr>
          <p:nvPr>
            <p:extLst>
              <p:ext uri="{D42A27DB-BD31-4B8C-83A1-F6EECF244321}">
                <p14:modId xmlns:p14="http://schemas.microsoft.com/office/powerpoint/2010/main" val="2621289127"/>
              </p:ext>
            </p:extLst>
          </p:nvPr>
        </p:nvGraphicFramePr>
        <p:xfrm>
          <a:off x="926475" y="1907991"/>
          <a:ext cx="6865225" cy="2133600"/>
        </p:xfrm>
        <a:graphic>
          <a:graphicData uri="http://schemas.openxmlformats.org/drawingml/2006/table">
            <a:tbl>
              <a:tblPr/>
              <a:tblGrid>
                <a:gridCol w="2050174">
                  <a:extLst>
                    <a:ext uri="{9D8B030D-6E8A-4147-A177-3AD203B41FA5}">
                      <a16:colId xmlns:a16="http://schemas.microsoft.com/office/drawing/2014/main" val="20000"/>
                    </a:ext>
                  </a:extLst>
                </a:gridCol>
                <a:gridCol w="2050174">
                  <a:extLst>
                    <a:ext uri="{9D8B030D-6E8A-4147-A177-3AD203B41FA5}">
                      <a16:colId xmlns:a16="http://schemas.microsoft.com/office/drawing/2014/main" val="20001"/>
                    </a:ext>
                  </a:extLst>
                </a:gridCol>
                <a:gridCol w="2764877">
                  <a:extLst>
                    <a:ext uri="{9D8B030D-6E8A-4147-A177-3AD203B41FA5}">
                      <a16:colId xmlns:a16="http://schemas.microsoft.com/office/drawing/2014/main" val="20002"/>
                    </a:ext>
                  </a:extLst>
                </a:gridCol>
              </a:tblGrid>
              <a:tr h="2071688">
                <a:tc>
                  <a:txBody>
                    <a:bodyPr/>
                    <a:lstStyle/>
                    <a:p>
                      <a:pPr algn="l" fontAlgn="t"/>
                      <a:r>
                        <a:rPr lang="en-GB" sz="2800" b="0" dirty="0">
                          <a:solidFill>
                            <a:schemeClr val="bg1"/>
                          </a:solidFill>
                          <a:effectLst/>
                        </a:rPr>
                        <a:t>Engineering</a:t>
                      </a:r>
                    </a:p>
                    <a:p>
                      <a:pPr algn="l" fontAlgn="t"/>
                      <a:endParaRPr lang="en-GB" sz="2800" b="0" dirty="0">
                        <a:solidFill>
                          <a:schemeClr val="bg1"/>
                        </a:solidFill>
                        <a:effectLst/>
                      </a:endParaRPr>
                    </a:p>
                    <a:p>
                      <a:pPr algn="l" fontAlgn="t"/>
                      <a:endParaRPr lang="en-GB" sz="2800" b="0" dirty="0">
                        <a:solidFill>
                          <a:schemeClr val="bg1"/>
                        </a:solidFill>
                        <a:effectLst/>
                      </a:endParaRPr>
                    </a:p>
                  </a:txBody>
                  <a:tcPr marL="0" marR="0" marT="0" marB="0">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l" fontAlgn="t"/>
                      <a:r>
                        <a:rPr lang="en-GB" sz="2800" b="0" u="sng" dirty="0">
                          <a:solidFill>
                            <a:srgbClr val="333333"/>
                          </a:solidFill>
                          <a:effectLst/>
                        </a:rPr>
                        <a:t>ESAT</a:t>
                      </a:r>
                    </a:p>
                    <a:p>
                      <a:pPr algn="l" fontAlgn="t"/>
                      <a:endParaRPr lang="en-GB" sz="2800" b="0" u="sng" dirty="0">
                        <a:solidFill>
                          <a:srgbClr val="333333"/>
                        </a:solidFill>
                        <a:effectLst/>
                      </a:endParaRPr>
                    </a:p>
                    <a:p>
                      <a:pPr algn="l" fontAlgn="t"/>
                      <a:r>
                        <a:rPr lang="en-GB" sz="2800" b="0" u="none" dirty="0">
                          <a:solidFill>
                            <a:srgbClr val="333333"/>
                          </a:solidFill>
                          <a:effectLst/>
                        </a:rPr>
                        <a:t>2 hours</a:t>
                      </a:r>
                      <a:endParaRPr lang="en-GB" sz="2800" b="0" u="none" dirty="0">
                        <a:effectLst/>
                      </a:endParaRPr>
                    </a:p>
                  </a:txBody>
                  <a:tcPr marL="0" marR="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tc>
                  <a:txBody>
                    <a:bodyPr/>
                    <a:lstStyle/>
                    <a:p>
                      <a:pPr algn="l" fontAlgn="t"/>
                      <a:r>
                        <a:rPr lang="en-GB" sz="2800" b="0" dirty="0">
                          <a:solidFill>
                            <a:schemeClr val="bg1"/>
                          </a:solidFill>
                          <a:effectLst/>
                        </a:rPr>
                        <a:t>Maths 1 (40 mins)</a:t>
                      </a:r>
                    </a:p>
                    <a:p>
                      <a:pPr algn="l" fontAlgn="t"/>
                      <a:endParaRPr lang="en-GB" sz="2800" b="0" dirty="0">
                        <a:solidFill>
                          <a:schemeClr val="bg1"/>
                        </a:solidFill>
                        <a:effectLst/>
                      </a:endParaRPr>
                    </a:p>
                    <a:p>
                      <a:pPr algn="l" fontAlgn="t"/>
                      <a:r>
                        <a:rPr lang="en-GB" sz="2800" b="0" dirty="0">
                          <a:solidFill>
                            <a:schemeClr val="bg1"/>
                          </a:solidFill>
                          <a:effectLst/>
                        </a:rPr>
                        <a:t>Maths 2 (40 mins)</a:t>
                      </a:r>
                    </a:p>
                    <a:p>
                      <a:pPr algn="l" fontAlgn="t"/>
                      <a:endParaRPr lang="en-GB" sz="2800" b="0" dirty="0">
                        <a:solidFill>
                          <a:schemeClr val="bg1"/>
                        </a:solidFill>
                        <a:effectLst/>
                      </a:endParaRPr>
                    </a:p>
                    <a:p>
                      <a:pPr algn="l" fontAlgn="t"/>
                      <a:r>
                        <a:rPr lang="en-GB" sz="2800" b="0" dirty="0">
                          <a:solidFill>
                            <a:schemeClr val="bg1"/>
                          </a:solidFill>
                          <a:effectLst/>
                        </a:rPr>
                        <a:t>Physics (40 mins)</a:t>
                      </a:r>
                    </a:p>
                  </a:txBody>
                  <a:tcPr marL="0" marR="0" marT="0" marB="0">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6E6E6"/>
                    </a:solidFill>
                  </a:tcPr>
                </a:tc>
                <a:extLst>
                  <a:ext uri="{0D108BD9-81ED-4DB2-BD59-A6C34878D82A}">
                    <a16:rowId xmlns:a16="http://schemas.microsoft.com/office/drawing/2014/main" val="10000"/>
                  </a:ext>
                </a:extLst>
              </a:tr>
            </a:tbl>
          </a:graphicData>
        </a:graphic>
      </p:graphicFrame>
      <p:sp>
        <p:nvSpPr>
          <p:cNvPr id="4" name="Rectangle 1"/>
          <p:cNvSpPr>
            <a:spLocks noChangeArrowheads="1"/>
          </p:cNvSpPr>
          <p:nvPr/>
        </p:nvSpPr>
        <p:spPr bwMode="auto">
          <a:xfrm>
            <a:off x="1169988" y="3176588"/>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99716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169988" y="33147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266792D5-FCED-A07E-0E49-9116911F2033}"/>
              </a:ext>
            </a:extLst>
          </p:cNvPr>
          <p:cNvSpPr txBox="1"/>
          <p:nvPr/>
        </p:nvSpPr>
        <p:spPr>
          <a:xfrm>
            <a:off x="948886" y="389007"/>
            <a:ext cx="6981497" cy="707886"/>
          </a:xfrm>
          <a:prstGeom prst="rect">
            <a:avLst/>
          </a:prstGeom>
          <a:solidFill>
            <a:srgbClr val="FFFF00"/>
          </a:solidFill>
        </p:spPr>
        <p:txBody>
          <a:bodyPr wrap="square" rtlCol="0">
            <a:spAutoFit/>
          </a:bodyPr>
          <a:lstStyle/>
          <a:p>
            <a:r>
              <a:rPr lang="en-GB" sz="4000" dirty="0">
                <a:solidFill>
                  <a:schemeClr val="bg1"/>
                </a:solidFill>
              </a:rPr>
              <a:t>2026 test details</a:t>
            </a:r>
          </a:p>
        </p:txBody>
      </p:sp>
      <p:sp>
        <p:nvSpPr>
          <p:cNvPr id="5" name="TextBox 4">
            <a:extLst>
              <a:ext uri="{FF2B5EF4-FFF2-40B4-BE49-F238E27FC236}">
                <a16:creationId xmlns:a16="http://schemas.microsoft.com/office/drawing/2014/main" id="{7BF3FD0A-CF78-9952-5340-1C4E324CA43E}"/>
              </a:ext>
            </a:extLst>
          </p:cNvPr>
          <p:cNvSpPr txBox="1"/>
          <p:nvPr/>
        </p:nvSpPr>
        <p:spPr>
          <a:xfrm>
            <a:off x="477235" y="1600200"/>
            <a:ext cx="7924800" cy="4832092"/>
          </a:xfrm>
          <a:prstGeom prst="rect">
            <a:avLst/>
          </a:prstGeom>
          <a:noFill/>
        </p:spPr>
        <p:txBody>
          <a:bodyPr wrap="square" rtlCol="0">
            <a:spAutoFit/>
          </a:bodyPr>
          <a:lstStyle/>
          <a:p>
            <a:r>
              <a:rPr lang="en-GB" sz="2800" dirty="0"/>
              <a:t>Each of the five sections of the test will have 27  multichoice questions to be answered in 40 minutes.</a:t>
            </a:r>
          </a:p>
          <a:p>
            <a:endParaRPr lang="en-GB" sz="2800" dirty="0"/>
          </a:p>
          <a:p>
            <a:r>
              <a:rPr lang="en-GB" sz="2800" dirty="0"/>
              <a:t>This is 1 minute 29 seconds per question (including reading time).  This is equivalent to the old NSAA and ENGAA papers which had 1minute 30 seconds per question in Section 1.</a:t>
            </a:r>
          </a:p>
          <a:p>
            <a:endParaRPr lang="en-GB" sz="2800" dirty="0"/>
          </a:p>
          <a:p>
            <a:r>
              <a:rPr lang="en-GB" sz="2800" dirty="0"/>
              <a:t>It is essential that you put an answer to every question, even if it’s a complete guess, as there are no penalties for wrong answers.</a:t>
            </a:r>
          </a:p>
        </p:txBody>
      </p:sp>
      <p:sp>
        <p:nvSpPr>
          <p:cNvPr id="2" name="Rectangle 1">
            <a:extLst>
              <a:ext uri="{FF2B5EF4-FFF2-40B4-BE49-F238E27FC236}">
                <a16:creationId xmlns:a16="http://schemas.microsoft.com/office/drawing/2014/main" id="{61486B42-B471-DD42-E4F4-3FBBB73C9E9A}"/>
              </a:ext>
            </a:extLst>
          </p:cNvPr>
          <p:cNvSpPr/>
          <p:nvPr/>
        </p:nvSpPr>
        <p:spPr>
          <a:xfrm>
            <a:off x="381000" y="4876800"/>
            <a:ext cx="7924800" cy="175259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7777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9AF751-5DC2-915C-9D7D-5EAF9BBC3E1E}"/>
              </a:ext>
            </a:extLst>
          </p:cNvPr>
          <p:cNvSpPr/>
          <p:nvPr/>
        </p:nvSpPr>
        <p:spPr>
          <a:xfrm>
            <a:off x="543339" y="4114800"/>
            <a:ext cx="6695661" cy="1143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400050" y="446752"/>
            <a:ext cx="5695950" cy="646331"/>
          </a:xfrm>
          <a:prstGeom prst="rect">
            <a:avLst/>
          </a:prstGeom>
          <a:solidFill>
            <a:srgbClr val="FFFF00"/>
          </a:solidFill>
        </p:spPr>
        <p:txBody>
          <a:bodyPr wrap="square" rtlCol="0">
            <a:spAutoFit/>
          </a:bodyPr>
          <a:lstStyle/>
          <a:p>
            <a:r>
              <a:rPr lang="en-GB" sz="3600" dirty="0">
                <a:solidFill>
                  <a:schemeClr val="bg1"/>
                </a:solidFill>
              </a:rPr>
              <a:t>Registration for ESAT 2026</a:t>
            </a:r>
          </a:p>
        </p:txBody>
      </p:sp>
      <p:sp>
        <p:nvSpPr>
          <p:cNvPr id="4" name="TextBox 3">
            <a:extLst>
              <a:ext uri="{FF2B5EF4-FFF2-40B4-BE49-F238E27FC236}">
                <a16:creationId xmlns:a16="http://schemas.microsoft.com/office/drawing/2014/main" id="{BEFD65C8-830D-150D-18ED-C62C2BC53EF8}"/>
              </a:ext>
            </a:extLst>
          </p:cNvPr>
          <p:cNvSpPr txBox="1"/>
          <p:nvPr/>
        </p:nvSpPr>
        <p:spPr>
          <a:xfrm>
            <a:off x="599661" y="1093083"/>
            <a:ext cx="8001000" cy="5632311"/>
          </a:xfrm>
          <a:prstGeom prst="rect">
            <a:avLst/>
          </a:prstGeom>
          <a:noFill/>
        </p:spPr>
        <p:txBody>
          <a:bodyPr wrap="square">
            <a:spAutoFit/>
          </a:bodyPr>
          <a:lstStyle/>
          <a:p>
            <a:r>
              <a:rPr lang="en-GB" sz="3600" dirty="0"/>
              <a:t>It is your responsibility to register yourself with UAT-UK (already open) and to book a test (booking open between 20 July and 28 September 6pm BST), it is NOT done by your school or college.</a:t>
            </a:r>
          </a:p>
          <a:p>
            <a:endParaRPr lang="en-GB" sz="3600" dirty="0"/>
          </a:p>
          <a:p>
            <a:r>
              <a:rPr lang="en-GB" sz="3600" dirty="0">
                <a:hlinkClick r:id="rId2"/>
              </a:rPr>
              <a:t>https://esat-tmua.ac.uk/register/</a:t>
            </a:r>
            <a:endParaRPr lang="en-GB" sz="3600" dirty="0"/>
          </a:p>
          <a:p>
            <a:endParaRPr lang="en-GB" sz="3600" dirty="0"/>
          </a:p>
          <a:p>
            <a:r>
              <a:rPr lang="en-GB" sz="3600" dirty="0"/>
              <a:t>You must pay the fee  (£78) when you book your test.</a:t>
            </a:r>
          </a:p>
        </p:txBody>
      </p:sp>
    </p:spTree>
    <p:extLst>
      <p:ext uri="{BB962C8B-B14F-4D97-AF65-F5344CB8AC3E}">
        <p14:creationId xmlns:p14="http://schemas.microsoft.com/office/powerpoint/2010/main" val="201598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0050" y="446752"/>
            <a:ext cx="5695950" cy="646331"/>
          </a:xfrm>
          <a:prstGeom prst="rect">
            <a:avLst/>
          </a:prstGeom>
          <a:solidFill>
            <a:srgbClr val="FFFF00"/>
          </a:solidFill>
        </p:spPr>
        <p:txBody>
          <a:bodyPr wrap="square" rtlCol="0">
            <a:spAutoFit/>
          </a:bodyPr>
          <a:lstStyle/>
          <a:p>
            <a:r>
              <a:rPr lang="en-GB" sz="3600" dirty="0">
                <a:solidFill>
                  <a:schemeClr val="bg1"/>
                </a:solidFill>
              </a:rPr>
              <a:t>Test Centres</a:t>
            </a:r>
          </a:p>
        </p:txBody>
      </p:sp>
      <p:sp>
        <p:nvSpPr>
          <p:cNvPr id="4" name="TextBox 3">
            <a:extLst>
              <a:ext uri="{FF2B5EF4-FFF2-40B4-BE49-F238E27FC236}">
                <a16:creationId xmlns:a16="http://schemas.microsoft.com/office/drawing/2014/main" id="{BEFD65C8-830D-150D-18ED-C62C2BC53EF8}"/>
              </a:ext>
            </a:extLst>
          </p:cNvPr>
          <p:cNvSpPr txBox="1"/>
          <p:nvPr/>
        </p:nvSpPr>
        <p:spPr>
          <a:xfrm>
            <a:off x="304800" y="1443841"/>
            <a:ext cx="8534400" cy="4524315"/>
          </a:xfrm>
          <a:prstGeom prst="rect">
            <a:avLst/>
          </a:prstGeom>
          <a:noFill/>
        </p:spPr>
        <p:txBody>
          <a:bodyPr wrap="square">
            <a:spAutoFit/>
          </a:bodyPr>
          <a:lstStyle/>
          <a:p>
            <a:r>
              <a:rPr lang="en-GB" sz="3600" dirty="0"/>
              <a:t>Tests are NOT taken at your school or college.</a:t>
            </a:r>
          </a:p>
          <a:p>
            <a:endParaRPr lang="en-GB" sz="3600" dirty="0"/>
          </a:p>
          <a:p>
            <a:r>
              <a:rPr lang="en-GB" sz="3600" dirty="0"/>
              <a:t>Tests MUST be taken at Pearson Professional Testing Centres (different places from Pearson Diving Theory centres).</a:t>
            </a:r>
          </a:p>
          <a:p>
            <a:endParaRPr lang="en-GB" sz="3600" dirty="0"/>
          </a:p>
          <a:p>
            <a:r>
              <a:rPr lang="en-GB" sz="3600" dirty="0"/>
              <a:t>Norwich, Lowestoft, King’s Lynn, Bury St Ed’s</a:t>
            </a:r>
          </a:p>
        </p:txBody>
      </p:sp>
    </p:spTree>
    <p:extLst>
      <p:ext uri="{BB962C8B-B14F-4D97-AF65-F5344CB8AC3E}">
        <p14:creationId xmlns:p14="http://schemas.microsoft.com/office/powerpoint/2010/main" val="1797208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67990-3033-6A5C-4353-887C48A59B77}"/>
              </a:ext>
            </a:extLst>
          </p:cNvPr>
          <p:cNvSpPr>
            <a:spLocks noGrp="1"/>
          </p:cNvSpPr>
          <p:nvPr>
            <p:ph type="title"/>
          </p:nvPr>
        </p:nvSpPr>
        <p:spPr>
          <a:xfrm>
            <a:off x="2971800" y="1524000"/>
            <a:ext cx="8229600" cy="1143000"/>
          </a:xfrm>
        </p:spPr>
        <p:txBody>
          <a:bodyPr/>
          <a:lstStyle/>
          <a:p>
            <a:r>
              <a:rPr lang="en-US" dirty="0"/>
              <a:t>The process</a:t>
            </a:r>
            <a:endParaRPr lang="en-GB" dirty="0"/>
          </a:p>
        </p:txBody>
      </p:sp>
      <p:sp>
        <p:nvSpPr>
          <p:cNvPr id="3" name="Content Placeholder 2">
            <a:extLst>
              <a:ext uri="{FF2B5EF4-FFF2-40B4-BE49-F238E27FC236}">
                <a16:creationId xmlns:a16="http://schemas.microsoft.com/office/drawing/2014/main" id="{2EFAA25E-804E-FFBD-6E36-94826F516C4E}"/>
              </a:ext>
            </a:extLst>
          </p:cNvPr>
          <p:cNvSpPr>
            <a:spLocks noGrp="1"/>
          </p:cNvSpPr>
          <p:nvPr>
            <p:ph idx="1"/>
          </p:nvPr>
        </p:nvSpPr>
        <p:spPr>
          <a:xfrm>
            <a:off x="609600" y="609600"/>
            <a:ext cx="8229600" cy="4525963"/>
          </a:xfrm>
        </p:spPr>
        <p:txBody>
          <a:bodyPr>
            <a:normAutofit fontScale="25000" lnSpcReduction="20000"/>
          </a:bodyPr>
          <a:lstStyle/>
          <a:p>
            <a:pPr marL="0" indent="0">
              <a:buNone/>
            </a:pPr>
            <a:r>
              <a:rPr lang="en-US" sz="9600" dirty="0"/>
              <a:t>1. Set up account with UAT-UK:   </a:t>
            </a:r>
            <a:r>
              <a:rPr lang="en-GB" sz="9600" dirty="0"/>
              <a:t>from 1 June</a:t>
            </a:r>
            <a:endParaRPr lang="en-GB" sz="9600" u="sng" dirty="0"/>
          </a:p>
          <a:p>
            <a:pPr marL="0" indent="0">
              <a:buNone/>
            </a:pPr>
            <a:r>
              <a:rPr lang="en-GB" sz="9600" u="sng" dirty="0">
                <a:hlinkClick r:id="rId2">
                  <a:extLst>
                    <a:ext uri="{A12FA001-AC4F-418D-AE19-62706E023703}">
                      <ahyp:hlinkClr xmlns:ahyp="http://schemas.microsoft.com/office/drawing/2018/hyperlinkcolor" val="tx"/>
                    </a:ext>
                  </a:extLst>
                </a:hlinkClick>
              </a:rPr>
              <a:t>https://esat-tmua.ac.uk/register/</a:t>
            </a:r>
            <a:endParaRPr lang="en-US" sz="9600" dirty="0"/>
          </a:p>
          <a:p>
            <a:pPr marL="0" indent="0">
              <a:buNone/>
            </a:pPr>
            <a:endParaRPr lang="en-US" sz="9600" dirty="0"/>
          </a:p>
          <a:p>
            <a:pPr marL="0" indent="0">
              <a:buNone/>
            </a:pPr>
            <a:r>
              <a:rPr lang="en-US" sz="9600" dirty="0"/>
              <a:t>2. Preparation materials:</a:t>
            </a:r>
          </a:p>
          <a:p>
            <a:pPr marL="0" indent="0">
              <a:buNone/>
            </a:pPr>
            <a:r>
              <a:rPr lang="en-US" sz="9600" dirty="0">
                <a:hlinkClick r:id="rId3">
                  <a:extLst>
                    <a:ext uri="{A12FA001-AC4F-418D-AE19-62706E023703}">
                      <ahyp:hlinkClr xmlns:ahyp="http://schemas.microsoft.com/office/drawing/2018/hyperlinkcolor" val="tx"/>
                    </a:ext>
                  </a:extLst>
                </a:hlinkClick>
              </a:rPr>
              <a:t>https://esat-tmua.ac.uk/prepare/</a:t>
            </a:r>
            <a:endParaRPr lang="en-US" sz="9600" dirty="0"/>
          </a:p>
          <a:p>
            <a:pPr marL="0" indent="0">
              <a:buNone/>
            </a:pPr>
            <a:endParaRPr lang="en-US" sz="9600" dirty="0"/>
          </a:p>
          <a:p>
            <a:pPr marL="0" indent="0">
              <a:buNone/>
            </a:pPr>
            <a:r>
              <a:rPr lang="en-US" sz="9600" dirty="0"/>
              <a:t>3. Add a “Test Card” to your UAT-UK account:</a:t>
            </a:r>
          </a:p>
          <a:p>
            <a:pPr marL="0" indent="0">
              <a:buNone/>
            </a:pPr>
            <a:r>
              <a:rPr lang="en-US" sz="9600" dirty="0"/>
              <a:t>Pick your test (ESAT) and your test modules</a:t>
            </a:r>
          </a:p>
          <a:p>
            <a:pPr marL="0" indent="0">
              <a:buNone/>
            </a:pPr>
            <a:endParaRPr lang="en-US" sz="9600" dirty="0"/>
          </a:p>
          <a:p>
            <a:pPr marL="0" indent="0">
              <a:buNone/>
            </a:pPr>
            <a:r>
              <a:rPr lang="en-US" sz="9600" dirty="0"/>
              <a:t>4. Book your test: from 20 July until 28 September  Pay £78</a:t>
            </a:r>
          </a:p>
          <a:p>
            <a:pPr marL="0" indent="0">
              <a:buNone/>
            </a:pPr>
            <a:r>
              <a:rPr lang="en-US" sz="9600" dirty="0"/>
              <a:t>In your UAT-UK account click on your test card for test centre and test day.</a:t>
            </a:r>
          </a:p>
          <a:p>
            <a:pPr marL="0" indent="0">
              <a:buNone/>
            </a:pPr>
            <a:endParaRPr lang="en-US" sz="9600" dirty="0"/>
          </a:p>
          <a:p>
            <a:pPr marL="0" indent="0">
              <a:buNone/>
            </a:pPr>
            <a:r>
              <a:rPr lang="en-US" sz="9600" dirty="0"/>
              <a:t>5. Sit test:  12 or 13 Oct 2026  </a:t>
            </a:r>
            <a:r>
              <a:rPr lang="en-US" sz="7200" dirty="0"/>
              <a:t>(4-8 January option available if you are not applying to Oxford or Cambridge.  Tests bookable 26 Oct – </a:t>
            </a:r>
            <a:r>
              <a:rPr lang="en-US" sz="7200"/>
              <a:t>21 Dec)</a:t>
            </a:r>
            <a:endParaRPr lang="en-US" sz="7200" dirty="0"/>
          </a:p>
          <a:p>
            <a:pPr marL="0" indent="0">
              <a:buNone/>
            </a:pPr>
            <a:endParaRPr lang="en-US" sz="9600" dirty="0"/>
          </a:p>
          <a:p>
            <a:pPr marL="0" indent="0">
              <a:buNone/>
            </a:pPr>
            <a:r>
              <a:rPr lang="en-US" sz="9600" dirty="0"/>
              <a:t>6. Result:   16 Nov 2026 via your UAT-UK account</a:t>
            </a:r>
          </a:p>
          <a:p>
            <a:endParaRPr lang="en-GB" dirty="0"/>
          </a:p>
        </p:txBody>
      </p:sp>
    </p:spTree>
    <p:extLst>
      <p:ext uri="{BB962C8B-B14F-4D97-AF65-F5344CB8AC3E}">
        <p14:creationId xmlns:p14="http://schemas.microsoft.com/office/powerpoint/2010/main" val="1967532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080F8-06EE-9B36-3675-A3AC2F67CE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365E9E-B59C-EBA8-7D45-299F396DCEE1}"/>
              </a:ext>
            </a:extLst>
          </p:cNvPr>
          <p:cNvPicPr>
            <a:picLocks noChangeAspect="1"/>
          </p:cNvPicPr>
          <p:nvPr/>
        </p:nvPicPr>
        <p:blipFill>
          <a:blip r:embed="rId3"/>
          <a:srcRect t="4667" b="7333"/>
          <a:stretch>
            <a:fillRect/>
          </a:stretch>
        </p:blipFill>
        <p:spPr>
          <a:xfrm>
            <a:off x="-76200" y="1186418"/>
            <a:ext cx="9144000" cy="5029200"/>
          </a:xfrm>
          <a:prstGeom prst="rect">
            <a:avLst/>
          </a:prstGeom>
        </p:spPr>
      </p:pic>
      <p:sp>
        <p:nvSpPr>
          <p:cNvPr id="4" name="TextBox 3">
            <a:extLst>
              <a:ext uri="{FF2B5EF4-FFF2-40B4-BE49-F238E27FC236}">
                <a16:creationId xmlns:a16="http://schemas.microsoft.com/office/drawing/2014/main" id="{AC3A1895-9CBA-4D85-7989-109FEAE713E7}"/>
              </a:ext>
            </a:extLst>
          </p:cNvPr>
          <p:cNvSpPr txBox="1"/>
          <p:nvPr/>
        </p:nvSpPr>
        <p:spPr>
          <a:xfrm>
            <a:off x="228600" y="304800"/>
            <a:ext cx="4953000" cy="523220"/>
          </a:xfrm>
          <a:prstGeom prst="rect">
            <a:avLst/>
          </a:prstGeom>
          <a:noFill/>
        </p:spPr>
        <p:txBody>
          <a:bodyPr wrap="square" rtlCol="0">
            <a:spAutoFit/>
          </a:bodyPr>
          <a:lstStyle/>
          <a:p>
            <a:r>
              <a:rPr lang="en-US" sz="2800" dirty="0"/>
              <a:t>How to Register with UAT-UK</a:t>
            </a:r>
            <a:endParaRPr lang="en-GB" sz="2800" dirty="0"/>
          </a:p>
        </p:txBody>
      </p:sp>
      <p:sp>
        <p:nvSpPr>
          <p:cNvPr id="5" name="TextBox 4">
            <a:extLst>
              <a:ext uri="{FF2B5EF4-FFF2-40B4-BE49-F238E27FC236}">
                <a16:creationId xmlns:a16="http://schemas.microsoft.com/office/drawing/2014/main" id="{57DC0F8B-8098-DABE-6EAA-364E32A68273}"/>
              </a:ext>
            </a:extLst>
          </p:cNvPr>
          <p:cNvSpPr txBox="1"/>
          <p:nvPr/>
        </p:nvSpPr>
        <p:spPr>
          <a:xfrm>
            <a:off x="3962400" y="6183868"/>
            <a:ext cx="5181600" cy="461665"/>
          </a:xfrm>
          <a:prstGeom prst="rect">
            <a:avLst/>
          </a:prstGeom>
          <a:noFill/>
        </p:spPr>
        <p:txBody>
          <a:bodyPr wrap="square">
            <a:spAutoFit/>
          </a:bodyPr>
          <a:lstStyle/>
          <a:p>
            <a:r>
              <a:rPr lang="en-GB" sz="2400" dirty="0"/>
              <a:t>https://uatuk.useclarus.com/register/</a:t>
            </a:r>
          </a:p>
        </p:txBody>
      </p:sp>
      <p:sp>
        <p:nvSpPr>
          <p:cNvPr id="2" name="Rectangle 1">
            <a:extLst>
              <a:ext uri="{FF2B5EF4-FFF2-40B4-BE49-F238E27FC236}">
                <a16:creationId xmlns:a16="http://schemas.microsoft.com/office/drawing/2014/main" id="{A75B2C94-B7C4-F8D9-4E22-23BFFF09E93B}"/>
              </a:ext>
            </a:extLst>
          </p:cNvPr>
          <p:cNvSpPr/>
          <p:nvPr/>
        </p:nvSpPr>
        <p:spPr>
          <a:xfrm>
            <a:off x="2362200" y="4038600"/>
            <a:ext cx="4114800" cy="4572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6413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66A78-8A77-ED91-83B1-A8F546DF4D2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AF14D30-3CDF-9151-E172-D05D779EA4EA}"/>
              </a:ext>
            </a:extLst>
          </p:cNvPr>
          <p:cNvSpPr txBox="1"/>
          <p:nvPr/>
        </p:nvSpPr>
        <p:spPr>
          <a:xfrm>
            <a:off x="228600" y="304800"/>
            <a:ext cx="4953000" cy="523220"/>
          </a:xfrm>
          <a:prstGeom prst="rect">
            <a:avLst/>
          </a:prstGeom>
          <a:noFill/>
        </p:spPr>
        <p:txBody>
          <a:bodyPr wrap="square" rtlCol="0">
            <a:spAutoFit/>
          </a:bodyPr>
          <a:lstStyle/>
          <a:p>
            <a:r>
              <a:rPr lang="en-US" sz="2800" dirty="0"/>
              <a:t>How to Register with UAT-UK</a:t>
            </a:r>
            <a:endParaRPr lang="en-GB" sz="2800" dirty="0"/>
          </a:p>
        </p:txBody>
      </p:sp>
      <p:pic>
        <p:nvPicPr>
          <p:cNvPr id="5" name="Picture 4">
            <a:extLst>
              <a:ext uri="{FF2B5EF4-FFF2-40B4-BE49-F238E27FC236}">
                <a16:creationId xmlns:a16="http://schemas.microsoft.com/office/drawing/2014/main" id="{8D8A124A-5184-6F45-C138-A78F12D5AFF4}"/>
              </a:ext>
            </a:extLst>
          </p:cNvPr>
          <p:cNvPicPr>
            <a:picLocks noChangeAspect="1"/>
          </p:cNvPicPr>
          <p:nvPr/>
        </p:nvPicPr>
        <p:blipFill>
          <a:blip r:embed="rId2"/>
          <a:srcRect l="8333" t="6000" r="6667" b="11334"/>
          <a:stretch>
            <a:fillRect/>
          </a:stretch>
        </p:blipFill>
        <p:spPr>
          <a:xfrm>
            <a:off x="76200" y="914400"/>
            <a:ext cx="8900652" cy="5715000"/>
          </a:xfrm>
          <a:prstGeom prst="rect">
            <a:avLst/>
          </a:prstGeom>
        </p:spPr>
      </p:pic>
      <p:sp>
        <p:nvSpPr>
          <p:cNvPr id="7" name="Rectangle 6">
            <a:extLst>
              <a:ext uri="{FF2B5EF4-FFF2-40B4-BE49-F238E27FC236}">
                <a16:creationId xmlns:a16="http://schemas.microsoft.com/office/drawing/2014/main" id="{ECBA627A-E848-A695-D93D-EE03A717F279}"/>
              </a:ext>
            </a:extLst>
          </p:cNvPr>
          <p:cNvSpPr/>
          <p:nvPr/>
        </p:nvSpPr>
        <p:spPr>
          <a:xfrm>
            <a:off x="1828800" y="2971800"/>
            <a:ext cx="7010400" cy="609600"/>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5204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BD67F3-1ED0-18B6-B30A-4FC5FBBA13A6}"/>
              </a:ext>
            </a:extLst>
          </p:cNvPr>
          <p:cNvPicPr>
            <a:picLocks noChangeAspect="1"/>
          </p:cNvPicPr>
          <p:nvPr/>
        </p:nvPicPr>
        <p:blipFill rotWithShape="1">
          <a:blip r:embed="rId2"/>
          <a:srcRect l="7447" t="47676" r="52656" b="35984"/>
          <a:stretch>
            <a:fillRect/>
          </a:stretch>
        </p:blipFill>
        <p:spPr>
          <a:xfrm>
            <a:off x="304801" y="381000"/>
            <a:ext cx="6494926" cy="1524000"/>
          </a:xfrm>
          <a:prstGeom prst="rect">
            <a:avLst/>
          </a:prstGeom>
        </p:spPr>
      </p:pic>
      <p:pic>
        <p:nvPicPr>
          <p:cNvPr id="7" name="Picture 6">
            <a:extLst>
              <a:ext uri="{FF2B5EF4-FFF2-40B4-BE49-F238E27FC236}">
                <a16:creationId xmlns:a16="http://schemas.microsoft.com/office/drawing/2014/main" id="{9B77CE20-2B4E-7601-5A39-81446BA89E87}"/>
              </a:ext>
            </a:extLst>
          </p:cNvPr>
          <p:cNvPicPr>
            <a:picLocks noChangeAspect="1"/>
          </p:cNvPicPr>
          <p:nvPr/>
        </p:nvPicPr>
        <p:blipFill rotWithShape="1">
          <a:blip r:embed="rId3"/>
          <a:srcRect l="8775" t="53302" r="52912" b="18990"/>
          <a:stretch>
            <a:fillRect/>
          </a:stretch>
        </p:blipFill>
        <p:spPr>
          <a:xfrm>
            <a:off x="304800" y="4114801"/>
            <a:ext cx="6629399" cy="2286000"/>
          </a:xfrm>
          <a:prstGeom prst="rect">
            <a:avLst/>
          </a:prstGeom>
        </p:spPr>
      </p:pic>
      <p:sp>
        <p:nvSpPr>
          <p:cNvPr id="8" name="TextBox 7">
            <a:extLst>
              <a:ext uri="{FF2B5EF4-FFF2-40B4-BE49-F238E27FC236}">
                <a16:creationId xmlns:a16="http://schemas.microsoft.com/office/drawing/2014/main" id="{AEC878E6-DB55-F3C9-5276-168130B48970}"/>
              </a:ext>
            </a:extLst>
          </p:cNvPr>
          <p:cNvSpPr txBox="1"/>
          <p:nvPr/>
        </p:nvSpPr>
        <p:spPr>
          <a:xfrm>
            <a:off x="7179288" y="685800"/>
            <a:ext cx="1668378" cy="769441"/>
          </a:xfrm>
          <a:prstGeom prst="rect">
            <a:avLst/>
          </a:prstGeom>
          <a:noFill/>
        </p:spPr>
        <p:txBody>
          <a:bodyPr wrap="square" rtlCol="0">
            <a:spAutoFit/>
          </a:bodyPr>
          <a:lstStyle/>
          <a:p>
            <a:r>
              <a:rPr lang="en-GB" sz="4400" b="1" dirty="0"/>
              <a:t>£78</a:t>
            </a:r>
            <a:endParaRPr lang="en-GB" sz="2800" b="1" dirty="0"/>
          </a:p>
        </p:txBody>
      </p:sp>
      <p:sp>
        <p:nvSpPr>
          <p:cNvPr id="4" name="TextBox 3">
            <a:extLst>
              <a:ext uri="{FF2B5EF4-FFF2-40B4-BE49-F238E27FC236}">
                <a16:creationId xmlns:a16="http://schemas.microsoft.com/office/drawing/2014/main" id="{AFF73495-9D6F-D17A-E73A-12AE4BF69C25}"/>
              </a:ext>
            </a:extLst>
          </p:cNvPr>
          <p:cNvSpPr txBox="1"/>
          <p:nvPr/>
        </p:nvSpPr>
        <p:spPr>
          <a:xfrm>
            <a:off x="762000" y="2057400"/>
            <a:ext cx="7810500" cy="1754326"/>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Applications for the UAT-UK bursary are now open.</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UK candidates in financial need can apply for a bursary to book the ESAT free of charge.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Important: You must apply for a bursary and wait for confirmation that your application has been approved before booking your ESAT test.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Learn about eligibility criteria and apply for a bursary on the </a:t>
            </a:r>
            <a:r>
              <a:rPr kumimoji="0" lang="en-GB" sz="1800" b="0" i="0" u="none" strike="noStrike" kern="1200" cap="none" spc="0" normalizeH="0" baseline="0" noProof="0" dirty="0">
                <a:ln>
                  <a:noFill/>
                </a:ln>
                <a:solidFill>
                  <a:prstClr val="white"/>
                </a:solidFill>
                <a:effectLst/>
                <a:highlight>
                  <a:srgbClr val="FFFF00"/>
                </a:highlight>
                <a:uLnTx/>
                <a:uFillTx/>
                <a:latin typeface="Calibri"/>
                <a:ea typeface="+mn-ea"/>
                <a:cs typeface="+mn-cs"/>
                <a:hlinkClick r:id="rId4"/>
              </a:rPr>
              <a:t>UAT-UK website</a:t>
            </a:r>
            <a:r>
              <a:rPr kumimoji="0" lang="en-GB" sz="1800" b="0" i="0" u="none" strike="noStrike" kern="1200" cap="none" spc="0" normalizeH="0" baseline="0" noProof="0" dirty="0">
                <a:ln>
                  <a:noFill/>
                </a:ln>
                <a:solidFill>
                  <a:prstClr val="white"/>
                </a:solidFill>
                <a:effectLst/>
                <a:highlight>
                  <a:srgbClr val="FFFF00"/>
                </a:highlight>
                <a:uLnTx/>
                <a:uFillTx/>
                <a:latin typeface="Calibri"/>
                <a:ea typeface="+mn-ea"/>
                <a:cs typeface="+mn-cs"/>
              </a:rPr>
              <a:t>.</a:t>
            </a:r>
          </a:p>
        </p:txBody>
      </p:sp>
      <p:sp>
        <p:nvSpPr>
          <p:cNvPr id="5" name="TextBox 4">
            <a:extLst>
              <a:ext uri="{FF2B5EF4-FFF2-40B4-BE49-F238E27FC236}">
                <a16:creationId xmlns:a16="http://schemas.microsoft.com/office/drawing/2014/main" id="{86FF1C0C-D4A7-61E0-1CB2-4E79CEE1F523}"/>
              </a:ext>
            </a:extLst>
          </p:cNvPr>
          <p:cNvSpPr txBox="1"/>
          <p:nvPr/>
        </p:nvSpPr>
        <p:spPr>
          <a:xfrm>
            <a:off x="6172200" y="6400801"/>
            <a:ext cx="4572000" cy="369332"/>
          </a:xfrm>
          <a:prstGeom prst="rect">
            <a:avLst/>
          </a:prstGeom>
          <a:noFill/>
        </p:spPr>
        <p:txBody>
          <a:bodyPr wrap="square">
            <a:spAutoFit/>
          </a:bodyPr>
          <a:lstStyle/>
          <a:p>
            <a:r>
              <a:rPr lang="en-US" dirty="0"/>
              <a:t>https://esat-tmua.ac.uk/</a:t>
            </a:r>
            <a:endParaRPr lang="en-GB" dirty="0"/>
          </a:p>
        </p:txBody>
      </p:sp>
    </p:spTree>
    <p:extLst>
      <p:ext uri="{BB962C8B-B14F-4D97-AF65-F5344CB8AC3E}">
        <p14:creationId xmlns:p14="http://schemas.microsoft.com/office/powerpoint/2010/main" val="212387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304800"/>
            <a:ext cx="4953000" cy="646331"/>
          </a:xfrm>
          <a:prstGeom prst="rect">
            <a:avLst/>
          </a:prstGeom>
          <a:solidFill>
            <a:srgbClr val="FFFF00"/>
          </a:solidFill>
        </p:spPr>
        <p:txBody>
          <a:bodyPr wrap="square" rtlCol="0">
            <a:spAutoFit/>
          </a:bodyPr>
          <a:lstStyle/>
          <a:p>
            <a:r>
              <a:rPr lang="en-GB" sz="3600" dirty="0">
                <a:solidFill>
                  <a:schemeClr val="bg1"/>
                </a:solidFill>
              </a:rPr>
              <a:t>Where do I sit the ESAT?</a:t>
            </a:r>
          </a:p>
        </p:txBody>
      </p:sp>
      <p:sp>
        <p:nvSpPr>
          <p:cNvPr id="6" name="TextBox 5">
            <a:extLst>
              <a:ext uri="{FF2B5EF4-FFF2-40B4-BE49-F238E27FC236}">
                <a16:creationId xmlns:a16="http://schemas.microsoft.com/office/drawing/2014/main" id="{29DCEC85-07EE-DD8D-858D-7770899582BE}"/>
              </a:ext>
            </a:extLst>
          </p:cNvPr>
          <p:cNvSpPr txBox="1"/>
          <p:nvPr/>
        </p:nvSpPr>
        <p:spPr>
          <a:xfrm>
            <a:off x="762000" y="1531975"/>
            <a:ext cx="3536224" cy="3108543"/>
          </a:xfrm>
          <a:prstGeom prst="rect">
            <a:avLst/>
          </a:prstGeom>
          <a:noFill/>
        </p:spPr>
        <p:txBody>
          <a:bodyPr wrap="square" rtlCol="0">
            <a:spAutoFit/>
          </a:bodyPr>
          <a:lstStyle/>
          <a:p>
            <a:r>
              <a:rPr lang="en-GB" sz="2800" dirty="0"/>
              <a:t>Pearson Professional Test Centre</a:t>
            </a:r>
          </a:p>
          <a:p>
            <a:endParaRPr lang="en-GB" sz="2800" dirty="0"/>
          </a:p>
          <a:p>
            <a:r>
              <a:rPr lang="en-GB" sz="2800" dirty="0"/>
              <a:t>Lowestoft </a:t>
            </a:r>
          </a:p>
          <a:p>
            <a:r>
              <a:rPr lang="en-GB" sz="2800" dirty="0"/>
              <a:t>Norwich</a:t>
            </a:r>
          </a:p>
          <a:p>
            <a:r>
              <a:rPr lang="en-GB" sz="2800" dirty="0"/>
              <a:t>King’s Lynn</a:t>
            </a:r>
          </a:p>
          <a:p>
            <a:r>
              <a:rPr lang="en-GB" sz="2800" dirty="0"/>
              <a:t>Bury St Edmund’s</a:t>
            </a:r>
          </a:p>
        </p:txBody>
      </p:sp>
      <p:pic>
        <p:nvPicPr>
          <p:cNvPr id="3" name="Picture 2">
            <a:extLst>
              <a:ext uri="{FF2B5EF4-FFF2-40B4-BE49-F238E27FC236}">
                <a16:creationId xmlns:a16="http://schemas.microsoft.com/office/drawing/2014/main" id="{71FE18B6-572B-7CB8-05FE-028E81546D49}"/>
              </a:ext>
            </a:extLst>
          </p:cNvPr>
          <p:cNvPicPr>
            <a:picLocks noChangeAspect="1"/>
          </p:cNvPicPr>
          <p:nvPr/>
        </p:nvPicPr>
        <p:blipFill>
          <a:blip r:embed="rId2"/>
          <a:stretch>
            <a:fillRect/>
          </a:stretch>
        </p:blipFill>
        <p:spPr>
          <a:xfrm>
            <a:off x="5410200" y="228600"/>
            <a:ext cx="3067208" cy="5715294"/>
          </a:xfrm>
          <a:prstGeom prst="rect">
            <a:avLst/>
          </a:prstGeom>
        </p:spPr>
      </p:pic>
      <p:sp>
        <p:nvSpPr>
          <p:cNvPr id="7" name="TextBox 6">
            <a:extLst>
              <a:ext uri="{FF2B5EF4-FFF2-40B4-BE49-F238E27FC236}">
                <a16:creationId xmlns:a16="http://schemas.microsoft.com/office/drawing/2014/main" id="{AF4D322C-773E-56DE-A69A-0AED60E36301}"/>
              </a:ext>
            </a:extLst>
          </p:cNvPr>
          <p:cNvSpPr txBox="1"/>
          <p:nvPr/>
        </p:nvSpPr>
        <p:spPr>
          <a:xfrm>
            <a:off x="5715000" y="6096000"/>
            <a:ext cx="2895600" cy="369332"/>
          </a:xfrm>
          <a:prstGeom prst="rect">
            <a:avLst/>
          </a:prstGeom>
          <a:noFill/>
        </p:spPr>
        <p:txBody>
          <a:bodyPr wrap="square" rtlCol="0">
            <a:spAutoFit/>
          </a:bodyPr>
          <a:lstStyle/>
          <a:p>
            <a:r>
              <a:rPr lang="en-US" dirty="0"/>
              <a:t>https://esat-tmua.ac.uk/</a:t>
            </a:r>
            <a:endParaRPr lang="en-GB" dirty="0"/>
          </a:p>
        </p:txBody>
      </p:sp>
      <p:sp>
        <p:nvSpPr>
          <p:cNvPr id="2" name="Rectangle 1">
            <a:extLst>
              <a:ext uri="{FF2B5EF4-FFF2-40B4-BE49-F238E27FC236}">
                <a16:creationId xmlns:a16="http://schemas.microsoft.com/office/drawing/2014/main" id="{0B74984E-C586-C035-A40B-BA02F61FFF0E}"/>
              </a:ext>
            </a:extLst>
          </p:cNvPr>
          <p:cNvSpPr/>
          <p:nvPr/>
        </p:nvSpPr>
        <p:spPr>
          <a:xfrm>
            <a:off x="5486400" y="4343400"/>
            <a:ext cx="2895600" cy="609600"/>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342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E198F10-AB6B-BE9E-220D-302DE84936FC}"/>
              </a:ext>
            </a:extLst>
          </p:cNvPr>
          <p:cNvSpPr txBox="1"/>
          <p:nvPr/>
        </p:nvSpPr>
        <p:spPr>
          <a:xfrm>
            <a:off x="400050" y="446752"/>
            <a:ext cx="5695950" cy="646331"/>
          </a:xfrm>
          <a:prstGeom prst="rect">
            <a:avLst/>
          </a:prstGeom>
          <a:solidFill>
            <a:srgbClr val="FFFF00"/>
          </a:solidFill>
        </p:spPr>
        <p:txBody>
          <a:bodyPr wrap="square" rtlCol="0">
            <a:spAutoFit/>
          </a:bodyPr>
          <a:lstStyle/>
          <a:p>
            <a:r>
              <a:rPr lang="en-GB" sz="3600" dirty="0">
                <a:solidFill>
                  <a:schemeClr val="bg1"/>
                </a:solidFill>
              </a:rPr>
              <a:t>Test Dates for ESAT 2026</a:t>
            </a:r>
          </a:p>
        </p:txBody>
      </p:sp>
      <p:sp>
        <p:nvSpPr>
          <p:cNvPr id="5" name="TextBox 4">
            <a:extLst>
              <a:ext uri="{FF2B5EF4-FFF2-40B4-BE49-F238E27FC236}">
                <a16:creationId xmlns:a16="http://schemas.microsoft.com/office/drawing/2014/main" id="{597A060C-9EDF-2348-3DE1-3A69BC9A5769}"/>
              </a:ext>
            </a:extLst>
          </p:cNvPr>
          <p:cNvSpPr txBox="1"/>
          <p:nvPr/>
        </p:nvSpPr>
        <p:spPr>
          <a:xfrm>
            <a:off x="228600" y="1524000"/>
            <a:ext cx="8534400" cy="4801314"/>
          </a:xfrm>
          <a:prstGeom prst="rect">
            <a:avLst/>
          </a:prstGeom>
          <a:noFill/>
        </p:spPr>
        <p:txBody>
          <a:bodyPr wrap="square" rtlCol="0">
            <a:spAutoFit/>
          </a:bodyPr>
          <a:lstStyle/>
          <a:p>
            <a:r>
              <a:rPr lang="en-GB" sz="3600" dirty="0"/>
              <a:t>Test dates are Mon 12 and Tues 13  Oct 2026</a:t>
            </a:r>
          </a:p>
          <a:p>
            <a:r>
              <a:rPr lang="en-GB" dirty="0"/>
              <a:t>If you are applying to Oxford or Cambridge, you must sit in October.  If you are only applying for Imperial and/or UCL you can choose between October and January test dates.  January test booking is open 26 Oct – 21 Dec and test dates are 4-8 January.</a:t>
            </a:r>
          </a:p>
          <a:p>
            <a:endParaRPr lang="en-GB" sz="1600" dirty="0"/>
          </a:p>
          <a:p>
            <a:r>
              <a:rPr lang="en-GB" sz="3600" dirty="0"/>
              <a:t>You should be able to choose your date when you book the test.</a:t>
            </a:r>
          </a:p>
          <a:p>
            <a:endParaRPr lang="en-GB" sz="2000" dirty="0"/>
          </a:p>
          <a:p>
            <a:r>
              <a:rPr lang="en-GB" sz="3600" dirty="0"/>
              <a:t>If you need access arrangements you must take the test on 12 October and book by </a:t>
            </a:r>
          </a:p>
          <a:p>
            <a:r>
              <a:rPr lang="en-GB" sz="3600" dirty="0"/>
              <a:t>14 September.</a:t>
            </a:r>
          </a:p>
        </p:txBody>
      </p:sp>
    </p:spTree>
    <p:extLst>
      <p:ext uri="{BB962C8B-B14F-4D97-AF65-F5344CB8AC3E}">
        <p14:creationId xmlns:p14="http://schemas.microsoft.com/office/powerpoint/2010/main" val="2986900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405" y="-7267"/>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520768" y="413096"/>
            <a:ext cx="6794431" cy="461665"/>
          </a:xfrm>
          <a:prstGeom prst="rect">
            <a:avLst/>
          </a:prstGeom>
          <a:noFill/>
        </p:spPr>
        <p:txBody>
          <a:bodyPr wrap="square" rtlCol="0">
            <a:spAutoFit/>
          </a:bodyPr>
          <a:lstStyle/>
          <a:p>
            <a:r>
              <a:rPr lang="en-GB" sz="2400" b="1" dirty="0"/>
              <a:t>The Year Ahead:  Cambridge data for previous years</a:t>
            </a:r>
          </a:p>
        </p:txBody>
      </p:sp>
      <p:grpSp>
        <p:nvGrpSpPr>
          <p:cNvPr id="9" name="Group 8"/>
          <p:cNvGrpSpPr/>
          <p:nvPr/>
        </p:nvGrpSpPr>
        <p:grpSpPr>
          <a:xfrm>
            <a:off x="734291" y="1905000"/>
            <a:ext cx="1697182" cy="3124200"/>
            <a:chOff x="734291" y="2899064"/>
            <a:chExt cx="1697182" cy="1143000"/>
          </a:xfrm>
        </p:grpSpPr>
        <p:sp>
          <p:nvSpPr>
            <p:cNvPr id="7" name="Pentagon 6"/>
            <p:cNvSpPr/>
            <p:nvPr/>
          </p:nvSpPr>
          <p:spPr>
            <a:xfrm>
              <a:off x="755073" y="2899064"/>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734291" y="3260989"/>
              <a:ext cx="1524000" cy="646331"/>
            </a:xfrm>
            <a:prstGeom prst="rect">
              <a:avLst/>
            </a:prstGeom>
            <a:noFill/>
          </p:spPr>
          <p:txBody>
            <a:bodyPr wrap="square" rtlCol="0">
              <a:spAutoFit/>
            </a:bodyPr>
            <a:lstStyle/>
            <a:p>
              <a:r>
                <a:rPr lang="en-GB" dirty="0">
                  <a:solidFill>
                    <a:schemeClr val="bg1"/>
                  </a:solidFill>
                </a:rPr>
                <a:t>Applications</a:t>
              </a:r>
            </a:p>
            <a:p>
              <a:r>
                <a:rPr lang="en-GB" dirty="0">
                  <a:solidFill>
                    <a:schemeClr val="bg1"/>
                  </a:solidFill>
                </a:rPr>
                <a:t>100</a:t>
              </a:r>
            </a:p>
          </p:txBody>
        </p:sp>
      </p:grpSp>
      <p:grpSp>
        <p:nvGrpSpPr>
          <p:cNvPr id="10" name="Group 9"/>
          <p:cNvGrpSpPr/>
          <p:nvPr/>
        </p:nvGrpSpPr>
        <p:grpSpPr>
          <a:xfrm>
            <a:off x="2466109" y="1905000"/>
            <a:ext cx="1676400" cy="2314987"/>
            <a:chOff x="755073" y="2899064"/>
            <a:chExt cx="1676400" cy="1143000"/>
          </a:xfrm>
        </p:grpSpPr>
        <p:sp>
          <p:nvSpPr>
            <p:cNvPr id="11" name="Pentagon 10"/>
            <p:cNvSpPr/>
            <p:nvPr/>
          </p:nvSpPr>
          <p:spPr>
            <a:xfrm>
              <a:off x="755073" y="2899064"/>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755073" y="3147398"/>
              <a:ext cx="1524000" cy="646331"/>
            </a:xfrm>
            <a:prstGeom prst="rect">
              <a:avLst/>
            </a:prstGeom>
            <a:noFill/>
          </p:spPr>
          <p:txBody>
            <a:bodyPr wrap="square" rtlCol="0">
              <a:spAutoFit/>
            </a:bodyPr>
            <a:lstStyle/>
            <a:p>
              <a:r>
                <a:rPr lang="en-GB" dirty="0">
                  <a:solidFill>
                    <a:schemeClr val="bg1"/>
                  </a:solidFill>
                </a:rPr>
                <a:t>Interviews</a:t>
              </a:r>
            </a:p>
            <a:p>
              <a:r>
                <a:rPr lang="en-GB" dirty="0">
                  <a:solidFill>
                    <a:schemeClr val="bg1"/>
                  </a:solidFill>
                </a:rPr>
                <a:t>75</a:t>
              </a:r>
            </a:p>
          </p:txBody>
        </p:sp>
      </p:grpSp>
      <p:sp>
        <p:nvSpPr>
          <p:cNvPr id="13" name="Pentagon 12"/>
          <p:cNvSpPr/>
          <p:nvPr/>
        </p:nvSpPr>
        <p:spPr>
          <a:xfrm rot="5400000">
            <a:off x="1861966" y="4824130"/>
            <a:ext cx="1676400" cy="468114"/>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2466109" y="4844534"/>
            <a:ext cx="457200" cy="369332"/>
          </a:xfrm>
          <a:prstGeom prst="rect">
            <a:avLst/>
          </a:prstGeom>
          <a:noFill/>
        </p:spPr>
        <p:txBody>
          <a:bodyPr wrap="square" rtlCol="0">
            <a:spAutoFit/>
          </a:bodyPr>
          <a:lstStyle/>
          <a:p>
            <a:r>
              <a:rPr lang="en-GB" dirty="0">
                <a:solidFill>
                  <a:schemeClr val="bg1"/>
                </a:solidFill>
              </a:rPr>
              <a:t>25</a:t>
            </a:r>
          </a:p>
        </p:txBody>
      </p:sp>
      <p:grpSp>
        <p:nvGrpSpPr>
          <p:cNvPr id="15" name="Group 14"/>
          <p:cNvGrpSpPr/>
          <p:nvPr/>
        </p:nvGrpSpPr>
        <p:grpSpPr>
          <a:xfrm>
            <a:off x="4170218" y="2016230"/>
            <a:ext cx="3311236" cy="1184170"/>
            <a:chOff x="755073" y="2899064"/>
            <a:chExt cx="1676400" cy="1143000"/>
          </a:xfrm>
        </p:grpSpPr>
        <p:sp>
          <p:nvSpPr>
            <p:cNvPr id="16" name="Pentagon 15"/>
            <p:cNvSpPr/>
            <p:nvPr/>
          </p:nvSpPr>
          <p:spPr>
            <a:xfrm>
              <a:off x="755073" y="2899064"/>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755073" y="3147398"/>
              <a:ext cx="1524000" cy="841377"/>
            </a:xfrm>
            <a:prstGeom prst="rect">
              <a:avLst/>
            </a:prstGeom>
            <a:noFill/>
          </p:spPr>
          <p:txBody>
            <a:bodyPr wrap="square" rtlCol="0">
              <a:spAutoFit/>
            </a:bodyPr>
            <a:lstStyle/>
            <a:p>
              <a:r>
                <a:rPr lang="en-GB" dirty="0">
                  <a:solidFill>
                    <a:schemeClr val="bg1"/>
                  </a:solidFill>
                </a:rPr>
                <a:t>Offers</a:t>
              </a:r>
            </a:p>
            <a:p>
              <a:r>
                <a:rPr lang="en-GB" dirty="0">
                  <a:solidFill>
                    <a:schemeClr val="bg1"/>
                  </a:solidFill>
                </a:rPr>
                <a:t>22</a:t>
              </a:r>
            </a:p>
          </p:txBody>
        </p:sp>
      </p:grpSp>
      <p:grpSp>
        <p:nvGrpSpPr>
          <p:cNvPr id="18" name="Group 17"/>
          <p:cNvGrpSpPr/>
          <p:nvPr/>
        </p:nvGrpSpPr>
        <p:grpSpPr>
          <a:xfrm>
            <a:off x="4149436" y="3216528"/>
            <a:ext cx="1676400" cy="903610"/>
            <a:chOff x="782782" y="2720300"/>
            <a:chExt cx="1676400" cy="1143000"/>
          </a:xfrm>
        </p:grpSpPr>
        <p:sp>
          <p:nvSpPr>
            <p:cNvPr id="19" name="Pentagon 18"/>
            <p:cNvSpPr/>
            <p:nvPr/>
          </p:nvSpPr>
          <p:spPr>
            <a:xfrm>
              <a:off x="782782" y="2720300"/>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865909" y="2979869"/>
              <a:ext cx="1524000" cy="623860"/>
            </a:xfrm>
            <a:prstGeom prst="rect">
              <a:avLst/>
            </a:prstGeom>
            <a:noFill/>
          </p:spPr>
          <p:txBody>
            <a:bodyPr wrap="square" rtlCol="0">
              <a:spAutoFit/>
            </a:bodyPr>
            <a:lstStyle/>
            <a:p>
              <a:r>
                <a:rPr lang="en-GB" dirty="0">
                  <a:solidFill>
                    <a:schemeClr val="bg1"/>
                  </a:solidFill>
                </a:rPr>
                <a:t>Winter pool</a:t>
              </a:r>
            </a:p>
            <a:p>
              <a:r>
                <a:rPr lang="en-GB" dirty="0">
                  <a:solidFill>
                    <a:schemeClr val="bg1"/>
                  </a:solidFill>
                </a:rPr>
                <a:t>18</a:t>
              </a:r>
            </a:p>
          </p:txBody>
        </p:sp>
      </p:grpSp>
      <p:sp>
        <p:nvSpPr>
          <p:cNvPr id="21" name="Pentagon 20"/>
          <p:cNvSpPr/>
          <p:nvPr/>
        </p:nvSpPr>
        <p:spPr>
          <a:xfrm rot="5400000">
            <a:off x="3479207" y="4744189"/>
            <a:ext cx="1827883" cy="476512"/>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4174205" y="4873521"/>
            <a:ext cx="457200" cy="369332"/>
          </a:xfrm>
          <a:prstGeom prst="rect">
            <a:avLst/>
          </a:prstGeom>
          <a:noFill/>
        </p:spPr>
        <p:txBody>
          <a:bodyPr wrap="square" rtlCol="0">
            <a:spAutoFit/>
          </a:bodyPr>
          <a:lstStyle/>
          <a:p>
            <a:r>
              <a:rPr lang="en-GB" dirty="0">
                <a:solidFill>
                  <a:schemeClr val="bg1"/>
                </a:solidFill>
              </a:rPr>
              <a:t>35</a:t>
            </a:r>
          </a:p>
        </p:txBody>
      </p:sp>
      <p:grpSp>
        <p:nvGrpSpPr>
          <p:cNvPr id="24" name="Group 23"/>
          <p:cNvGrpSpPr/>
          <p:nvPr/>
        </p:nvGrpSpPr>
        <p:grpSpPr>
          <a:xfrm>
            <a:off x="5825836" y="3573352"/>
            <a:ext cx="1676400" cy="495152"/>
            <a:chOff x="803564" y="3291800"/>
            <a:chExt cx="1676400" cy="1143000"/>
          </a:xfrm>
        </p:grpSpPr>
        <p:sp>
          <p:nvSpPr>
            <p:cNvPr id="25" name="Pentagon 24"/>
            <p:cNvSpPr/>
            <p:nvPr/>
          </p:nvSpPr>
          <p:spPr>
            <a:xfrm>
              <a:off x="803564" y="3291800"/>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883750" y="3511053"/>
              <a:ext cx="1524000" cy="623861"/>
            </a:xfrm>
            <a:prstGeom prst="rect">
              <a:avLst/>
            </a:prstGeom>
            <a:noFill/>
          </p:spPr>
          <p:txBody>
            <a:bodyPr wrap="square" rtlCol="0">
              <a:spAutoFit/>
            </a:bodyPr>
            <a:lstStyle/>
            <a:p>
              <a:r>
                <a:rPr lang="en-GB" dirty="0">
                  <a:solidFill>
                    <a:schemeClr val="bg1"/>
                  </a:solidFill>
                </a:rPr>
                <a:t>Offers 4</a:t>
              </a:r>
            </a:p>
          </p:txBody>
        </p:sp>
      </p:grpSp>
      <p:sp>
        <p:nvSpPr>
          <p:cNvPr id="27" name="Pentagon 26"/>
          <p:cNvSpPr/>
          <p:nvPr/>
        </p:nvSpPr>
        <p:spPr>
          <a:xfrm rot="5400000">
            <a:off x="5134059" y="4736496"/>
            <a:ext cx="1851668" cy="468114"/>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5843678" y="4844534"/>
            <a:ext cx="457200" cy="369332"/>
          </a:xfrm>
          <a:prstGeom prst="rect">
            <a:avLst/>
          </a:prstGeom>
          <a:noFill/>
        </p:spPr>
        <p:txBody>
          <a:bodyPr wrap="square" rtlCol="0">
            <a:spAutoFit/>
          </a:bodyPr>
          <a:lstStyle/>
          <a:p>
            <a:r>
              <a:rPr lang="en-GB" dirty="0">
                <a:solidFill>
                  <a:schemeClr val="bg1"/>
                </a:solidFill>
              </a:rPr>
              <a:t>14</a:t>
            </a:r>
          </a:p>
        </p:txBody>
      </p:sp>
      <p:grpSp>
        <p:nvGrpSpPr>
          <p:cNvPr id="29" name="Group 28"/>
          <p:cNvGrpSpPr/>
          <p:nvPr/>
        </p:nvGrpSpPr>
        <p:grpSpPr>
          <a:xfrm>
            <a:off x="7502236" y="3799987"/>
            <a:ext cx="1524000" cy="541423"/>
            <a:chOff x="805642" y="3466955"/>
            <a:chExt cx="1676400" cy="1143000"/>
          </a:xfrm>
        </p:grpSpPr>
        <p:sp>
          <p:nvSpPr>
            <p:cNvPr id="30" name="Pentagon 29"/>
            <p:cNvSpPr/>
            <p:nvPr/>
          </p:nvSpPr>
          <p:spPr>
            <a:xfrm>
              <a:off x="805642" y="3466955"/>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865909" y="3593761"/>
              <a:ext cx="1524001" cy="779698"/>
            </a:xfrm>
            <a:prstGeom prst="rect">
              <a:avLst/>
            </a:prstGeom>
            <a:noFill/>
          </p:spPr>
          <p:txBody>
            <a:bodyPr wrap="square" rtlCol="0">
              <a:spAutoFit/>
            </a:bodyPr>
            <a:lstStyle/>
            <a:p>
              <a:r>
                <a:rPr lang="en-GB" dirty="0">
                  <a:solidFill>
                    <a:schemeClr val="bg1"/>
                  </a:solidFill>
                </a:rPr>
                <a:t>Places 2</a:t>
              </a:r>
            </a:p>
          </p:txBody>
        </p:sp>
      </p:grpSp>
      <p:grpSp>
        <p:nvGrpSpPr>
          <p:cNvPr id="32" name="Group 31"/>
          <p:cNvGrpSpPr/>
          <p:nvPr/>
        </p:nvGrpSpPr>
        <p:grpSpPr>
          <a:xfrm>
            <a:off x="7481454" y="1928497"/>
            <a:ext cx="1662546" cy="679818"/>
            <a:chOff x="782782" y="2720300"/>
            <a:chExt cx="1676400" cy="1143000"/>
          </a:xfrm>
        </p:grpSpPr>
        <p:sp>
          <p:nvSpPr>
            <p:cNvPr id="33" name="Pentagon 32"/>
            <p:cNvSpPr/>
            <p:nvPr/>
          </p:nvSpPr>
          <p:spPr>
            <a:xfrm>
              <a:off x="782782" y="2720300"/>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865909" y="2979868"/>
              <a:ext cx="1524000" cy="852559"/>
            </a:xfrm>
            <a:prstGeom prst="rect">
              <a:avLst/>
            </a:prstGeom>
            <a:noFill/>
          </p:spPr>
          <p:txBody>
            <a:bodyPr wrap="square" rtlCol="0">
              <a:spAutoFit/>
            </a:bodyPr>
            <a:lstStyle/>
            <a:p>
              <a:r>
                <a:rPr lang="en-GB" dirty="0">
                  <a:solidFill>
                    <a:schemeClr val="bg1"/>
                  </a:solidFill>
                </a:rPr>
                <a:t>Places 18</a:t>
              </a:r>
            </a:p>
          </p:txBody>
        </p:sp>
      </p:grpSp>
      <p:sp>
        <p:nvSpPr>
          <p:cNvPr id="35" name="Pentagon 34"/>
          <p:cNvSpPr/>
          <p:nvPr/>
        </p:nvSpPr>
        <p:spPr>
          <a:xfrm rot="5400000">
            <a:off x="7428053" y="2540977"/>
            <a:ext cx="574916" cy="468114"/>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7492368" y="2541386"/>
            <a:ext cx="457200" cy="369332"/>
          </a:xfrm>
          <a:prstGeom prst="rect">
            <a:avLst/>
          </a:prstGeom>
          <a:noFill/>
        </p:spPr>
        <p:txBody>
          <a:bodyPr wrap="square" rtlCol="0">
            <a:spAutoFit/>
          </a:bodyPr>
          <a:lstStyle/>
          <a:p>
            <a:r>
              <a:rPr lang="en-GB" dirty="0">
                <a:solidFill>
                  <a:schemeClr val="bg1"/>
                </a:solidFill>
              </a:rPr>
              <a:t>4</a:t>
            </a:r>
          </a:p>
        </p:txBody>
      </p:sp>
      <p:sp>
        <p:nvSpPr>
          <p:cNvPr id="38" name="Pentagon 37"/>
          <p:cNvSpPr/>
          <p:nvPr/>
        </p:nvSpPr>
        <p:spPr>
          <a:xfrm rot="5400000">
            <a:off x="7371494" y="4419722"/>
            <a:ext cx="597982" cy="405769"/>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7543800" y="4409837"/>
            <a:ext cx="457200" cy="369332"/>
          </a:xfrm>
          <a:prstGeom prst="rect">
            <a:avLst/>
          </a:prstGeom>
          <a:noFill/>
        </p:spPr>
        <p:txBody>
          <a:bodyPr wrap="square" rtlCol="0">
            <a:spAutoFit/>
          </a:bodyPr>
          <a:lstStyle/>
          <a:p>
            <a:r>
              <a:rPr lang="en-GB" dirty="0">
                <a:solidFill>
                  <a:schemeClr val="bg1"/>
                </a:solidFill>
              </a:rPr>
              <a:t>2</a:t>
            </a:r>
          </a:p>
        </p:txBody>
      </p:sp>
      <p:cxnSp>
        <p:nvCxnSpPr>
          <p:cNvPr id="40" name="Straight Connector 39"/>
          <p:cNvCxnSpPr/>
          <p:nvPr/>
        </p:nvCxnSpPr>
        <p:spPr>
          <a:xfrm>
            <a:off x="2431473" y="1352257"/>
            <a:ext cx="34636" cy="4819943"/>
          </a:xfrm>
          <a:prstGeom prst="line">
            <a:avLst/>
          </a:prstGeom>
          <a:ln w="95250">
            <a:solidFill>
              <a:srgbClr val="FFFF00"/>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142509" y="1352256"/>
            <a:ext cx="34636" cy="4819943"/>
          </a:xfrm>
          <a:prstGeom prst="line">
            <a:avLst/>
          </a:prstGeom>
          <a:ln w="95250">
            <a:solidFill>
              <a:srgbClr val="FFFF00"/>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26036" y="1390015"/>
            <a:ext cx="34636" cy="4819943"/>
          </a:xfrm>
          <a:prstGeom prst="line">
            <a:avLst/>
          </a:prstGeom>
          <a:ln w="95250">
            <a:solidFill>
              <a:srgbClr val="FFFF00"/>
            </a:solidFill>
            <a:prstDash val="soli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017190" y="6225570"/>
            <a:ext cx="1203875" cy="523220"/>
          </a:xfrm>
          <a:prstGeom prst="rect">
            <a:avLst/>
          </a:prstGeom>
          <a:noFill/>
        </p:spPr>
        <p:txBody>
          <a:bodyPr wrap="square" rtlCol="0">
            <a:spAutoFit/>
          </a:bodyPr>
          <a:lstStyle/>
          <a:p>
            <a:r>
              <a:rPr lang="en-GB" sz="2800" dirty="0">
                <a:solidFill>
                  <a:srgbClr val="FFFF00"/>
                </a:solidFill>
              </a:rPr>
              <a:t>ESAT</a:t>
            </a:r>
          </a:p>
        </p:txBody>
      </p:sp>
      <p:sp>
        <p:nvSpPr>
          <p:cNvPr id="46" name="TextBox 45"/>
          <p:cNvSpPr txBox="1"/>
          <p:nvPr/>
        </p:nvSpPr>
        <p:spPr>
          <a:xfrm>
            <a:off x="3575207" y="6216885"/>
            <a:ext cx="1758793" cy="523220"/>
          </a:xfrm>
          <a:prstGeom prst="rect">
            <a:avLst/>
          </a:prstGeom>
          <a:noFill/>
        </p:spPr>
        <p:txBody>
          <a:bodyPr wrap="square" rtlCol="0">
            <a:spAutoFit/>
          </a:bodyPr>
          <a:lstStyle/>
          <a:p>
            <a:r>
              <a:rPr lang="en-GB" sz="2800" dirty="0">
                <a:solidFill>
                  <a:srgbClr val="FFFF00"/>
                </a:solidFill>
              </a:rPr>
              <a:t>Interviews</a:t>
            </a:r>
          </a:p>
        </p:txBody>
      </p:sp>
      <p:sp>
        <p:nvSpPr>
          <p:cNvPr id="47" name="TextBox 46"/>
          <p:cNvSpPr txBox="1"/>
          <p:nvPr/>
        </p:nvSpPr>
        <p:spPr>
          <a:xfrm>
            <a:off x="6442149" y="6230055"/>
            <a:ext cx="2308253" cy="523220"/>
          </a:xfrm>
          <a:prstGeom prst="rect">
            <a:avLst/>
          </a:prstGeom>
          <a:noFill/>
        </p:spPr>
        <p:txBody>
          <a:bodyPr wrap="square" rtlCol="0">
            <a:spAutoFit/>
          </a:bodyPr>
          <a:lstStyle/>
          <a:p>
            <a:r>
              <a:rPr lang="en-GB" sz="2800" dirty="0">
                <a:solidFill>
                  <a:srgbClr val="FFFF00"/>
                </a:solidFill>
              </a:rPr>
              <a:t>Exam Results</a:t>
            </a:r>
          </a:p>
        </p:txBody>
      </p:sp>
      <p:sp>
        <p:nvSpPr>
          <p:cNvPr id="4" name="Pentagon 3"/>
          <p:cNvSpPr/>
          <p:nvPr/>
        </p:nvSpPr>
        <p:spPr>
          <a:xfrm>
            <a:off x="2511136" y="1905000"/>
            <a:ext cx="1600200" cy="2314987"/>
          </a:xfrm>
          <a:prstGeom prst="homePlate">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Pentagon 44"/>
          <p:cNvSpPr/>
          <p:nvPr/>
        </p:nvSpPr>
        <p:spPr>
          <a:xfrm>
            <a:off x="4177145" y="2016230"/>
            <a:ext cx="3304309" cy="1184171"/>
          </a:xfrm>
          <a:prstGeom prst="homePlate">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Pentagon 47"/>
          <p:cNvSpPr/>
          <p:nvPr/>
        </p:nvSpPr>
        <p:spPr>
          <a:xfrm>
            <a:off x="7523541" y="1878321"/>
            <a:ext cx="1620460" cy="711631"/>
          </a:xfrm>
          <a:prstGeom prst="homePlate">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5644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1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1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1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animBg="1"/>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417" t="23958" r="17084" b="19445"/>
          <a:stretch/>
        </p:blipFill>
        <p:spPr bwMode="auto">
          <a:xfrm>
            <a:off x="0" y="1262268"/>
            <a:ext cx="9144000" cy="5400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4800" y="369332"/>
            <a:ext cx="8229600" cy="646331"/>
          </a:xfrm>
          <a:prstGeom prst="rect">
            <a:avLst/>
          </a:prstGeom>
          <a:noFill/>
        </p:spPr>
        <p:txBody>
          <a:bodyPr wrap="square" rtlCol="0">
            <a:spAutoFit/>
          </a:bodyPr>
          <a:lstStyle/>
          <a:p>
            <a:r>
              <a:rPr lang="en-US" sz="3600" b="1" dirty="0"/>
              <a:t>Estimated Score to  progress from ESAT?</a:t>
            </a:r>
            <a:endParaRPr lang="en-GB" sz="3600" b="1" dirty="0"/>
          </a:p>
        </p:txBody>
      </p:sp>
      <p:cxnSp>
        <p:nvCxnSpPr>
          <p:cNvPr id="4" name="Straight Connector 3"/>
          <p:cNvCxnSpPr/>
          <p:nvPr/>
        </p:nvCxnSpPr>
        <p:spPr>
          <a:xfrm>
            <a:off x="3657600" y="2133600"/>
            <a:ext cx="0" cy="42672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657600" y="5943600"/>
            <a:ext cx="762000" cy="707886"/>
          </a:xfrm>
          <a:prstGeom prst="rect">
            <a:avLst/>
          </a:prstGeom>
          <a:noFill/>
        </p:spPr>
        <p:txBody>
          <a:bodyPr wrap="square" rtlCol="0">
            <a:spAutoFit/>
          </a:bodyPr>
          <a:lstStyle/>
          <a:p>
            <a:r>
              <a:rPr lang="en-US" sz="4000" dirty="0">
                <a:solidFill>
                  <a:srgbClr val="FF0000"/>
                </a:solidFill>
              </a:rPr>
              <a:t>40</a:t>
            </a:r>
            <a:endParaRPr lang="en-GB" sz="4000" dirty="0">
              <a:solidFill>
                <a:srgbClr val="FF0000"/>
              </a:solidFill>
            </a:endParaRPr>
          </a:p>
        </p:txBody>
      </p:sp>
      <p:sp>
        <p:nvSpPr>
          <p:cNvPr id="9" name="TextBox 8"/>
          <p:cNvSpPr txBox="1"/>
          <p:nvPr/>
        </p:nvSpPr>
        <p:spPr>
          <a:xfrm>
            <a:off x="4419600" y="3913257"/>
            <a:ext cx="1066800" cy="707886"/>
          </a:xfrm>
          <a:prstGeom prst="rect">
            <a:avLst/>
          </a:prstGeom>
          <a:solidFill>
            <a:schemeClr val="tx1"/>
          </a:solidFill>
        </p:spPr>
        <p:txBody>
          <a:bodyPr wrap="square" rtlCol="0">
            <a:spAutoFit/>
          </a:bodyPr>
          <a:lstStyle/>
          <a:p>
            <a:r>
              <a:rPr lang="en-US" sz="4000" dirty="0">
                <a:solidFill>
                  <a:srgbClr val="FF0000"/>
                </a:solidFill>
              </a:rPr>
              <a:t>75%</a:t>
            </a:r>
            <a:endParaRPr lang="en-GB" sz="4000" dirty="0">
              <a:solidFill>
                <a:srgbClr val="FF0000"/>
              </a:solidFill>
            </a:endParaRPr>
          </a:p>
        </p:txBody>
      </p:sp>
      <p:sp>
        <p:nvSpPr>
          <p:cNvPr id="8" name="TextBox 7"/>
          <p:cNvSpPr txBox="1"/>
          <p:nvPr/>
        </p:nvSpPr>
        <p:spPr>
          <a:xfrm rot="10800000" flipH="1" flipV="1">
            <a:off x="6966531" y="6216134"/>
            <a:ext cx="2177469" cy="369332"/>
          </a:xfrm>
          <a:prstGeom prst="rect">
            <a:avLst/>
          </a:prstGeom>
          <a:noFill/>
        </p:spPr>
        <p:txBody>
          <a:bodyPr wrap="square" rtlCol="0">
            <a:spAutoFit/>
          </a:bodyPr>
          <a:lstStyle/>
          <a:p>
            <a:r>
              <a:rPr lang="en-US" dirty="0">
                <a:solidFill>
                  <a:schemeClr val="bg1"/>
                </a:solidFill>
              </a:rPr>
              <a:t>Percentage score</a:t>
            </a:r>
            <a:endParaRPr lang="en-GB" dirty="0">
              <a:solidFill>
                <a:schemeClr val="bg1"/>
              </a:solidFill>
            </a:endParaRPr>
          </a:p>
        </p:txBody>
      </p:sp>
    </p:spTree>
    <p:extLst>
      <p:ext uri="{BB962C8B-B14F-4D97-AF65-F5344CB8AC3E}">
        <p14:creationId xmlns:p14="http://schemas.microsoft.com/office/powerpoint/2010/main" val="3401581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84"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348403" y="494735"/>
            <a:ext cx="7077633" cy="461665"/>
          </a:xfrm>
          <a:prstGeom prst="rect">
            <a:avLst/>
          </a:prstGeom>
          <a:noFill/>
        </p:spPr>
        <p:txBody>
          <a:bodyPr wrap="square" rtlCol="0">
            <a:spAutoFit/>
          </a:bodyPr>
          <a:lstStyle/>
          <a:p>
            <a:r>
              <a:rPr lang="en-GB" sz="2400" b="1" dirty="0"/>
              <a:t>The Year Ahead: Oxford data for previous years</a:t>
            </a:r>
          </a:p>
        </p:txBody>
      </p:sp>
      <p:grpSp>
        <p:nvGrpSpPr>
          <p:cNvPr id="9" name="Group 8"/>
          <p:cNvGrpSpPr/>
          <p:nvPr/>
        </p:nvGrpSpPr>
        <p:grpSpPr>
          <a:xfrm>
            <a:off x="734291" y="1905000"/>
            <a:ext cx="1697182" cy="3124200"/>
            <a:chOff x="734291" y="2899064"/>
            <a:chExt cx="1697182" cy="1143000"/>
          </a:xfrm>
        </p:grpSpPr>
        <p:sp>
          <p:nvSpPr>
            <p:cNvPr id="7" name="Pentagon 6"/>
            <p:cNvSpPr/>
            <p:nvPr/>
          </p:nvSpPr>
          <p:spPr>
            <a:xfrm>
              <a:off x="755073" y="2899064"/>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734291" y="3260989"/>
              <a:ext cx="1524000" cy="646331"/>
            </a:xfrm>
            <a:prstGeom prst="rect">
              <a:avLst/>
            </a:prstGeom>
            <a:noFill/>
          </p:spPr>
          <p:txBody>
            <a:bodyPr wrap="square" rtlCol="0">
              <a:spAutoFit/>
            </a:bodyPr>
            <a:lstStyle/>
            <a:p>
              <a:r>
                <a:rPr lang="en-GB" dirty="0">
                  <a:solidFill>
                    <a:schemeClr val="bg1"/>
                  </a:solidFill>
                </a:rPr>
                <a:t>Applications</a:t>
              </a:r>
            </a:p>
            <a:p>
              <a:r>
                <a:rPr lang="en-GB" dirty="0">
                  <a:solidFill>
                    <a:schemeClr val="bg1"/>
                  </a:solidFill>
                </a:rPr>
                <a:t>100</a:t>
              </a:r>
            </a:p>
          </p:txBody>
        </p:sp>
      </p:grpSp>
      <p:grpSp>
        <p:nvGrpSpPr>
          <p:cNvPr id="10" name="Group 9"/>
          <p:cNvGrpSpPr/>
          <p:nvPr/>
        </p:nvGrpSpPr>
        <p:grpSpPr>
          <a:xfrm>
            <a:off x="2465159" y="2253734"/>
            <a:ext cx="1676400" cy="2314987"/>
            <a:chOff x="755073" y="2899064"/>
            <a:chExt cx="1676400" cy="1143000"/>
          </a:xfrm>
        </p:grpSpPr>
        <p:sp>
          <p:nvSpPr>
            <p:cNvPr id="11" name="Pentagon 10"/>
            <p:cNvSpPr/>
            <p:nvPr/>
          </p:nvSpPr>
          <p:spPr>
            <a:xfrm>
              <a:off x="755073" y="2899064"/>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873787" y="3248308"/>
              <a:ext cx="1524000" cy="319119"/>
            </a:xfrm>
            <a:prstGeom prst="rect">
              <a:avLst/>
            </a:prstGeom>
            <a:noFill/>
          </p:spPr>
          <p:txBody>
            <a:bodyPr wrap="square" rtlCol="0">
              <a:spAutoFit/>
            </a:bodyPr>
            <a:lstStyle/>
            <a:p>
              <a:r>
                <a:rPr lang="en-GB" dirty="0">
                  <a:solidFill>
                    <a:schemeClr val="bg1"/>
                  </a:solidFill>
                </a:rPr>
                <a:t>Interviews</a:t>
              </a:r>
            </a:p>
            <a:p>
              <a:r>
                <a:rPr lang="en-GB" dirty="0">
                  <a:solidFill>
                    <a:schemeClr val="bg1"/>
                  </a:solidFill>
                </a:rPr>
                <a:t>30</a:t>
              </a:r>
            </a:p>
          </p:txBody>
        </p:sp>
      </p:grpSp>
      <p:sp>
        <p:nvSpPr>
          <p:cNvPr id="13" name="Pentagon 12"/>
          <p:cNvSpPr/>
          <p:nvPr/>
        </p:nvSpPr>
        <p:spPr>
          <a:xfrm rot="5400000">
            <a:off x="1861966" y="4824130"/>
            <a:ext cx="1676400" cy="468114"/>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2466109" y="4844534"/>
            <a:ext cx="457200" cy="369332"/>
          </a:xfrm>
          <a:prstGeom prst="rect">
            <a:avLst/>
          </a:prstGeom>
          <a:noFill/>
        </p:spPr>
        <p:txBody>
          <a:bodyPr wrap="square" rtlCol="0">
            <a:spAutoFit/>
          </a:bodyPr>
          <a:lstStyle/>
          <a:p>
            <a:r>
              <a:rPr lang="en-GB" dirty="0">
                <a:solidFill>
                  <a:schemeClr val="bg1"/>
                </a:solidFill>
              </a:rPr>
              <a:t>70</a:t>
            </a:r>
          </a:p>
        </p:txBody>
      </p:sp>
      <p:grpSp>
        <p:nvGrpSpPr>
          <p:cNvPr id="15" name="Group 14"/>
          <p:cNvGrpSpPr/>
          <p:nvPr/>
        </p:nvGrpSpPr>
        <p:grpSpPr>
          <a:xfrm>
            <a:off x="4210652" y="2726185"/>
            <a:ext cx="3311236" cy="1184170"/>
            <a:chOff x="773597" y="3649969"/>
            <a:chExt cx="1676400" cy="1143000"/>
          </a:xfrm>
        </p:grpSpPr>
        <p:sp>
          <p:nvSpPr>
            <p:cNvPr id="16" name="Pentagon 15"/>
            <p:cNvSpPr/>
            <p:nvPr/>
          </p:nvSpPr>
          <p:spPr>
            <a:xfrm>
              <a:off x="773597" y="3649969"/>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803635" y="3905907"/>
              <a:ext cx="1524000" cy="623860"/>
            </a:xfrm>
            <a:prstGeom prst="rect">
              <a:avLst/>
            </a:prstGeom>
            <a:noFill/>
          </p:spPr>
          <p:txBody>
            <a:bodyPr wrap="square" rtlCol="0">
              <a:spAutoFit/>
            </a:bodyPr>
            <a:lstStyle/>
            <a:p>
              <a:r>
                <a:rPr lang="en-GB" dirty="0">
                  <a:solidFill>
                    <a:schemeClr val="bg1"/>
                  </a:solidFill>
                </a:rPr>
                <a:t>Offers</a:t>
              </a:r>
            </a:p>
            <a:p>
              <a:r>
                <a:rPr lang="en-GB" dirty="0">
                  <a:solidFill>
                    <a:schemeClr val="bg1"/>
                  </a:solidFill>
                </a:rPr>
                <a:t>12</a:t>
              </a:r>
            </a:p>
          </p:txBody>
        </p:sp>
      </p:grpSp>
      <p:sp>
        <p:nvSpPr>
          <p:cNvPr id="21" name="Pentagon 20"/>
          <p:cNvSpPr/>
          <p:nvPr/>
        </p:nvSpPr>
        <p:spPr>
          <a:xfrm rot="5400000">
            <a:off x="3517973" y="4573571"/>
            <a:ext cx="1827883" cy="476512"/>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4191000" y="4873521"/>
            <a:ext cx="457200" cy="369332"/>
          </a:xfrm>
          <a:prstGeom prst="rect">
            <a:avLst/>
          </a:prstGeom>
          <a:noFill/>
        </p:spPr>
        <p:txBody>
          <a:bodyPr wrap="square" rtlCol="0">
            <a:spAutoFit/>
          </a:bodyPr>
          <a:lstStyle/>
          <a:p>
            <a:r>
              <a:rPr lang="en-GB" dirty="0">
                <a:solidFill>
                  <a:schemeClr val="bg1"/>
                </a:solidFill>
              </a:rPr>
              <a:t>18</a:t>
            </a:r>
          </a:p>
        </p:txBody>
      </p:sp>
      <p:grpSp>
        <p:nvGrpSpPr>
          <p:cNvPr id="32" name="Group 31"/>
          <p:cNvGrpSpPr/>
          <p:nvPr/>
        </p:nvGrpSpPr>
        <p:grpSpPr>
          <a:xfrm>
            <a:off x="7487113" y="2974598"/>
            <a:ext cx="1662546" cy="679818"/>
            <a:chOff x="782782" y="2720300"/>
            <a:chExt cx="1676400" cy="1143000"/>
          </a:xfrm>
        </p:grpSpPr>
        <p:sp>
          <p:nvSpPr>
            <p:cNvPr id="33" name="Pentagon 32"/>
            <p:cNvSpPr/>
            <p:nvPr/>
          </p:nvSpPr>
          <p:spPr>
            <a:xfrm>
              <a:off x="782782" y="2720300"/>
              <a:ext cx="1676400" cy="1143000"/>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865909" y="2979867"/>
              <a:ext cx="1524000" cy="620970"/>
            </a:xfrm>
            <a:prstGeom prst="rect">
              <a:avLst/>
            </a:prstGeom>
            <a:noFill/>
          </p:spPr>
          <p:txBody>
            <a:bodyPr wrap="square" rtlCol="0">
              <a:spAutoFit/>
            </a:bodyPr>
            <a:lstStyle/>
            <a:p>
              <a:r>
                <a:rPr lang="en-GB" dirty="0">
                  <a:solidFill>
                    <a:schemeClr val="bg1"/>
                  </a:solidFill>
                </a:rPr>
                <a:t>Places 11</a:t>
              </a:r>
            </a:p>
          </p:txBody>
        </p:sp>
      </p:grpSp>
      <p:sp>
        <p:nvSpPr>
          <p:cNvPr id="35" name="Pentagon 34"/>
          <p:cNvSpPr/>
          <p:nvPr/>
        </p:nvSpPr>
        <p:spPr>
          <a:xfrm rot="5400000">
            <a:off x="7426157" y="3728477"/>
            <a:ext cx="574916" cy="468114"/>
          </a:xfrm>
          <a:prstGeom prst="homePlat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7531955" y="3697272"/>
            <a:ext cx="457200" cy="369332"/>
          </a:xfrm>
          <a:prstGeom prst="rect">
            <a:avLst/>
          </a:prstGeom>
          <a:noFill/>
        </p:spPr>
        <p:txBody>
          <a:bodyPr wrap="square" rtlCol="0">
            <a:spAutoFit/>
          </a:bodyPr>
          <a:lstStyle/>
          <a:p>
            <a:r>
              <a:rPr lang="en-GB" dirty="0">
                <a:solidFill>
                  <a:schemeClr val="bg1"/>
                </a:solidFill>
              </a:rPr>
              <a:t>1</a:t>
            </a:r>
          </a:p>
        </p:txBody>
      </p:sp>
      <p:cxnSp>
        <p:nvCxnSpPr>
          <p:cNvPr id="40" name="Straight Connector 39"/>
          <p:cNvCxnSpPr/>
          <p:nvPr/>
        </p:nvCxnSpPr>
        <p:spPr>
          <a:xfrm>
            <a:off x="2431473" y="1352257"/>
            <a:ext cx="34636" cy="4819943"/>
          </a:xfrm>
          <a:prstGeom prst="line">
            <a:avLst/>
          </a:prstGeom>
          <a:ln w="95250">
            <a:solidFill>
              <a:srgbClr val="FFFF00"/>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142509" y="1352256"/>
            <a:ext cx="34636" cy="4819943"/>
          </a:xfrm>
          <a:prstGeom prst="line">
            <a:avLst/>
          </a:prstGeom>
          <a:ln w="95250">
            <a:solidFill>
              <a:srgbClr val="FFFF00"/>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26036" y="1390015"/>
            <a:ext cx="34636" cy="4819943"/>
          </a:xfrm>
          <a:prstGeom prst="line">
            <a:avLst/>
          </a:prstGeom>
          <a:ln w="95250">
            <a:solidFill>
              <a:srgbClr val="FFFF00"/>
            </a:solidFill>
            <a:prstDash val="soli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024804" y="6226436"/>
            <a:ext cx="1481702" cy="523220"/>
          </a:xfrm>
          <a:prstGeom prst="rect">
            <a:avLst/>
          </a:prstGeom>
          <a:noFill/>
        </p:spPr>
        <p:txBody>
          <a:bodyPr wrap="square" rtlCol="0">
            <a:spAutoFit/>
          </a:bodyPr>
          <a:lstStyle/>
          <a:p>
            <a:r>
              <a:rPr lang="en-GB" sz="2800" dirty="0">
                <a:solidFill>
                  <a:srgbClr val="FFFF00"/>
                </a:solidFill>
              </a:rPr>
              <a:t>PAT</a:t>
            </a:r>
          </a:p>
        </p:txBody>
      </p:sp>
      <p:sp>
        <p:nvSpPr>
          <p:cNvPr id="46" name="TextBox 45"/>
          <p:cNvSpPr txBox="1"/>
          <p:nvPr/>
        </p:nvSpPr>
        <p:spPr>
          <a:xfrm>
            <a:off x="3575207" y="6216885"/>
            <a:ext cx="1758793" cy="523220"/>
          </a:xfrm>
          <a:prstGeom prst="rect">
            <a:avLst/>
          </a:prstGeom>
          <a:noFill/>
        </p:spPr>
        <p:txBody>
          <a:bodyPr wrap="square" rtlCol="0">
            <a:spAutoFit/>
          </a:bodyPr>
          <a:lstStyle/>
          <a:p>
            <a:r>
              <a:rPr lang="en-GB" sz="2800" dirty="0">
                <a:solidFill>
                  <a:srgbClr val="FFFF00"/>
                </a:solidFill>
              </a:rPr>
              <a:t>Interviews</a:t>
            </a:r>
          </a:p>
        </p:txBody>
      </p:sp>
      <p:sp>
        <p:nvSpPr>
          <p:cNvPr id="47" name="TextBox 46"/>
          <p:cNvSpPr txBox="1"/>
          <p:nvPr/>
        </p:nvSpPr>
        <p:spPr>
          <a:xfrm>
            <a:off x="6442149" y="6230055"/>
            <a:ext cx="2308253" cy="523220"/>
          </a:xfrm>
          <a:prstGeom prst="rect">
            <a:avLst/>
          </a:prstGeom>
          <a:noFill/>
        </p:spPr>
        <p:txBody>
          <a:bodyPr wrap="square" rtlCol="0">
            <a:spAutoFit/>
          </a:bodyPr>
          <a:lstStyle/>
          <a:p>
            <a:r>
              <a:rPr lang="en-GB" sz="2800" dirty="0">
                <a:solidFill>
                  <a:srgbClr val="FFFF00"/>
                </a:solidFill>
              </a:rPr>
              <a:t>Exam Results</a:t>
            </a:r>
          </a:p>
        </p:txBody>
      </p:sp>
      <p:sp>
        <p:nvSpPr>
          <p:cNvPr id="4" name="Pentagon 3"/>
          <p:cNvSpPr/>
          <p:nvPr/>
        </p:nvSpPr>
        <p:spPr>
          <a:xfrm>
            <a:off x="2562787" y="2256185"/>
            <a:ext cx="1600200" cy="2314987"/>
          </a:xfrm>
          <a:prstGeom prst="homePlate">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Pentagon 44"/>
          <p:cNvSpPr/>
          <p:nvPr/>
        </p:nvSpPr>
        <p:spPr>
          <a:xfrm>
            <a:off x="4210652" y="2729634"/>
            <a:ext cx="3304309" cy="1184171"/>
          </a:xfrm>
          <a:prstGeom prst="homePlate">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Pentagon 47"/>
          <p:cNvSpPr/>
          <p:nvPr/>
        </p:nvSpPr>
        <p:spPr>
          <a:xfrm>
            <a:off x="7508156" y="2945969"/>
            <a:ext cx="1620460" cy="711631"/>
          </a:xfrm>
          <a:prstGeom prst="homePlate">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7572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1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1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1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animBg="1"/>
      <p:bldP spid="4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AAD0-8633-4792-783D-DFC93D6051B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1C1732-E5B2-D804-3D98-37F8FF1F90BD}"/>
              </a:ext>
            </a:extLst>
          </p:cNvPr>
          <p:cNvPicPr>
            <a:picLocks noChangeAspect="1"/>
          </p:cNvPicPr>
          <p:nvPr/>
        </p:nvPicPr>
        <p:blipFill>
          <a:blip r:embed="rId2"/>
          <a:srcRect l="34166" t="20371" r="13333" b="26482"/>
          <a:stretch>
            <a:fillRect/>
          </a:stretch>
        </p:blipFill>
        <p:spPr>
          <a:xfrm>
            <a:off x="89210" y="990600"/>
            <a:ext cx="8965580" cy="5105400"/>
          </a:xfrm>
          <a:prstGeom prst="rect">
            <a:avLst/>
          </a:prstGeom>
        </p:spPr>
      </p:pic>
      <p:sp>
        <p:nvSpPr>
          <p:cNvPr id="7" name="TextBox 6">
            <a:extLst>
              <a:ext uri="{FF2B5EF4-FFF2-40B4-BE49-F238E27FC236}">
                <a16:creationId xmlns:a16="http://schemas.microsoft.com/office/drawing/2014/main" id="{E00AC9FD-EAF3-348A-4A13-8C468A1EDB0D}"/>
              </a:ext>
            </a:extLst>
          </p:cNvPr>
          <p:cNvSpPr txBox="1"/>
          <p:nvPr/>
        </p:nvSpPr>
        <p:spPr>
          <a:xfrm>
            <a:off x="533400" y="381000"/>
            <a:ext cx="2971800" cy="461665"/>
          </a:xfrm>
          <a:prstGeom prst="rect">
            <a:avLst/>
          </a:prstGeom>
          <a:solidFill>
            <a:schemeClr val="bg1"/>
          </a:solidFill>
        </p:spPr>
        <p:txBody>
          <a:bodyPr wrap="square" rtlCol="0">
            <a:spAutoFit/>
          </a:bodyPr>
          <a:lstStyle/>
          <a:p>
            <a:r>
              <a:rPr lang="en-GB" sz="2400" dirty="0"/>
              <a:t>PAT for entry 2025</a:t>
            </a:r>
          </a:p>
        </p:txBody>
      </p:sp>
      <p:cxnSp>
        <p:nvCxnSpPr>
          <p:cNvPr id="4" name="Straight Connector 3">
            <a:extLst>
              <a:ext uri="{FF2B5EF4-FFF2-40B4-BE49-F238E27FC236}">
                <a16:creationId xmlns:a16="http://schemas.microsoft.com/office/drawing/2014/main" id="{75AFB830-2BBB-9333-3A4D-5DCF3D9650C8}"/>
              </a:ext>
            </a:extLst>
          </p:cNvPr>
          <p:cNvCxnSpPr>
            <a:cxnSpLocks/>
          </p:cNvCxnSpPr>
          <p:nvPr/>
        </p:nvCxnSpPr>
        <p:spPr>
          <a:xfrm>
            <a:off x="6019800" y="2514600"/>
            <a:ext cx="0" cy="2667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2C9FF85-85A1-A993-62DA-955F6915CF62}"/>
              </a:ext>
            </a:extLst>
          </p:cNvPr>
          <p:cNvSpPr txBox="1"/>
          <p:nvPr/>
        </p:nvSpPr>
        <p:spPr>
          <a:xfrm>
            <a:off x="990600" y="6153834"/>
            <a:ext cx="7239000" cy="646331"/>
          </a:xfrm>
          <a:prstGeom prst="rect">
            <a:avLst/>
          </a:prstGeom>
          <a:noFill/>
        </p:spPr>
        <p:txBody>
          <a:bodyPr wrap="square" rtlCol="0">
            <a:spAutoFit/>
          </a:bodyPr>
          <a:lstStyle/>
          <a:p>
            <a:r>
              <a:rPr lang="en-US" dirty="0"/>
              <a:t>Oxford applicants are taking ESAT for the first time this year, so maybe the proportion of applicants who are interviewed will change.</a:t>
            </a:r>
            <a:endParaRPr lang="en-GB" dirty="0"/>
          </a:p>
        </p:txBody>
      </p:sp>
    </p:spTree>
    <p:extLst>
      <p:ext uri="{BB962C8B-B14F-4D97-AF65-F5344CB8AC3E}">
        <p14:creationId xmlns:p14="http://schemas.microsoft.com/office/powerpoint/2010/main" val="268491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69332"/>
            <a:ext cx="8229600" cy="646331"/>
          </a:xfrm>
          <a:prstGeom prst="rect">
            <a:avLst/>
          </a:prstGeom>
          <a:noFill/>
        </p:spPr>
        <p:txBody>
          <a:bodyPr wrap="square" rtlCol="0">
            <a:spAutoFit/>
          </a:bodyPr>
          <a:lstStyle/>
          <a:p>
            <a:r>
              <a:rPr lang="en-US" sz="3600" b="1" dirty="0"/>
              <a:t>ESAT Scores 2026</a:t>
            </a:r>
            <a:endParaRPr lang="en-GB" sz="3600" b="1" dirty="0"/>
          </a:p>
        </p:txBody>
      </p:sp>
      <p:sp>
        <p:nvSpPr>
          <p:cNvPr id="8" name="TextBox 7"/>
          <p:cNvSpPr txBox="1"/>
          <p:nvPr/>
        </p:nvSpPr>
        <p:spPr>
          <a:xfrm rot="10800000" flipH="1" flipV="1">
            <a:off x="6966531" y="6216134"/>
            <a:ext cx="2177469" cy="369332"/>
          </a:xfrm>
          <a:prstGeom prst="rect">
            <a:avLst/>
          </a:prstGeom>
          <a:noFill/>
        </p:spPr>
        <p:txBody>
          <a:bodyPr wrap="square" rtlCol="0">
            <a:spAutoFit/>
          </a:bodyPr>
          <a:lstStyle/>
          <a:p>
            <a:r>
              <a:rPr lang="en-US" dirty="0">
                <a:solidFill>
                  <a:schemeClr val="bg1"/>
                </a:solidFill>
              </a:rPr>
              <a:t>Percentage score</a:t>
            </a:r>
            <a:endParaRPr lang="en-GB" dirty="0">
              <a:solidFill>
                <a:schemeClr val="bg1"/>
              </a:solidFill>
            </a:endParaRPr>
          </a:p>
        </p:txBody>
      </p:sp>
      <p:sp>
        <p:nvSpPr>
          <p:cNvPr id="3" name="TextBox 2">
            <a:extLst>
              <a:ext uri="{FF2B5EF4-FFF2-40B4-BE49-F238E27FC236}">
                <a16:creationId xmlns:a16="http://schemas.microsoft.com/office/drawing/2014/main" id="{77D39C2B-5669-271E-C2F9-3384D74786BA}"/>
              </a:ext>
            </a:extLst>
          </p:cNvPr>
          <p:cNvSpPr txBox="1"/>
          <p:nvPr/>
        </p:nvSpPr>
        <p:spPr>
          <a:xfrm>
            <a:off x="533400" y="1524000"/>
            <a:ext cx="8305800" cy="5293757"/>
          </a:xfrm>
          <a:prstGeom prst="rect">
            <a:avLst/>
          </a:prstGeom>
          <a:noFill/>
        </p:spPr>
        <p:txBody>
          <a:bodyPr wrap="square" rtlCol="0">
            <a:spAutoFit/>
          </a:bodyPr>
          <a:lstStyle/>
          <a:p>
            <a:r>
              <a:rPr lang="en-US" sz="3200" kern="1200" dirty="0">
                <a:solidFill>
                  <a:schemeClr val="tx1"/>
                </a:solidFill>
                <a:latin typeface="+mn-lt"/>
                <a:ea typeface="+mn-ea"/>
                <a:cs typeface="+mn-cs"/>
              </a:rPr>
              <a:t>Scores will be standardized on a 1 (low) to 9 (high) scale (to one decimal point).</a:t>
            </a:r>
          </a:p>
          <a:p>
            <a:endParaRPr lang="en-US" sz="3200" dirty="0"/>
          </a:p>
          <a:p>
            <a:r>
              <a:rPr lang="en-US" sz="3200" kern="1200" dirty="0">
                <a:solidFill>
                  <a:schemeClr val="tx1"/>
                </a:solidFill>
                <a:latin typeface="+mn-lt"/>
                <a:ea typeface="+mn-ea"/>
                <a:cs typeface="+mn-cs"/>
              </a:rPr>
              <a:t>They will be sent to the relevant University and accessible by students on 16 Nov 2026, via your UAT-UK account and you should get an email telling you that they are available.</a:t>
            </a:r>
          </a:p>
          <a:p>
            <a:endParaRPr lang="en-US" sz="3200" dirty="0"/>
          </a:p>
          <a:p>
            <a:r>
              <a:rPr lang="en-US" sz="3200" kern="1200" dirty="0">
                <a:solidFill>
                  <a:schemeClr val="tx1"/>
                </a:solidFill>
                <a:latin typeface="+mn-lt"/>
                <a:ea typeface="+mn-ea"/>
                <a:cs typeface="+mn-cs"/>
              </a:rPr>
              <a:t>You don’t need to be a superstar in the test; you just need a decent score to get an interview.</a:t>
            </a:r>
          </a:p>
          <a:p>
            <a:endParaRPr lang="en-US" sz="1800" kern="1200" dirty="0">
              <a:solidFill>
                <a:schemeClr val="tx1"/>
              </a:solidFill>
              <a:latin typeface="+mn-lt"/>
              <a:ea typeface="+mn-ea"/>
              <a:cs typeface="+mn-cs"/>
            </a:endParaRPr>
          </a:p>
        </p:txBody>
      </p:sp>
    </p:spTree>
    <p:extLst>
      <p:ext uri="{BB962C8B-B14F-4D97-AF65-F5344CB8AC3E}">
        <p14:creationId xmlns:p14="http://schemas.microsoft.com/office/powerpoint/2010/main" val="813557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1D4C4-5722-663D-E002-8170ACE64A4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1895EC5-430B-D1A3-6100-A98F16A8EC72}"/>
              </a:ext>
            </a:extLst>
          </p:cNvPr>
          <p:cNvPicPr>
            <a:picLocks noChangeAspect="1"/>
          </p:cNvPicPr>
          <p:nvPr/>
        </p:nvPicPr>
        <p:blipFill>
          <a:blip r:embed="rId2"/>
          <a:stretch>
            <a:fillRect/>
          </a:stretch>
        </p:blipFill>
        <p:spPr>
          <a:xfrm>
            <a:off x="533400" y="1295400"/>
            <a:ext cx="3846582" cy="4343400"/>
          </a:xfrm>
          <a:prstGeom prst="rect">
            <a:avLst/>
          </a:prstGeom>
        </p:spPr>
      </p:pic>
      <p:pic>
        <p:nvPicPr>
          <p:cNvPr id="6" name="Picture 5">
            <a:extLst>
              <a:ext uri="{FF2B5EF4-FFF2-40B4-BE49-F238E27FC236}">
                <a16:creationId xmlns:a16="http://schemas.microsoft.com/office/drawing/2014/main" id="{4E9758A4-007C-B976-BC65-9F808798775D}"/>
              </a:ext>
            </a:extLst>
          </p:cNvPr>
          <p:cNvPicPr>
            <a:picLocks noChangeAspect="1"/>
          </p:cNvPicPr>
          <p:nvPr/>
        </p:nvPicPr>
        <p:blipFill>
          <a:blip r:embed="rId3"/>
          <a:stretch>
            <a:fillRect/>
          </a:stretch>
        </p:blipFill>
        <p:spPr>
          <a:xfrm>
            <a:off x="4648200" y="1676400"/>
            <a:ext cx="3565544" cy="3238639"/>
          </a:xfrm>
          <a:prstGeom prst="rect">
            <a:avLst/>
          </a:prstGeom>
        </p:spPr>
      </p:pic>
      <p:sp>
        <p:nvSpPr>
          <p:cNvPr id="9" name="TextBox 8">
            <a:extLst>
              <a:ext uri="{FF2B5EF4-FFF2-40B4-BE49-F238E27FC236}">
                <a16:creationId xmlns:a16="http://schemas.microsoft.com/office/drawing/2014/main" id="{921A571E-998B-8ABC-15DA-29EE88323C73}"/>
              </a:ext>
            </a:extLst>
          </p:cNvPr>
          <p:cNvSpPr txBox="1"/>
          <p:nvPr/>
        </p:nvSpPr>
        <p:spPr>
          <a:xfrm>
            <a:off x="457200" y="457200"/>
            <a:ext cx="4572000" cy="400110"/>
          </a:xfrm>
          <a:prstGeom prst="rect">
            <a:avLst/>
          </a:prstGeom>
          <a:noFill/>
        </p:spPr>
        <p:txBody>
          <a:bodyPr wrap="square">
            <a:spAutoFit/>
          </a:bodyPr>
          <a:lstStyle/>
          <a:p>
            <a:r>
              <a:rPr lang="en-GB" sz="2000" dirty="0"/>
              <a:t>https://esat-tmua.ac.uk/prepare/</a:t>
            </a:r>
          </a:p>
        </p:txBody>
      </p:sp>
      <p:sp>
        <p:nvSpPr>
          <p:cNvPr id="10" name="Rectangle 9">
            <a:extLst>
              <a:ext uri="{FF2B5EF4-FFF2-40B4-BE49-F238E27FC236}">
                <a16:creationId xmlns:a16="http://schemas.microsoft.com/office/drawing/2014/main" id="{5FAD465A-D3C3-047F-0084-C074CFFC93DF}"/>
              </a:ext>
            </a:extLst>
          </p:cNvPr>
          <p:cNvSpPr/>
          <p:nvPr/>
        </p:nvSpPr>
        <p:spPr>
          <a:xfrm>
            <a:off x="4682067" y="1905000"/>
            <a:ext cx="2895600" cy="685800"/>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3515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03C5B-AE5D-5B5C-CFC7-EE61ECABCD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352F17-D9FE-00C9-B547-0967244BB22C}"/>
              </a:ext>
            </a:extLst>
          </p:cNvPr>
          <p:cNvPicPr>
            <a:picLocks noChangeAspect="1"/>
          </p:cNvPicPr>
          <p:nvPr/>
        </p:nvPicPr>
        <p:blipFill rotWithShape="1">
          <a:blip r:embed="rId2"/>
          <a:srcRect l="37499" t="27778" r="16667" b="15926"/>
          <a:stretch/>
        </p:blipFill>
        <p:spPr>
          <a:xfrm>
            <a:off x="609600" y="876300"/>
            <a:ext cx="7389395" cy="5105400"/>
          </a:xfrm>
          <a:prstGeom prst="rect">
            <a:avLst/>
          </a:prstGeom>
        </p:spPr>
      </p:pic>
    </p:spTree>
    <p:extLst>
      <p:ext uri="{BB962C8B-B14F-4D97-AF65-F5344CB8AC3E}">
        <p14:creationId xmlns:p14="http://schemas.microsoft.com/office/powerpoint/2010/main" val="2466218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9B536B7-C0EA-2EA3-3455-ECC70300DCA5}"/>
              </a:ext>
            </a:extLst>
          </p:cNvPr>
          <p:cNvPicPr>
            <a:picLocks noChangeAspect="1"/>
          </p:cNvPicPr>
          <p:nvPr/>
        </p:nvPicPr>
        <p:blipFill rotWithShape="1">
          <a:blip r:embed="rId2"/>
          <a:srcRect l="37501" t="20371" r="16665" b="5556"/>
          <a:stretch/>
        </p:blipFill>
        <p:spPr>
          <a:xfrm>
            <a:off x="990600" y="346363"/>
            <a:ext cx="6781800" cy="6165273"/>
          </a:xfrm>
          <a:prstGeom prst="rect">
            <a:avLst/>
          </a:prstGeom>
        </p:spPr>
      </p:pic>
      <p:sp>
        <p:nvSpPr>
          <p:cNvPr id="8" name="TextBox 7">
            <a:extLst>
              <a:ext uri="{FF2B5EF4-FFF2-40B4-BE49-F238E27FC236}">
                <a16:creationId xmlns:a16="http://schemas.microsoft.com/office/drawing/2014/main" id="{95B79408-938C-E9F9-807A-7A16E4122321}"/>
              </a:ext>
            </a:extLst>
          </p:cNvPr>
          <p:cNvSpPr txBox="1"/>
          <p:nvPr/>
        </p:nvSpPr>
        <p:spPr>
          <a:xfrm>
            <a:off x="3733800" y="228600"/>
            <a:ext cx="4800600" cy="830997"/>
          </a:xfrm>
          <a:prstGeom prst="rect">
            <a:avLst/>
          </a:prstGeom>
          <a:solidFill>
            <a:srgbClr val="FFFF00"/>
          </a:solidFill>
        </p:spPr>
        <p:txBody>
          <a:bodyPr wrap="square" rtlCol="0">
            <a:spAutoFit/>
          </a:bodyPr>
          <a:lstStyle/>
          <a:p>
            <a:r>
              <a:rPr lang="en-GB" sz="2400" dirty="0">
                <a:solidFill>
                  <a:schemeClr val="bg1"/>
                </a:solidFill>
              </a:rPr>
              <a:t>N.B.  Only the first page of each subject specification is shown here.</a:t>
            </a:r>
          </a:p>
        </p:txBody>
      </p:sp>
    </p:spTree>
    <p:extLst>
      <p:ext uri="{BB962C8B-B14F-4D97-AF65-F5344CB8AC3E}">
        <p14:creationId xmlns:p14="http://schemas.microsoft.com/office/powerpoint/2010/main" val="1185201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2632EF-F4E4-176B-7113-9901C484589B}"/>
              </a:ext>
            </a:extLst>
          </p:cNvPr>
          <p:cNvPicPr>
            <a:picLocks noChangeAspect="1"/>
          </p:cNvPicPr>
          <p:nvPr/>
        </p:nvPicPr>
        <p:blipFill rotWithShape="1">
          <a:blip r:embed="rId2"/>
          <a:srcRect l="36666" t="23333" r="15000" b="7037"/>
          <a:stretch/>
        </p:blipFill>
        <p:spPr>
          <a:xfrm>
            <a:off x="685799" y="304800"/>
            <a:ext cx="7522723" cy="6096000"/>
          </a:xfrm>
          <a:prstGeom prst="rect">
            <a:avLst/>
          </a:prstGeom>
        </p:spPr>
      </p:pic>
    </p:spTree>
    <p:extLst>
      <p:ext uri="{BB962C8B-B14F-4D97-AF65-F5344CB8AC3E}">
        <p14:creationId xmlns:p14="http://schemas.microsoft.com/office/powerpoint/2010/main" val="2800636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EBD438-4E34-74F5-F98F-D1778EF45746}"/>
              </a:ext>
            </a:extLst>
          </p:cNvPr>
          <p:cNvPicPr>
            <a:picLocks noChangeAspect="1"/>
          </p:cNvPicPr>
          <p:nvPr/>
        </p:nvPicPr>
        <p:blipFill rotWithShape="1">
          <a:blip r:embed="rId2"/>
          <a:srcRect l="37500" t="21851" r="15000" b="5556"/>
          <a:stretch/>
        </p:blipFill>
        <p:spPr>
          <a:xfrm>
            <a:off x="685799" y="304800"/>
            <a:ext cx="7268547" cy="6248400"/>
          </a:xfrm>
          <a:prstGeom prst="rect">
            <a:avLst/>
          </a:prstGeom>
        </p:spPr>
      </p:pic>
    </p:spTree>
    <p:extLst>
      <p:ext uri="{BB962C8B-B14F-4D97-AF65-F5344CB8AC3E}">
        <p14:creationId xmlns:p14="http://schemas.microsoft.com/office/powerpoint/2010/main" val="813849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B732AE-51D1-412E-E211-335272176F70}"/>
              </a:ext>
            </a:extLst>
          </p:cNvPr>
          <p:cNvPicPr>
            <a:picLocks noChangeAspect="1"/>
          </p:cNvPicPr>
          <p:nvPr/>
        </p:nvPicPr>
        <p:blipFill rotWithShape="1">
          <a:blip r:embed="rId2"/>
          <a:srcRect l="38333" t="20371" r="15833" b="5556"/>
          <a:stretch/>
        </p:blipFill>
        <p:spPr>
          <a:xfrm>
            <a:off x="1066800" y="228600"/>
            <a:ext cx="6789420" cy="6172200"/>
          </a:xfrm>
          <a:prstGeom prst="rect">
            <a:avLst/>
          </a:prstGeom>
        </p:spPr>
      </p:pic>
    </p:spTree>
    <p:extLst>
      <p:ext uri="{BB962C8B-B14F-4D97-AF65-F5344CB8AC3E}">
        <p14:creationId xmlns:p14="http://schemas.microsoft.com/office/powerpoint/2010/main" val="1197870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66950C-EB75-E91E-6250-F6D3B13C7E50}"/>
              </a:ext>
            </a:extLst>
          </p:cNvPr>
          <p:cNvPicPr>
            <a:picLocks noChangeAspect="1"/>
          </p:cNvPicPr>
          <p:nvPr/>
        </p:nvPicPr>
        <p:blipFill rotWithShape="1">
          <a:blip r:embed="rId2"/>
          <a:srcRect l="37500" t="21852" r="14167" b="7037"/>
          <a:stretch/>
        </p:blipFill>
        <p:spPr>
          <a:xfrm>
            <a:off x="914400" y="228600"/>
            <a:ext cx="7734300" cy="6400800"/>
          </a:xfrm>
          <a:prstGeom prst="rect">
            <a:avLst/>
          </a:prstGeom>
        </p:spPr>
      </p:pic>
    </p:spTree>
    <p:extLst>
      <p:ext uri="{BB962C8B-B14F-4D97-AF65-F5344CB8AC3E}">
        <p14:creationId xmlns:p14="http://schemas.microsoft.com/office/powerpoint/2010/main" val="3456137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E8E9-D041-33F7-85FF-14CFF2E8D4C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C5C337-0EBD-79CB-E644-A79E0E32CD3C}"/>
              </a:ext>
            </a:extLst>
          </p:cNvPr>
          <p:cNvPicPr>
            <a:picLocks noChangeAspect="1"/>
          </p:cNvPicPr>
          <p:nvPr/>
        </p:nvPicPr>
        <p:blipFill>
          <a:blip r:embed="rId2"/>
          <a:stretch>
            <a:fillRect/>
          </a:stretch>
        </p:blipFill>
        <p:spPr>
          <a:xfrm>
            <a:off x="533400" y="1295400"/>
            <a:ext cx="3846582" cy="4343400"/>
          </a:xfrm>
          <a:prstGeom prst="rect">
            <a:avLst/>
          </a:prstGeom>
        </p:spPr>
      </p:pic>
      <p:pic>
        <p:nvPicPr>
          <p:cNvPr id="6" name="Picture 5">
            <a:extLst>
              <a:ext uri="{FF2B5EF4-FFF2-40B4-BE49-F238E27FC236}">
                <a16:creationId xmlns:a16="http://schemas.microsoft.com/office/drawing/2014/main" id="{38AA2C94-1665-8F85-C300-2E3CFC312968}"/>
              </a:ext>
            </a:extLst>
          </p:cNvPr>
          <p:cNvPicPr>
            <a:picLocks noChangeAspect="1"/>
          </p:cNvPicPr>
          <p:nvPr/>
        </p:nvPicPr>
        <p:blipFill>
          <a:blip r:embed="rId3"/>
          <a:stretch>
            <a:fillRect/>
          </a:stretch>
        </p:blipFill>
        <p:spPr>
          <a:xfrm>
            <a:off x="4648200" y="1676400"/>
            <a:ext cx="3565544" cy="3238639"/>
          </a:xfrm>
          <a:prstGeom prst="rect">
            <a:avLst/>
          </a:prstGeom>
        </p:spPr>
      </p:pic>
      <p:sp>
        <p:nvSpPr>
          <p:cNvPr id="9" name="TextBox 8">
            <a:extLst>
              <a:ext uri="{FF2B5EF4-FFF2-40B4-BE49-F238E27FC236}">
                <a16:creationId xmlns:a16="http://schemas.microsoft.com/office/drawing/2014/main" id="{3EF5107A-D2D5-F806-21CE-37DDFBCA6DFA}"/>
              </a:ext>
            </a:extLst>
          </p:cNvPr>
          <p:cNvSpPr txBox="1"/>
          <p:nvPr/>
        </p:nvSpPr>
        <p:spPr>
          <a:xfrm>
            <a:off x="457200" y="457200"/>
            <a:ext cx="4572000" cy="400110"/>
          </a:xfrm>
          <a:prstGeom prst="rect">
            <a:avLst/>
          </a:prstGeom>
          <a:noFill/>
        </p:spPr>
        <p:txBody>
          <a:bodyPr wrap="square">
            <a:spAutoFit/>
          </a:bodyPr>
          <a:lstStyle/>
          <a:p>
            <a:r>
              <a:rPr lang="en-GB" sz="2000" dirty="0"/>
              <a:t>https://esat-tmua.ac.uk/prepare/</a:t>
            </a:r>
          </a:p>
        </p:txBody>
      </p:sp>
      <p:sp>
        <p:nvSpPr>
          <p:cNvPr id="10" name="Rectangle 9">
            <a:extLst>
              <a:ext uri="{FF2B5EF4-FFF2-40B4-BE49-F238E27FC236}">
                <a16:creationId xmlns:a16="http://schemas.microsoft.com/office/drawing/2014/main" id="{8A540E1C-91CF-5D22-50BC-201718BBF1C7}"/>
              </a:ext>
            </a:extLst>
          </p:cNvPr>
          <p:cNvSpPr/>
          <p:nvPr/>
        </p:nvSpPr>
        <p:spPr>
          <a:xfrm>
            <a:off x="4682067" y="2514600"/>
            <a:ext cx="2895600" cy="762000"/>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623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CB0234-F054-8386-948F-81D66D1C1690}"/>
              </a:ext>
            </a:extLst>
          </p:cNvPr>
          <p:cNvPicPr>
            <a:picLocks noChangeAspect="1"/>
          </p:cNvPicPr>
          <p:nvPr/>
        </p:nvPicPr>
        <p:blipFill>
          <a:blip r:embed="rId2"/>
          <a:srcRect l="4167" t="5999" b="7334"/>
          <a:stretch>
            <a:fillRect/>
          </a:stretch>
        </p:blipFill>
        <p:spPr>
          <a:xfrm>
            <a:off x="152400" y="762000"/>
            <a:ext cx="8763000" cy="4953000"/>
          </a:xfrm>
          <a:prstGeom prst="rect">
            <a:avLst/>
          </a:prstGeom>
        </p:spPr>
      </p:pic>
      <p:sp>
        <p:nvSpPr>
          <p:cNvPr id="7" name="TextBox 6">
            <a:extLst>
              <a:ext uri="{FF2B5EF4-FFF2-40B4-BE49-F238E27FC236}">
                <a16:creationId xmlns:a16="http://schemas.microsoft.com/office/drawing/2014/main" id="{B1849C17-23F3-5948-D372-6E42821F1736}"/>
              </a:ext>
            </a:extLst>
          </p:cNvPr>
          <p:cNvSpPr txBox="1"/>
          <p:nvPr/>
        </p:nvSpPr>
        <p:spPr>
          <a:xfrm>
            <a:off x="3810000" y="6019800"/>
            <a:ext cx="5638800" cy="369332"/>
          </a:xfrm>
          <a:prstGeom prst="rect">
            <a:avLst/>
          </a:prstGeom>
          <a:noFill/>
        </p:spPr>
        <p:txBody>
          <a:bodyPr wrap="square">
            <a:spAutoFit/>
          </a:bodyPr>
          <a:lstStyle/>
          <a:p>
            <a:r>
              <a:rPr lang="en-GB" dirty="0"/>
              <a:t>https://esat-tmua.ac.uk/esat-preparation-materials/</a:t>
            </a:r>
          </a:p>
        </p:txBody>
      </p:sp>
    </p:spTree>
    <p:extLst>
      <p:ext uri="{BB962C8B-B14F-4D97-AF65-F5344CB8AC3E}">
        <p14:creationId xmlns:p14="http://schemas.microsoft.com/office/powerpoint/2010/main" val="2688948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08AA2-6E74-5A05-1942-0E09E1BC697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C18BAD-77ED-CAE7-2F68-6BBA9987FD0D}"/>
              </a:ext>
            </a:extLst>
          </p:cNvPr>
          <p:cNvPicPr>
            <a:picLocks noChangeAspect="1"/>
          </p:cNvPicPr>
          <p:nvPr/>
        </p:nvPicPr>
        <p:blipFill>
          <a:blip r:embed="rId2"/>
          <a:stretch>
            <a:fillRect/>
          </a:stretch>
        </p:blipFill>
        <p:spPr>
          <a:xfrm>
            <a:off x="1143000" y="457200"/>
            <a:ext cx="6468664" cy="5181600"/>
          </a:xfrm>
          <a:prstGeom prst="rect">
            <a:avLst/>
          </a:prstGeom>
        </p:spPr>
      </p:pic>
      <p:sp>
        <p:nvSpPr>
          <p:cNvPr id="5" name="TextBox 4">
            <a:extLst>
              <a:ext uri="{FF2B5EF4-FFF2-40B4-BE49-F238E27FC236}">
                <a16:creationId xmlns:a16="http://schemas.microsoft.com/office/drawing/2014/main" id="{E252007A-8BAC-DF1A-D176-9FF1BD896D3A}"/>
              </a:ext>
            </a:extLst>
          </p:cNvPr>
          <p:cNvSpPr txBox="1"/>
          <p:nvPr/>
        </p:nvSpPr>
        <p:spPr>
          <a:xfrm>
            <a:off x="3733800" y="6031468"/>
            <a:ext cx="5334000" cy="369332"/>
          </a:xfrm>
          <a:prstGeom prst="rect">
            <a:avLst/>
          </a:prstGeom>
          <a:noFill/>
        </p:spPr>
        <p:txBody>
          <a:bodyPr wrap="square">
            <a:spAutoFit/>
          </a:bodyPr>
          <a:lstStyle/>
          <a:p>
            <a:r>
              <a:rPr lang="en-GB" dirty="0"/>
              <a:t>https://esat-tmua.ac.uk/esat-preparation-materials/</a:t>
            </a:r>
          </a:p>
        </p:txBody>
      </p:sp>
    </p:spTree>
    <p:extLst>
      <p:ext uri="{BB962C8B-B14F-4D97-AF65-F5344CB8AC3E}">
        <p14:creationId xmlns:p14="http://schemas.microsoft.com/office/powerpoint/2010/main" val="28908985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36ABC2-36C8-AF5D-05DA-90870BDCBAB1}"/>
              </a:ext>
            </a:extLst>
          </p:cNvPr>
          <p:cNvSpPr txBox="1"/>
          <p:nvPr/>
        </p:nvSpPr>
        <p:spPr>
          <a:xfrm>
            <a:off x="3962400" y="6260069"/>
            <a:ext cx="5105400" cy="369332"/>
          </a:xfrm>
          <a:prstGeom prst="rect">
            <a:avLst/>
          </a:prstGeom>
          <a:noFill/>
        </p:spPr>
        <p:txBody>
          <a:bodyPr wrap="square">
            <a:spAutoFit/>
          </a:bodyPr>
          <a:lstStyle/>
          <a:p>
            <a:r>
              <a:rPr lang="en-GB" dirty="0"/>
              <a:t>https://esat-tmua.ac.uk/esat-preparation-materials/</a:t>
            </a:r>
          </a:p>
        </p:txBody>
      </p:sp>
      <p:pic>
        <p:nvPicPr>
          <p:cNvPr id="7" name="Picture 6">
            <a:extLst>
              <a:ext uri="{FF2B5EF4-FFF2-40B4-BE49-F238E27FC236}">
                <a16:creationId xmlns:a16="http://schemas.microsoft.com/office/drawing/2014/main" id="{875F7762-3E4F-6219-797F-0FBF2D082603}"/>
              </a:ext>
            </a:extLst>
          </p:cNvPr>
          <p:cNvPicPr>
            <a:picLocks noChangeAspect="1"/>
          </p:cNvPicPr>
          <p:nvPr/>
        </p:nvPicPr>
        <p:blipFill>
          <a:blip r:embed="rId2"/>
          <a:srcRect l="4332" t="20167" r="-4332" b="9248"/>
          <a:stretch>
            <a:fillRect/>
          </a:stretch>
        </p:blipFill>
        <p:spPr>
          <a:xfrm>
            <a:off x="304800" y="228600"/>
            <a:ext cx="1759040" cy="1066800"/>
          </a:xfrm>
          <a:prstGeom prst="rect">
            <a:avLst/>
          </a:prstGeom>
        </p:spPr>
      </p:pic>
      <p:pic>
        <p:nvPicPr>
          <p:cNvPr id="9" name="Picture 8">
            <a:extLst>
              <a:ext uri="{FF2B5EF4-FFF2-40B4-BE49-F238E27FC236}">
                <a16:creationId xmlns:a16="http://schemas.microsoft.com/office/drawing/2014/main" id="{A7BA800F-7E16-5A2A-4F58-6F4B6DA205DD}"/>
              </a:ext>
            </a:extLst>
          </p:cNvPr>
          <p:cNvPicPr>
            <a:picLocks noChangeAspect="1"/>
          </p:cNvPicPr>
          <p:nvPr/>
        </p:nvPicPr>
        <p:blipFill>
          <a:blip r:embed="rId3"/>
          <a:stretch>
            <a:fillRect/>
          </a:stretch>
        </p:blipFill>
        <p:spPr>
          <a:xfrm>
            <a:off x="2209800" y="228599"/>
            <a:ext cx="5181600" cy="5997803"/>
          </a:xfrm>
          <a:prstGeom prst="rect">
            <a:avLst/>
          </a:prstGeom>
        </p:spPr>
      </p:pic>
    </p:spTree>
    <p:extLst>
      <p:ext uri="{BB962C8B-B14F-4D97-AF65-F5344CB8AC3E}">
        <p14:creationId xmlns:p14="http://schemas.microsoft.com/office/powerpoint/2010/main" val="336263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28030-5D11-E1C4-4659-F7655AEDBCE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77F2257-35B2-6609-7C21-563CDBD6EE18}"/>
              </a:ext>
            </a:extLst>
          </p:cNvPr>
          <p:cNvSpPr txBox="1"/>
          <p:nvPr/>
        </p:nvSpPr>
        <p:spPr>
          <a:xfrm>
            <a:off x="3962400" y="6260069"/>
            <a:ext cx="5105400" cy="369332"/>
          </a:xfrm>
          <a:prstGeom prst="rect">
            <a:avLst/>
          </a:prstGeom>
          <a:noFill/>
        </p:spPr>
        <p:txBody>
          <a:bodyPr wrap="square">
            <a:spAutoFit/>
          </a:bodyPr>
          <a:lstStyle/>
          <a:p>
            <a:r>
              <a:rPr lang="en-GB" dirty="0"/>
              <a:t>https://esat-tmua.ac.uk/esat-preparation-materials/</a:t>
            </a:r>
          </a:p>
        </p:txBody>
      </p:sp>
      <p:pic>
        <p:nvPicPr>
          <p:cNvPr id="3" name="Picture 2">
            <a:extLst>
              <a:ext uri="{FF2B5EF4-FFF2-40B4-BE49-F238E27FC236}">
                <a16:creationId xmlns:a16="http://schemas.microsoft.com/office/drawing/2014/main" id="{BD01AF8F-F7DB-7779-1713-7EE68E51799D}"/>
              </a:ext>
            </a:extLst>
          </p:cNvPr>
          <p:cNvPicPr>
            <a:picLocks noChangeAspect="1"/>
          </p:cNvPicPr>
          <p:nvPr/>
        </p:nvPicPr>
        <p:blipFill>
          <a:blip r:embed="rId2"/>
          <a:stretch>
            <a:fillRect/>
          </a:stretch>
        </p:blipFill>
        <p:spPr>
          <a:xfrm>
            <a:off x="228600" y="152400"/>
            <a:ext cx="6705600" cy="5992836"/>
          </a:xfrm>
          <a:prstGeom prst="rect">
            <a:avLst/>
          </a:prstGeom>
        </p:spPr>
      </p:pic>
      <p:sp>
        <p:nvSpPr>
          <p:cNvPr id="2" name="TextBox 1">
            <a:extLst>
              <a:ext uri="{FF2B5EF4-FFF2-40B4-BE49-F238E27FC236}">
                <a16:creationId xmlns:a16="http://schemas.microsoft.com/office/drawing/2014/main" id="{1F5E04B2-4BFC-17D8-D943-B7772BC124D7}"/>
              </a:ext>
            </a:extLst>
          </p:cNvPr>
          <p:cNvSpPr txBox="1"/>
          <p:nvPr/>
        </p:nvSpPr>
        <p:spPr>
          <a:xfrm>
            <a:off x="7162800" y="381000"/>
            <a:ext cx="1600200" cy="2031325"/>
          </a:xfrm>
          <a:prstGeom prst="rect">
            <a:avLst/>
          </a:prstGeom>
          <a:noFill/>
        </p:spPr>
        <p:txBody>
          <a:bodyPr wrap="square" rtlCol="0">
            <a:spAutoFit/>
          </a:bodyPr>
          <a:lstStyle/>
          <a:p>
            <a:r>
              <a:rPr lang="en-US" dirty="0"/>
              <a:t>No. of pages!</a:t>
            </a:r>
          </a:p>
          <a:p>
            <a:endParaRPr lang="en-US" dirty="0"/>
          </a:p>
          <a:p>
            <a:r>
              <a:rPr lang="en-US" dirty="0"/>
              <a:t>M1      381</a:t>
            </a:r>
          </a:p>
          <a:p>
            <a:r>
              <a:rPr lang="en-US" dirty="0"/>
              <a:t>Biol      215</a:t>
            </a:r>
          </a:p>
          <a:p>
            <a:r>
              <a:rPr lang="en-US" dirty="0"/>
              <a:t>Chem   240</a:t>
            </a:r>
          </a:p>
          <a:p>
            <a:r>
              <a:rPr lang="en-US" dirty="0"/>
              <a:t>Phys     312</a:t>
            </a:r>
          </a:p>
          <a:p>
            <a:r>
              <a:rPr lang="en-US" dirty="0"/>
              <a:t>M2       159</a:t>
            </a:r>
            <a:endParaRPr lang="en-GB" dirty="0"/>
          </a:p>
        </p:txBody>
      </p:sp>
    </p:spTree>
    <p:extLst>
      <p:ext uri="{BB962C8B-B14F-4D97-AF65-F5344CB8AC3E}">
        <p14:creationId xmlns:p14="http://schemas.microsoft.com/office/powerpoint/2010/main" val="232391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F6C4E-D735-1C29-55FB-B9ABC0A6EFC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85B3F4-0BEE-3A18-D00A-8EEBB34BD188}"/>
              </a:ext>
            </a:extLst>
          </p:cNvPr>
          <p:cNvPicPr>
            <a:picLocks noChangeAspect="1"/>
          </p:cNvPicPr>
          <p:nvPr/>
        </p:nvPicPr>
        <p:blipFill>
          <a:blip r:embed="rId2"/>
          <a:stretch>
            <a:fillRect/>
          </a:stretch>
        </p:blipFill>
        <p:spPr>
          <a:xfrm>
            <a:off x="533400" y="1295400"/>
            <a:ext cx="3846582" cy="4343400"/>
          </a:xfrm>
          <a:prstGeom prst="rect">
            <a:avLst/>
          </a:prstGeom>
        </p:spPr>
      </p:pic>
      <p:pic>
        <p:nvPicPr>
          <p:cNvPr id="6" name="Picture 5">
            <a:extLst>
              <a:ext uri="{FF2B5EF4-FFF2-40B4-BE49-F238E27FC236}">
                <a16:creationId xmlns:a16="http://schemas.microsoft.com/office/drawing/2014/main" id="{3D19063F-0094-0A86-202E-5F7D2AD61E88}"/>
              </a:ext>
            </a:extLst>
          </p:cNvPr>
          <p:cNvPicPr>
            <a:picLocks noChangeAspect="1"/>
          </p:cNvPicPr>
          <p:nvPr/>
        </p:nvPicPr>
        <p:blipFill>
          <a:blip r:embed="rId3"/>
          <a:stretch>
            <a:fillRect/>
          </a:stretch>
        </p:blipFill>
        <p:spPr>
          <a:xfrm>
            <a:off x="4648200" y="1676400"/>
            <a:ext cx="3565544" cy="3238639"/>
          </a:xfrm>
          <a:prstGeom prst="rect">
            <a:avLst/>
          </a:prstGeom>
        </p:spPr>
      </p:pic>
      <p:sp>
        <p:nvSpPr>
          <p:cNvPr id="9" name="TextBox 8">
            <a:extLst>
              <a:ext uri="{FF2B5EF4-FFF2-40B4-BE49-F238E27FC236}">
                <a16:creationId xmlns:a16="http://schemas.microsoft.com/office/drawing/2014/main" id="{5852AF8C-A434-887E-CBFF-1555B886E74E}"/>
              </a:ext>
            </a:extLst>
          </p:cNvPr>
          <p:cNvSpPr txBox="1"/>
          <p:nvPr/>
        </p:nvSpPr>
        <p:spPr>
          <a:xfrm>
            <a:off x="457200" y="457200"/>
            <a:ext cx="4572000" cy="400110"/>
          </a:xfrm>
          <a:prstGeom prst="rect">
            <a:avLst/>
          </a:prstGeom>
          <a:noFill/>
        </p:spPr>
        <p:txBody>
          <a:bodyPr wrap="square">
            <a:spAutoFit/>
          </a:bodyPr>
          <a:lstStyle/>
          <a:p>
            <a:r>
              <a:rPr lang="en-GB" sz="2000" dirty="0"/>
              <a:t>https://esat-tmua.ac.uk/prepare/</a:t>
            </a:r>
          </a:p>
        </p:txBody>
      </p:sp>
      <p:sp>
        <p:nvSpPr>
          <p:cNvPr id="10" name="Rectangle 9">
            <a:extLst>
              <a:ext uri="{FF2B5EF4-FFF2-40B4-BE49-F238E27FC236}">
                <a16:creationId xmlns:a16="http://schemas.microsoft.com/office/drawing/2014/main" id="{0F07EBCF-7660-2B97-48C1-D6098E2D0ACD}"/>
              </a:ext>
            </a:extLst>
          </p:cNvPr>
          <p:cNvSpPr/>
          <p:nvPr/>
        </p:nvSpPr>
        <p:spPr>
          <a:xfrm>
            <a:off x="4800600" y="3200400"/>
            <a:ext cx="3352800" cy="914400"/>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786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5AE9B6-6759-12BA-5292-E1EAE37FE57E}"/>
              </a:ext>
            </a:extLst>
          </p:cNvPr>
          <p:cNvPicPr>
            <a:picLocks noChangeAspect="1"/>
          </p:cNvPicPr>
          <p:nvPr/>
        </p:nvPicPr>
        <p:blipFill>
          <a:blip r:embed="rId2"/>
          <a:stretch>
            <a:fillRect/>
          </a:stretch>
        </p:blipFill>
        <p:spPr>
          <a:xfrm>
            <a:off x="76200" y="343362"/>
            <a:ext cx="8991600" cy="3429000"/>
          </a:xfrm>
          <a:prstGeom prst="rect">
            <a:avLst/>
          </a:prstGeom>
        </p:spPr>
      </p:pic>
      <p:pic>
        <p:nvPicPr>
          <p:cNvPr id="11" name="Picture 10">
            <a:extLst>
              <a:ext uri="{FF2B5EF4-FFF2-40B4-BE49-F238E27FC236}">
                <a16:creationId xmlns:a16="http://schemas.microsoft.com/office/drawing/2014/main" id="{71C3A39F-D213-FC62-72C7-B3477BFACFF2}"/>
              </a:ext>
            </a:extLst>
          </p:cNvPr>
          <p:cNvPicPr>
            <a:picLocks noChangeAspect="1"/>
          </p:cNvPicPr>
          <p:nvPr/>
        </p:nvPicPr>
        <p:blipFill>
          <a:blip r:embed="rId3"/>
          <a:stretch>
            <a:fillRect/>
          </a:stretch>
        </p:blipFill>
        <p:spPr>
          <a:xfrm>
            <a:off x="76200" y="4038600"/>
            <a:ext cx="8839200" cy="661325"/>
          </a:xfrm>
          <a:prstGeom prst="rect">
            <a:avLst/>
          </a:prstGeom>
        </p:spPr>
      </p:pic>
      <p:pic>
        <p:nvPicPr>
          <p:cNvPr id="13" name="Picture 12">
            <a:extLst>
              <a:ext uri="{FF2B5EF4-FFF2-40B4-BE49-F238E27FC236}">
                <a16:creationId xmlns:a16="http://schemas.microsoft.com/office/drawing/2014/main" id="{AE412571-93DA-706B-E921-BFB3C3CFB34B}"/>
              </a:ext>
            </a:extLst>
          </p:cNvPr>
          <p:cNvPicPr>
            <a:picLocks noChangeAspect="1"/>
          </p:cNvPicPr>
          <p:nvPr/>
        </p:nvPicPr>
        <p:blipFill>
          <a:blip r:embed="rId4"/>
          <a:stretch>
            <a:fillRect/>
          </a:stretch>
        </p:blipFill>
        <p:spPr>
          <a:xfrm>
            <a:off x="76200" y="4876800"/>
            <a:ext cx="8839200" cy="589257"/>
          </a:xfrm>
          <a:prstGeom prst="rect">
            <a:avLst/>
          </a:prstGeom>
        </p:spPr>
      </p:pic>
      <p:sp>
        <p:nvSpPr>
          <p:cNvPr id="15" name="TextBox 14">
            <a:extLst>
              <a:ext uri="{FF2B5EF4-FFF2-40B4-BE49-F238E27FC236}">
                <a16:creationId xmlns:a16="http://schemas.microsoft.com/office/drawing/2014/main" id="{0909C73D-B5DB-63A4-9A78-B48BF8ED0A9D}"/>
              </a:ext>
            </a:extLst>
          </p:cNvPr>
          <p:cNvSpPr txBox="1"/>
          <p:nvPr/>
        </p:nvSpPr>
        <p:spPr>
          <a:xfrm>
            <a:off x="5334000" y="6019800"/>
            <a:ext cx="4572000" cy="369332"/>
          </a:xfrm>
          <a:prstGeom prst="rect">
            <a:avLst/>
          </a:prstGeom>
          <a:noFill/>
        </p:spPr>
        <p:txBody>
          <a:bodyPr wrap="square">
            <a:spAutoFit/>
          </a:bodyPr>
          <a:lstStyle/>
          <a:p>
            <a:r>
              <a:rPr lang="en-GB" dirty="0"/>
              <a:t>https://esat-tmua.ac.uk/prepare/</a:t>
            </a:r>
          </a:p>
        </p:txBody>
      </p:sp>
    </p:spTree>
    <p:extLst>
      <p:ext uri="{BB962C8B-B14F-4D97-AF65-F5344CB8AC3E}">
        <p14:creationId xmlns:p14="http://schemas.microsoft.com/office/powerpoint/2010/main" val="958033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F5D7C-B5E9-B3F8-1F03-1A55F5228DE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67792DE-843F-F223-963B-F560251913DA}"/>
              </a:ext>
            </a:extLst>
          </p:cNvPr>
          <p:cNvPicPr>
            <a:picLocks noChangeAspect="1"/>
          </p:cNvPicPr>
          <p:nvPr/>
        </p:nvPicPr>
        <p:blipFill>
          <a:blip r:embed="rId2"/>
          <a:stretch>
            <a:fillRect/>
          </a:stretch>
        </p:blipFill>
        <p:spPr>
          <a:xfrm>
            <a:off x="533400" y="1295400"/>
            <a:ext cx="3846582" cy="4343400"/>
          </a:xfrm>
          <a:prstGeom prst="rect">
            <a:avLst/>
          </a:prstGeom>
        </p:spPr>
      </p:pic>
      <p:pic>
        <p:nvPicPr>
          <p:cNvPr id="6" name="Picture 5">
            <a:extLst>
              <a:ext uri="{FF2B5EF4-FFF2-40B4-BE49-F238E27FC236}">
                <a16:creationId xmlns:a16="http://schemas.microsoft.com/office/drawing/2014/main" id="{DE1F7F54-B4AF-C16E-8989-D09F54670619}"/>
              </a:ext>
            </a:extLst>
          </p:cNvPr>
          <p:cNvPicPr>
            <a:picLocks noChangeAspect="1"/>
          </p:cNvPicPr>
          <p:nvPr/>
        </p:nvPicPr>
        <p:blipFill>
          <a:blip r:embed="rId3"/>
          <a:stretch>
            <a:fillRect/>
          </a:stretch>
        </p:blipFill>
        <p:spPr>
          <a:xfrm>
            <a:off x="4694228" y="1581080"/>
            <a:ext cx="3565544" cy="3238639"/>
          </a:xfrm>
          <a:prstGeom prst="rect">
            <a:avLst/>
          </a:prstGeom>
        </p:spPr>
      </p:pic>
      <p:sp>
        <p:nvSpPr>
          <p:cNvPr id="9" name="TextBox 8">
            <a:extLst>
              <a:ext uri="{FF2B5EF4-FFF2-40B4-BE49-F238E27FC236}">
                <a16:creationId xmlns:a16="http://schemas.microsoft.com/office/drawing/2014/main" id="{F6EAE6FA-76EE-1F91-1421-8D1B4D297204}"/>
              </a:ext>
            </a:extLst>
          </p:cNvPr>
          <p:cNvSpPr txBox="1"/>
          <p:nvPr/>
        </p:nvSpPr>
        <p:spPr>
          <a:xfrm>
            <a:off x="457200" y="457200"/>
            <a:ext cx="4572000" cy="400110"/>
          </a:xfrm>
          <a:prstGeom prst="rect">
            <a:avLst/>
          </a:prstGeom>
          <a:noFill/>
        </p:spPr>
        <p:txBody>
          <a:bodyPr wrap="square">
            <a:spAutoFit/>
          </a:bodyPr>
          <a:lstStyle/>
          <a:p>
            <a:r>
              <a:rPr lang="en-GB" sz="2000" dirty="0"/>
              <a:t>https://esat-tmua.ac.uk/prepare/</a:t>
            </a:r>
          </a:p>
        </p:txBody>
      </p:sp>
      <p:sp>
        <p:nvSpPr>
          <p:cNvPr id="10" name="Rectangle 9">
            <a:extLst>
              <a:ext uri="{FF2B5EF4-FFF2-40B4-BE49-F238E27FC236}">
                <a16:creationId xmlns:a16="http://schemas.microsoft.com/office/drawing/2014/main" id="{F703312C-9AB9-C335-FC3F-240EC7B81C9E}"/>
              </a:ext>
            </a:extLst>
          </p:cNvPr>
          <p:cNvSpPr/>
          <p:nvPr/>
        </p:nvSpPr>
        <p:spPr>
          <a:xfrm>
            <a:off x="4694228" y="3962399"/>
            <a:ext cx="3001972" cy="762001"/>
          </a:xfrm>
          <a:prstGeom prst="rect">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6751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763EF-3594-AD28-C1D6-5962A4F913E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644DC15-7600-E738-23F4-3BCF6F2BBB8D}"/>
              </a:ext>
            </a:extLst>
          </p:cNvPr>
          <p:cNvSpPr txBox="1"/>
          <p:nvPr/>
        </p:nvSpPr>
        <p:spPr>
          <a:xfrm>
            <a:off x="5257800" y="6248400"/>
            <a:ext cx="4572000" cy="400110"/>
          </a:xfrm>
          <a:prstGeom prst="rect">
            <a:avLst/>
          </a:prstGeom>
          <a:noFill/>
        </p:spPr>
        <p:txBody>
          <a:bodyPr wrap="square">
            <a:spAutoFit/>
          </a:bodyPr>
          <a:lstStyle/>
          <a:p>
            <a:r>
              <a:rPr lang="en-GB" sz="2000" dirty="0"/>
              <a:t>https://esat-tmua.ac.uk/prepare/</a:t>
            </a:r>
          </a:p>
        </p:txBody>
      </p:sp>
      <p:pic>
        <p:nvPicPr>
          <p:cNvPr id="3" name="Picture 2">
            <a:extLst>
              <a:ext uri="{FF2B5EF4-FFF2-40B4-BE49-F238E27FC236}">
                <a16:creationId xmlns:a16="http://schemas.microsoft.com/office/drawing/2014/main" id="{5C5C77FE-305D-2778-73AD-FEE87B57C056}"/>
              </a:ext>
            </a:extLst>
          </p:cNvPr>
          <p:cNvPicPr>
            <a:picLocks noChangeAspect="1"/>
          </p:cNvPicPr>
          <p:nvPr/>
        </p:nvPicPr>
        <p:blipFill>
          <a:blip r:embed="rId2"/>
          <a:stretch>
            <a:fillRect/>
          </a:stretch>
        </p:blipFill>
        <p:spPr>
          <a:xfrm>
            <a:off x="457200" y="533400"/>
            <a:ext cx="3683189" cy="5226319"/>
          </a:xfrm>
          <a:prstGeom prst="rect">
            <a:avLst/>
          </a:prstGeom>
        </p:spPr>
      </p:pic>
      <p:pic>
        <p:nvPicPr>
          <p:cNvPr id="7" name="Picture 6">
            <a:extLst>
              <a:ext uri="{FF2B5EF4-FFF2-40B4-BE49-F238E27FC236}">
                <a16:creationId xmlns:a16="http://schemas.microsoft.com/office/drawing/2014/main" id="{8952C3B9-41C2-7C15-BE23-0BBDFF108D47}"/>
              </a:ext>
            </a:extLst>
          </p:cNvPr>
          <p:cNvPicPr>
            <a:picLocks noChangeAspect="1"/>
          </p:cNvPicPr>
          <p:nvPr/>
        </p:nvPicPr>
        <p:blipFill>
          <a:blip r:embed="rId3"/>
          <a:stretch>
            <a:fillRect/>
          </a:stretch>
        </p:blipFill>
        <p:spPr>
          <a:xfrm>
            <a:off x="4724400" y="552451"/>
            <a:ext cx="3683189" cy="5207268"/>
          </a:xfrm>
          <a:prstGeom prst="rect">
            <a:avLst/>
          </a:prstGeom>
        </p:spPr>
      </p:pic>
    </p:spTree>
    <p:extLst>
      <p:ext uri="{BB962C8B-B14F-4D97-AF65-F5344CB8AC3E}">
        <p14:creationId xmlns:p14="http://schemas.microsoft.com/office/powerpoint/2010/main" val="9862367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169988" y="331470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449" t="11207" r="29655" b="19828"/>
          <a:stretch/>
        </p:blipFill>
        <p:spPr bwMode="auto">
          <a:xfrm>
            <a:off x="1905000" y="152400"/>
            <a:ext cx="4905835" cy="4845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204551" y="6211669"/>
            <a:ext cx="6779172" cy="369332"/>
          </a:xfrm>
          <a:prstGeom prst="rect">
            <a:avLst/>
          </a:prstGeom>
        </p:spPr>
        <p:txBody>
          <a:bodyPr wrap="square">
            <a:spAutoFit/>
          </a:bodyPr>
          <a:lstStyle/>
          <a:p>
            <a:r>
              <a:rPr lang="en-GB" dirty="0"/>
              <a:t>https://www.undergraduate.study.cam.ac.uk/courses/natural-sciences</a:t>
            </a:r>
          </a:p>
        </p:txBody>
      </p:sp>
      <p:sp>
        <p:nvSpPr>
          <p:cNvPr id="4" name="TextBox 3">
            <a:extLst>
              <a:ext uri="{FF2B5EF4-FFF2-40B4-BE49-F238E27FC236}">
                <a16:creationId xmlns:a16="http://schemas.microsoft.com/office/drawing/2014/main" id="{CC50282F-E88D-73DC-4BFE-82A16A72454A}"/>
              </a:ext>
            </a:extLst>
          </p:cNvPr>
          <p:cNvSpPr txBox="1"/>
          <p:nvPr/>
        </p:nvSpPr>
        <p:spPr>
          <a:xfrm>
            <a:off x="1730018" y="5050671"/>
            <a:ext cx="5255798" cy="369332"/>
          </a:xfrm>
          <a:prstGeom prst="rect">
            <a:avLst/>
          </a:prstGeom>
          <a:noFill/>
        </p:spPr>
        <p:txBody>
          <a:bodyPr wrap="none" rtlCol="0">
            <a:spAutoFit/>
          </a:bodyPr>
          <a:lstStyle/>
          <a:p>
            <a:r>
              <a:rPr lang="en-US" dirty="0"/>
              <a:t>Older papers are less relevant than more recent ones.</a:t>
            </a:r>
            <a:endParaRPr lang="en-GB" dirty="0"/>
          </a:p>
        </p:txBody>
      </p:sp>
    </p:spTree>
    <p:extLst>
      <p:ext uri="{BB962C8B-B14F-4D97-AF65-F5344CB8AC3E}">
        <p14:creationId xmlns:p14="http://schemas.microsoft.com/office/powerpoint/2010/main" val="819096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347677-66DD-724A-748E-42D425847214}"/>
              </a:ext>
            </a:extLst>
          </p:cNvPr>
          <p:cNvPicPr>
            <a:picLocks noChangeAspect="1"/>
          </p:cNvPicPr>
          <p:nvPr/>
        </p:nvPicPr>
        <p:blipFill rotWithShape="1">
          <a:blip r:embed="rId2"/>
          <a:srcRect t="5556" b="5556"/>
          <a:stretch/>
        </p:blipFill>
        <p:spPr>
          <a:xfrm>
            <a:off x="23037" y="609600"/>
            <a:ext cx="9144000" cy="6705600"/>
          </a:xfrm>
          <a:prstGeom prst="rect">
            <a:avLst/>
          </a:prstGeom>
        </p:spPr>
      </p:pic>
    </p:spTree>
    <p:extLst>
      <p:ext uri="{BB962C8B-B14F-4D97-AF65-F5344CB8AC3E}">
        <p14:creationId xmlns:p14="http://schemas.microsoft.com/office/powerpoint/2010/main" val="1339373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B130E1-AA3E-2472-46E2-3B6FBC2F45CA}"/>
              </a:ext>
            </a:extLst>
          </p:cNvPr>
          <p:cNvPicPr>
            <a:picLocks noChangeAspect="1"/>
          </p:cNvPicPr>
          <p:nvPr/>
        </p:nvPicPr>
        <p:blipFill rotWithShape="1">
          <a:blip r:embed="rId2"/>
          <a:srcRect t="5556" b="5556"/>
          <a:stretch/>
        </p:blipFill>
        <p:spPr>
          <a:xfrm>
            <a:off x="0" y="76200"/>
            <a:ext cx="9144000" cy="6705600"/>
          </a:xfrm>
          <a:prstGeom prst="rect">
            <a:avLst/>
          </a:prstGeom>
        </p:spPr>
      </p:pic>
    </p:spTree>
    <p:extLst>
      <p:ext uri="{BB962C8B-B14F-4D97-AF65-F5344CB8AC3E}">
        <p14:creationId xmlns:p14="http://schemas.microsoft.com/office/powerpoint/2010/main" val="765234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1154FD-98BF-5116-4652-49BD941EB1EF}"/>
              </a:ext>
            </a:extLst>
          </p:cNvPr>
          <p:cNvPicPr>
            <a:picLocks noChangeAspect="1"/>
          </p:cNvPicPr>
          <p:nvPr/>
        </p:nvPicPr>
        <p:blipFill rotWithShape="1">
          <a:blip r:embed="rId2"/>
          <a:srcRect l="5099" t="82336" r="22118" b="12982"/>
          <a:stretch/>
        </p:blipFill>
        <p:spPr>
          <a:xfrm>
            <a:off x="16239" y="5858562"/>
            <a:ext cx="8991600" cy="995690"/>
          </a:xfrm>
          <a:prstGeom prst="rect">
            <a:avLst/>
          </a:prstGeom>
        </p:spPr>
      </p:pic>
      <p:pic>
        <p:nvPicPr>
          <p:cNvPr id="2" name="Picture 1">
            <a:extLst>
              <a:ext uri="{FF2B5EF4-FFF2-40B4-BE49-F238E27FC236}">
                <a16:creationId xmlns:a16="http://schemas.microsoft.com/office/drawing/2014/main" id="{9A08E42A-9F56-A2A6-CCD5-3A797E1169F6}"/>
              </a:ext>
            </a:extLst>
          </p:cNvPr>
          <p:cNvPicPr>
            <a:picLocks noChangeAspect="1"/>
          </p:cNvPicPr>
          <p:nvPr/>
        </p:nvPicPr>
        <p:blipFill rotWithShape="1">
          <a:blip r:embed="rId2"/>
          <a:srcRect l="5022" t="18069" r="21780" b="36830"/>
          <a:stretch/>
        </p:blipFill>
        <p:spPr>
          <a:xfrm>
            <a:off x="28271" y="152400"/>
            <a:ext cx="9089366" cy="5867400"/>
          </a:xfrm>
          <a:prstGeom prst="rect">
            <a:avLst/>
          </a:prstGeom>
        </p:spPr>
      </p:pic>
      <p:sp>
        <p:nvSpPr>
          <p:cNvPr id="3" name="TextBox 2">
            <a:extLst>
              <a:ext uri="{FF2B5EF4-FFF2-40B4-BE49-F238E27FC236}">
                <a16:creationId xmlns:a16="http://schemas.microsoft.com/office/drawing/2014/main" id="{55F5AC07-FCAE-4F71-ABF0-191ACEB9C8DE}"/>
              </a:ext>
            </a:extLst>
          </p:cNvPr>
          <p:cNvSpPr txBox="1"/>
          <p:nvPr/>
        </p:nvSpPr>
        <p:spPr>
          <a:xfrm>
            <a:off x="3124200" y="4953000"/>
            <a:ext cx="5604164" cy="523220"/>
          </a:xfrm>
          <a:prstGeom prst="rect">
            <a:avLst/>
          </a:prstGeom>
          <a:solidFill>
            <a:srgbClr val="FFFF00"/>
          </a:solidFill>
        </p:spPr>
        <p:txBody>
          <a:bodyPr wrap="square" rtlCol="0">
            <a:spAutoFit/>
          </a:bodyPr>
          <a:lstStyle/>
          <a:p>
            <a:r>
              <a:rPr lang="en-US" sz="2800" kern="1200" dirty="0">
                <a:solidFill>
                  <a:schemeClr val="bg1"/>
                </a:solidFill>
                <a:latin typeface="+mn-lt"/>
                <a:ea typeface="+mn-ea"/>
                <a:cs typeface="+mn-cs"/>
              </a:rPr>
              <a:t>Via https://esat-tmua.ac.uk/prepare/</a:t>
            </a:r>
          </a:p>
        </p:txBody>
      </p:sp>
      <p:cxnSp>
        <p:nvCxnSpPr>
          <p:cNvPr id="9" name="Straight Arrow Connector 8">
            <a:extLst>
              <a:ext uri="{FF2B5EF4-FFF2-40B4-BE49-F238E27FC236}">
                <a16:creationId xmlns:a16="http://schemas.microsoft.com/office/drawing/2014/main" id="{57546D4D-037D-5419-2FD1-CB09EB3DD7B5}"/>
              </a:ext>
            </a:extLst>
          </p:cNvPr>
          <p:cNvCxnSpPr>
            <a:cxnSpLocks/>
          </p:cNvCxnSpPr>
          <p:nvPr/>
        </p:nvCxnSpPr>
        <p:spPr>
          <a:xfrm flipH="1">
            <a:off x="453134" y="3810000"/>
            <a:ext cx="4058905" cy="1704991"/>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456FE70C-9ED0-CC32-1F18-6473E03AB141}"/>
              </a:ext>
            </a:extLst>
          </p:cNvPr>
          <p:cNvSpPr/>
          <p:nvPr/>
        </p:nvSpPr>
        <p:spPr>
          <a:xfrm>
            <a:off x="53385" y="5514991"/>
            <a:ext cx="346364" cy="3048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Arrow Connector 14">
            <a:extLst>
              <a:ext uri="{FF2B5EF4-FFF2-40B4-BE49-F238E27FC236}">
                <a16:creationId xmlns:a16="http://schemas.microsoft.com/office/drawing/2014/main" id="{D69317B0-BC87-B910-B339-4E35C5E120F9}"/>
              </a:ext>
            </a:extLst>
          </p:cNvPr>
          <p:cNvCxnSpPr>
            <a:cxnSpLocks/>
          </p:cNvCxnSpPr>
          <p:nvPr/>
        </p:nvCxnSpPr>
        <p:spPr>
          <a:xfrm>
            <a:off x="475949" y="5667391"/>
            <a:ext cx="8058451" cy="5048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11F8FB0-2DB8-7EEA-962D-610A73D54197}"/>
              </a:ext>
            </a:extLst>
          </p:cNvPr>
          <p:cNvSpPr txBox="1"/>
          <p:nvPr/>
        </p:nvSpPr>
        <p:spPr>
          <a:xfrm>
            <a:off x="3352800" y="1457980"/>
            <a:ext cx="4191000" cy="954107"/>
          </a:xfrm>
          <a:prstGeom prst="rect">
            <a:avLst/>
          </a:prstGeom>
          <a:solidFill>
            <a:srgbClr val="FFFF00"/>
          </a:solidFill>
        </p:spPr>
        <p:txBody>
          <a:bodyPr wrap="square" rtlCol="0">
            <a:spAutoFit/>
          </a:bodyPr>
          <a:lstStyle/>
          <a:p>
            <a:r>
              <a:rPr lang="en-US" sz="2800" kern="1200" dirty="0">
                <a:solidFill>
                  <a:schemeClr val="bg1"/>
                </a:solidFill>
                <a:latin typeface="+mn-lt"/>
                <a:ea typeface="+mn-ea"/>
                <a:cs typeface="+mn-cs"/>
              </a:rPr>
              <a:t>Specimen tests have this explain option</a:t>
            </a:r>
          </a:p>
        </p:txBody>
      </p:sp>
      <p:cxnSp>
        <p:nvCxnSpPr>
          <p:cNvPr id="8" name="Straight Arrow Connector 7">
            <a:extLst>
              <a:ext uri="{FF2B5EF4-FFF2-40B4-BE49-F238E27FC236}">
                <a16:creationId xmlns:a16="http://schemas.microsoft.com/office/drawing/2014/main" id="{BC942685-62DB-E034-987E-8D04750F5EA6}"/>
              </a:ext>
            </a:extLst>
          </p:cNvPr>
          <p:cNvCxnSpPr>
            <a:cxnSpLocks/>
          </p:cNvCxnSpPr>
          <p:nvPr/>
        </p:nvCxnSpPr>
        <p:spPr>
          <a:xfrm flipH="1" flipV="1">
            <a:off x="838200" y="838200"/>
            <a:ext cx="2590800" cy="7620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042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1154FD-98BF-5116-4652-49BD941EB1EF}"/>
              </a:ext>
            </a:extLst>
          </p:cNvPr>
          <p:cNvPicPr>
            <a:picLocks noChangeAspect="1"/>
          </p:cNvPicPr>
          <p:nvPr/>
        </p:nvPicPr>
        <p:blipFill rotWithShape="1">
          <a:blip r:embed="rId2"/>
          <a:srcRect l="5099" t="82336" r="22118" b="12982"/>
          <a:stretch/>
        </p:blipFill>
        <p:spPr>
          <a:xfrm>
            <a:off x="16239" y="5858562"/>
            <a:ext cx="8991600" cy="995690"/>
          </a:xfrm>
          <a:prstGeom prst="rect">
            <a:avLst/>
          </a:prstGeom>
        </p:spPr>
      </p:pic>
      <p:pic>
        <p:nvPicPr>
          <p:cNvPr id="2" name="Picture 1">
            <a:extLst>
              <a:ext uri="{FF2B5EF4-FFF2-40B4-BE49-F238E27FC236}">
                <a16:creationId xmlns:a16="http://schemas.microsoft.com/office/drawing/2014/main" id="{9A08E42A-9F56-A2A6-CCD5-3A797E1169F6}"/>
              </a:ext>
            </a:extLst>
          </p:cNvPr>
          <p:cNvPicPr>
            <a:picLocks noChangeAspect="1"/>
          </p:cNvPicPr>
          <p:nvPr/>
        </p:nvPicPr>
        <p:blipFill rotWithShape="1">
          <a:blip r:embed="rId2"/>
          <a:srcRect l="5022" t="18069" r="21780" b="36830"/>
          <a:stretch/>
        </p:blipFill>
        <p:spPr>
          <a:xfrm>
            <a:off x="68875" y="0"/>
            <a:ext cx="9089366" cy="5867400"/>
          </a:xfrm>
          <a:prstGeom prst="rect">
            <a:avLst/>
          </a:prstGeom>
        </p:spPr>
      </p:pic>
      <p:sp>
        <p:nvSpPr>
          <p:cNvPr id="13" name="Oval 12">
            <a:extLst>
              <a:ext uri="{FF2B5EF4-FFF2-40B4-BE49-F238E27FC236}">
                <a16:creationId xmlns:a16="http://schemas.microsoft.com/office/drawing/2014/main" id="{456FE70C-9ED0-CC32-1F18-6473E03AB141}"/>
              </a:ext>
            </a:extLst>
          </p:cNvPr>
          <p:cNvSpPr/>
          <p:nvPr/>
        </p:nvSpPr>
        <p:spPr>
          <a:xfrm>
            <a:off x="377828" y="5343206"/>
            <a:ext cx="346364" cy="3048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a:extLst>
              <a:ext uri="{FF2B5EF4-FFF2-40B4-BE49-F238E27FC236}">
                <a16:creationId xmlns:a16="http://schemas.microsoft.com/office/drawing/2014/main" id="{EBCEB5D1-3E45-CF7F-498F-971F14FCBE3B}"/>
              </a:ext>
            </a:extLst>
          </p:cNvPr>
          <p:cNvCxnSpPr>
            <a:cxnSpLocks/>
          </p:cNvCxnSpPr>
          <p:nvPr/>
        </p:nvCxnSpPr>
        <p:spPr>
          <a:xfrm flipV="1">
            <a:off x="685800" y="838200"/>
            <a:ext cx="6847803" cy="463802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5">
            <a:extLst>
              <a:ext uri="{FF2B5EF4-FFF2-40B4-BE49-F238E27FC236}">
                <a16:creationId xmlns:a16="http://schemas.microsoft.com/office/drawing/2014/main" id="{280F8F03-70D1-4BC2-678B-8CC5CF7CDF84}"/>
              </a:ext>
            </a:extLst>
          </p:cNvPr>
          <p:cNvSpPr txBox="1"/>
          <p:nvPr/>
        </p:nvSpPr>
        <p:spPr>
          <a:xfrm>
            <a:off x="3022532" y="3973439"/>
            <a:ext cx="6019800" cy="2308324"/>
          </a:xfrm>
          <a:prstGeom prst="rect">
            <a:avLst/>
          </a:prstGeom>
          <a:solidFill>
            <a:srgbClr val="FFFF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dirty="0">
                <a:solidFill>
                  <a:schemeClr val="bg1"/>
                </a:solidFill>
              </a:rPr>
              <a:t>If unsure of the answer, always guess one and mark the question for “review”.  At the end of the test, you can see which questions are for review and think again if you have time.  Remember that there are no penalties for wrong answers!</a:t>
            </a:r>
          </a:p>
        </p:txBody>
      </p:sp>
      <p:cxnSp>
        <p:nvCxnSpPr>
          <p:cNvPr id="9" name="Straight Arrow Connector 8">
            <a:extLst>
              <a:ext uri="{FF2B5EF4-FFF2-40B4-BE49-F238E27FC236}">
                <a16:creationId xmlns:a16="http://schemas.microsoft.com/office/drawing/2014/main" id="{57546D4D-037D-5419-2FD1-CB09EB3DD7B5}"/>
              </a:ext>
            </a:extLst>
          </p:cNvPr>
          <p:cNvCxnSpPr>
            <a:cxnSpLocks/>
          </p:cNvCxnSpPr>
          <p:nvPr/>
        </p:nvCxnSpPr>
        <p:spPr>
          <a:xfrm flipH="1">
            <a:off x="830066" y="3795704"/>
            <a:ext cx="4058905" cy="1704991"/>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69317B0-BC87-B910-B339-4E35C5E120F9}"/>
              </a:ext>
            </a:extLst>
          </p:cNvPr>
          <p:cNvCxnSpPr>
            <a:cxnSpLocks/>
          </p:cNvCxnSpPr>
          <p:nvPr/>
        </p:nvCxnSpPr>
        <p:spPr>
          <a:xfrm>
            <a:off x="7620000" y="838200"/>
            <a:ext cx="1146172" cy="5443563"/>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81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C76EB-16B3-52E4-2C5A-8692A5DA46F9}"/>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9BA7A7EF-778F-F72E-29C3-A758EE5755B1}"/>
              </a:ext>
            </a:extLst>
          </p:cNvPr>
          <p:cNvGrpSpPr/>
          <p:nvPr/>
        </p:nvGrpSpPr>
        <p:grpSpPr>
          <a:xfrm>
            <a:off x="0" y="609600"/>
            <a:ext cx="9144000" cy="5715000"/>
            <a:chOff x="0" y="1219200"/>
            <a:chExt cx="9144000" cy="4724400"/>
          </a:xfrm>
        </p:grpSpPr>
        <p:pic>
          <p:nvPicPr>
            <p:cNvPr id="3" name="Picture 2">
              <a:extLst>
                <a:ext uri="{FF2B5EF4-FFF2-40B4-BE49-F238E27FC236}">
                  <a16:creationId xmlns:a16="http://schemas.microsoft.com/office/drawing/2014/main" id="{7CCC4954-83C4-A30E-DD56-5580C0B4D159}"/>
                </a:ext>
              </a:extLst>
            </p:cNvPr>
            <p:cNvPicPr>
              <a:picLocks noChangeAspect="1"/>
            </p:cNvPicPr>
            <p:nvPr/>
          </p:nvPicPr>
          <p:blipFill>
            <a:blip r:embed="rId2"/>
            <a:srcRect t="11334" b="6000"/>
            <a:stretch>
              <a:fillRect/>
            </a:stretch>
          </p:blipFill>
          <p:spPr>
            <a:xfrm>
              <a:off x="0" y="1219200"/>
              <a:ext cx="9144000" cy="4724400"/>
            </a:xfrm>
            <a:prstGeom prst="rect">
              <a:avLst/>
            </a:prstGeom>
          </p:spPr>
        </p:pic>
        <p:pic>
          <p:nvPicPr>
            <p:cNvPr id="4" name="Picture 3">
              <a:extLst>
                <a:ext uri="{FF2B5EF4-FFF2-40B4-BE49-F238E27FC236}">
                  <a16:creationId xmlns:a16="http://schemas.microsoft.com/office/drawing/2014/main" id="{4A1FCC9D-037D-C683-662D-DF3394FE685B}"/>
                </a:ext>
              </a:extLst>
            </p:cNvPr>
            <p:cNvPicPr>
              <a:picLocks noChangeAspect="1"/>
            </p:cNvPicPr>
            <p:nvPr/>
          </p:nvPicPr>
          <p:blipFill>
            <a:blip r:embed="rId2"/>
            <a:srcRect l="11667" t="16667" r="73333" b="79333"/>
            <a:stretch>
              <a:fillRect/>
            </a:stretch>
          </p:blipFill>
          <p:spPr>
            <a:xfrm>
              <a:off x="0" y="1524000"/>
              <a:ext cx="1371600" cy="228600"/>
            </a:xfrm>
            <a:prstGeom prst="rect">
              <a:avLst/>
            </a:prstGeom>
          </p:spPr>
        </p:pic>
      </p:grpSp>
      <p:cxnSp>
        <p:nvCxnSpPr>
          <p:cNvPr id="11" name="Straight Arrow Connector 10">
            <a:extLst>
              <a:ext uri="{FF2B5EF4-FFF2-40B4-BE49-F238E27FC236}">
                <a16:creationId xmlns:a16="http://schemas.microsoft.com/office/drawing/2014/main" id="{9D3C0541-494B-CC02-F920-2CF83BAB2097}"/>
              </a:ext>
            </a:extLst>
          </p:cNvPr>
          <p:cNvCxnSpPr>
            <a:cxnSpLocks/>
          </p:cNvCxnSpPr>
          <p:nvPr/>
        </p:nvCxnSpPr>
        <p:spPr>
          <a:xfrm flipH="1">
            <a:off x="1447800" y="3886200"/>
            <a:ext cx="2667000" cy="2133600"/>
          </a:xfrm>
          <a:prstGeom prst="straightConnector1">
            <a:avLst/>
          </a:prstGeom>
          <a:ln w="1365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07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98F008D-EABF-4242-01B7-2F1CE4F9D392}"/>
              </a:ext>
            </a:extLst>
          </p:cNvPr>
          <p:cNvGrpSpPr/>
          <p:nvPr/>
        </p:nvGrpSpPr>
        <p:grpSpPr>
          <a:xfrm>
            <a:off x="914400" y="1143000"/>
            <a:ext cx="7315200" cy="4222376"/>
            <a:chOff x="228600" y="990600"/>
            <a:chExt cx="7315200" cy="4222376"/>
          </a:xfrm>
        </p:grpSpPr>
        <p:pic>
          <p:nvPicPr>
            <p:cNvPr id="5" name="Picture 4">
              <a:extLst>
                <a:ext uri="{FF2B5EF4-FFF2-40B4-BE49-F238E27FC236}">
                  <a16:creationId xmlns:a16="http://schemas.microsoft.com/office/drawing/2014/main" id="{E0082DE1-962E-BBA6-6A7B-DE40969ABD7D}"/>
                </a:ext>
              </a:extLst>
            </p:cNvPr>
            <p:cNvPicPr>
              <a:picLocks noChangeAspect="1"/>
            </p:cNvPicPr>
            <p:nvPr/>
          </p:nvPicPr>
          <p:blipFill>
            <a:blip r:embed="rId2"/>
            <a:srcRect l="56079" t="21334" r="-1668" b="5332"/>
            <a:stretch>
              <a:fillRect/>
            </a:stretch>
          </p:blipFill>
          <p:spPr>
            <a:xfrm>
              <a:off x="3375212" y="1021976"/>
              <a:ext cx="4168588" cy="4191000"/>
            </a:xfrm>
            <a:prstGeom prst="rect">
              <a:avLst/>
            </a:prstGeom>
          </p:spPr>
        </p:pic>
        <p:pic>
          <p:nvPicPr>
            <p:cNvPr id="6" name="Picture 5">
              <a:extLst>
                <a:ext uri="{FF2B5EF4-FFF2-40B4-BE49-F238E27FC236}">
                  <a16:creationId xmlns:a16="http://schemas.microsoft.com/office/drawing/2014/main" id="{6FDB853B-AE91-9B1C-E331-2704B9B8A951}"/>
                </a:ext>
              </a:extLst>
            </p:cNvPr>
            <p:cNvPicPr>
              <a:picLocks noChangeAspect="1"/>
            </p:cNvPicPr>
            <p:nvPr/>
          </p:nvPicPr>
          <p:blipFill>
            <a:blip r:embed="rId2"/>
            <a:srcRect t="20666" r="65833" b="5999"/>
            <a:stretch>
              <a:fillRect/>
            </a:stretch>
          </p:blipFill>
          <p:spPr>
            <a:xfrm>
              <a:off x="228600" y="990600"/>
              <a:ext cx="3124200" cy="4191000"/>
            </a:xfrm>
            <a:prstGeom prst="rect">
              <a:avLst/>
            </a:prstGeom>
          </p:spPr>
        </p:pic>
      </p:grpSp>
    </p:spTree>
    <p:extLst>
      <p:ext uri="{BB962C8B-B14F-4D97-AF65-F5344CB8AC3E}">
        <p14:creationId xmlns:p14="http://schemas.microsoft.com/office/powerpoint/2010/main" val="24141480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B4A54-5503-7E72-B085-06A4600CCE8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ABCDF274-A217-C139-33F0-6BB2CAA184C5}"/>
              </a:ext>
            </a:extLst>
          </p:cNvPr>
          <p:cNvGrpSpPr/>
          <p:nvPr/>
        </p:nvGrpSpPr>
        <p:grpSpPr>
          <a:xfrm>
            <a:off x="0" y="609600"/>
            <a:ext cx="9144000" cy="5715000"/>
            <a:chOff x="0" y="1219200"/>
            <a:chExt cx="9144000" cy="4724400"/>
          </a:xfrm>
        </p:grpSpPr>
        <p:pic>
          <p:nvPicPr>
            <p:cNvPr id="3" name="Picture 2">
              <a:extLst>
                <a:ext uri="{FF2B5EF4-FFF2-40B4-BE49-F238E27FC236}">
                  <a16:creationId xmlns:a16="http://schemas.microsoft.com/office/drawing/2014/main" id="{B38F8B27-CEFF-0F41-374F-510845735760}"/>
                </a:ext>
              </a:extLst>
            </p:cNvPr>
            <p:cNvPicPr>
              <a:picLocks noChangeAspect="1"/>
            </p:cNvPicPr>
            <p:nvPr/>
          </p:nvPicPr>
          <p:blipFill>
            <a:blip r:embed="rId2"/>
            <a:srcRect t="11334" b="6000"/>
            <a:stretch>
              <a:fillRect/>
            </a:stretch>
          </p:blipFill>
          <p:spPr>
            <a:xfrm>
              <a:off x="0" y="1219200"/>
              <a:ext cx="9144000" cy="4724400"/>
            </a:xfrm>
            <a:prstGeom prst="rect">
              <a:avLst/>
            </a:prstGeom>
          </p:spPr>
        </p:pic>
        <p:pic>
          <p:nvPicPr>
            <p:cNvPr id="4" name="Picture 3">
              <a:extLst>
                <a:ext uri="{FF2B5EF4-FFF2-40B4-BE49-F238E27FC236}">
                  <a16:creationId xmlns:a16="http://schemas.microsoft.com/office/drawing/2014/main" id="{A09E9CB4-C3A3-73D5-B442-6F9EF850642E}"/>
                </a:ext>
              </a:extLst>
            </p:cNvPr>
            <p:cNvPicPr>
              <a:picLocks noChangeAspect="1"/>
            </p:cNvPicPr>
            <p:nvPr/>
          </p:nvPicPr>
          <p:blipFill>
            <a:blip r:embed="rId2"/>
            <a:srcRect l="11667" t="16667" r="73333" b="79333"/>
            <a:stretch>
              <a:fillRect/>
            </a:stretch>
          </p:blipFill>
          <p:spPr>
            <a:xfrm>
              <a:off x="0" y="1524000"/>
              <a:ext cx="1371600" cy="228600"/>
            </a:xfrm>
            <a:prstGeom prst="rect">
              <a:avLst/>
            </a:prstGeom>
          </p:spPr>
        </p:pic>
      </p:grpSp>
      <p:cxnSp>
        <p:nvCxnSpPr>
          <p:cNvPr id="11" name="Straight Arrow Connector 10">
            <a:extLst>
              <a:ext uri="{FF2B5EF4-FFF2-40B4-BE49-F238E27FC236}">
                <a16:creationId xmlns:a16="http://schemas.microsoft.com/office/drawing/2014/main" id="{6AEEAE3B-02F7-D5B3-EB96-596EEB9E6E5A}"/>
              </a:ext>
            </a:extLst>
          </p:cNvPr>
          <p:cNvCxnSpPr>
            <a:cxnSpLocks/>
          </p:cNvCxnSpPr>
          <p:nvPr/>
        </p:nvCxnSpPr>
        <p:spPr>
          <a:xfrm flipH="1">
            <a:off x="533400" y="3733800"/>
            <a:ext cx="1981200" cy="2286000"/>
          </a:xfrm>
          <a:prstGeom prst="straightConnector1">
            <a:avLst/>
          </a:prstGeom>
          <a:ln w="13652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D296C7F-84FE-4FAE-6E81-CF31170F62EC}"/>
              </a:ext>
            </a:extLst>
          </p:cNvPr>
          <p:cNvPicPr>
            <a:picLocks noChangeAspect="1"/>
          </p:cNvPicPr>
          <p:nvPr/>
        </p:nvPicPr>
        <p:blipFill>
          <a:blip r:embed="rId3"/>
          <a:srcRect l="35000" t="43334" r="34167" b="38000"/>
          <a:stretch>
            <a:fillRect/>
          </a:stretch>
        </p:blipFill>
        <p:spPr>
          <a:xfrm>
            <a:off x="2596243" y="2438400"/>
            <a:ext cx="4430486" cy="1676400"/>
          </a:xfrm>
          <a:prstGeom prst="rect">
            <a:avLst/>
          </a:prstGeom>
        </p:spPr>
      </p:pic>
    </p:spTree>
    <p:extLst>
      <p:ext uri="{BB962C8B-B14F-4D97-AF65-F5344CB8AC3E}">
        <p14:creationId xmlns:p14="http://schemas.microsoft.com/office/powerpoint/2010/main" val="247930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166842"/>
            <a:ext cx="7467600" cy="4524315"/>
          </a:xfrm>
          <a:prstGeom prst="rect">
            <a:avLst/>
          </a:prstGeom>
          <a:noFill/>
        </p:spPr>
        <p:txBody>
          <a:bodyPr wrap="square" rtlCol="0">
            <a:spAutoFit/>
          </a:bodyPr>
          <a:lstStyle/>
          <a:p>
            <a:r>
              <a:rPr lang="en-GB" sz="4800" dirty="0"/>
              <a:t>No calculator</a:t>
            </a:r>
          </a:p>
          <a:p>
            <a:endParaRPr lang="en-GB" sz="4800" dirty="0"/>
          </a:p>
          <a:p>
            <a:r>
              <a:rPr lang="en-GB" sz="4800" dirty="0"/>
              <a:t>No formulae sheet</a:t>
            </a:r>
          </a:p>
          <a:p>
            <a:endParaRPr lang="en-GB" sz="4800" dirty="0"/>
          </a:p>
          <a:p>
            <a:r>
              <a:rPr lang="en-GB" sz="4800" dirty="0"/>
              <a:t>Erasable whiteboard and pen for doing any working on</a:t>
            </a:r>
          </a:p>
        </p:txBody>
      </p:sp>
    </p:spTree>
    <p:extLst>
      <p:ext uri="{BB962C8B-B14F-4D97-AF65-F5344CB8AC3E}">
        <p14:creationId xmlns:p14="http://schemas.microsoft.com/office/powerpoint/2010/main" val="1421577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1251</Words>
  <Application>Microsoft Office PowerPoint</Application>
  <PresentationFormat>On-screen Show (4:3)</PresentationFormat>
  <Paragraphs>220</Paragraphs>
  <Slides>53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Laurie</dc:creator>
  <cp:lastModifiedBy>Laurie Poulson</cp:lastModifiedBy>
  <cp:revision>176</cp:revision>
  <dcterms:created xsi:type="dcterms:W3CDTF">2018-06-23T20:32:58Z</dcterms:created>
  <dcterms:modified xsi:type="dcterms:W3CDTF">2026-06-23T18:51:01Z</dcterms:modified>
</cp:coreProperties>
</file>