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4"/>
    <p:sldMasterId id="2147483737" r:id="rId5"/>
    <p:sldMasterId id="2147483719" r:id="rId6"/>
    <p:sldMasterId id="2147483754" r:id="rId7"/>
    <p:sldMasterId id="2147483728" r:id="rId8"/>
    <p:sldMasterId id="2147483763" r:id="rId9"/>
  </p:sldMasterIdLst>
  <p:notesMasterIdLst>
    <p:notesMasterId r:id="rId21"/>
  </p:notesMasterIdLst>
  <p:sldIdLst>
    <p:sldId id="318" r:id="rId10"/>
    <p:sldId id="323" r:id="rId11"/>
    <p:sldId id="320" r:id="rId12"/>
    <p:sldId id="283" r:id="rId13"/>
    <p:sldId id="321" r:id="rId14"/>
    <p:sldId id="289" r:id="rId15"/>
    <p:sldId id="322" r:id="rId16"/>
    <p:sldId id="300" r:id="rId17"/>
    <p:sldId id="319" r:id="rId18"/>
    <p:sldId id="294" r:id="rId19"/>
    <p:sldId id="29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520"/>
    <a:srgbClr val="FFD100"/>
    <a:srgbClr val="071D49"/>
    <a:srgbClr val="008578"/>
    <a:srgbClr val="0077C8"/>
    <a:srgbClr val="5C068C"/>
    <a:srgbClr val="A609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  <p:guide orient="horz" pos="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F2B28-D4C7-4DDD-8F07-3C192B5C27ED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96D017-8751-4ACD-B5F8-53236AC18263}">
      <dgm:prSet/>
      <dgm:spPr>
        <a:solidFill>
          <a:schemeClr val="tx1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i="0" dirty="0">
              <a:latin typeface="ARU Raleway" panose="00000500000000000000" pitchFamily="50" charset="0"/>
            </a:rPr>
            <a:t>IFRS (International Financial Reporting Standards)</a:t>
          </a:r>
          <a:endParaRPr lang="en-US" b="1" dirty="0">
            <a:latin typeface="ARU Raleway" panose="00000500000000000000" pitchFamily="50" charset="0"/>
          </a:endParaRPr>
        </a:p>
      </dgm:t>
    </dgm:pt>
    <dgm:pt modelId="{1B9BCF64-869F-42CA-89B0-5B3F956505AB}" type="parTrans" cxnId="{9C10082E-6545-4175-AE0A-925D72993EC6}">
      <dgm:prSet/>
      <dgm:spPr/>
      <dgm:t>
        <a:bodyPr/>
        <a:lstStyle/>
        <a:p>
          <a:endParaRPr lang="en-US"/>
        </a:p>
      </dgm:t>
    </dgm:pt>
    <dgm:pt modelId="{C5724C98-A83F-4C37-A674-A956E1D49077}" type="sibTrans" cxnId="{9C10082E-6545-4175-AE0A-925D72993EC6}">
      <dgm:prSet/>
      <dgm:spPr/>
      <dgm:t>
        <a:bodyPr/>
        <a:lstStyle/>
        <a:p>
          <a:endParaRPr lang="en-US"/>
        </a:p>
      </dgm:t>
    </dgm:pt>
    <dgm:pt modelId="{EE2A6905-3A8B-4455-BFAB-FFDFC336F055}">
      <dgm:prSet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 marL="177800" marR="0" lvl="0" indent="-1778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b="0" i="0" dirty="0">
              <a:latin typeface="ARU Raleway" panose="00000500000000000000" pitchFamily="50" charset="0"/>
            </a:rPr>
            <a:t>We follow IFRS which is a single set of high-quality, understandable, enforceable and globally accepted accounting standards.</a:t>
          </a:r>
          <a:endParaRPr lang="en-US" dirty="0">
            <a:latin typeface="ARU Raleway" panose="00000500000000000000" pitchFamily="50" charset="0"/>
          </a:endParaRPr>
        </a:p>
      </dgm:t>
    </dgm:pt>
    <dgm:pt modelId="{EB3AA162-3200-4CF8-BCD5-6AF48551160F}" type="parTrans" cxnId="{D94F1292-E2D7-40A3-8D00-A199D4B5C6C5}">
      <dgm:prSet/>
      <dgm:spPr/>
      <dgm:t>
        <a:bodyPr/>
        <a:lstStyle/>
        <a:p>
          <a:endParaRPr lang="en-US"/>
        </a:p>
      </dgm:t>
    </dgm:pt>
    <dgm:pt modelId="{9466693D-CF62-4C72-9AEA-B2F2DF6044BF}" type="sibTrans" cxnId="{D94F1292-E2D7-40A3-8D00-A199D4B5C6C5}">
      <dgm:prSet/>
      <dgm:spPr/>
      <dgm:t>
        <a:bodyPr/>
        <a:lstStyle/>
        <a:p>
          <a:endParaRPr lang="en-US"/>
        </a:p>
      </dgm:t>
    </dgm:pt>
    <dgm:pt modelId="{68E07C65-1E9F-4C14-9775-E82E7929E8B0}">
      <dgm:prSet/>
      <dgm:spPr>
        <a:solidFill>
          <a:schemeClr val="tx1"/>
        </a:solidFill>
      </dgm:spPr>
      <dgm:t>
        <a:bodyPr/>
        <a:lstStyle/>
        <a:p>
          <a:r>
            <a:rPr lang="en-US" b="1" i="0" dirty="0">
              <a:latin typeface="ARU Raleway" panose="00000500000000000000" pitchFamily="50" charset="0"/>
            </a:rPr>
            <a:t>Recognition from the ACCA </a:t>
          </a:r>
          <a:endParaRPr lang="en-US" dirty="0">
            <a:latin typeface="ARU Raleway" panose="00000500000000000000" pitchFamily="50" charset="0"/>
          </a:endParaRPr>
        </a:p>
      </dgm:t>
    </dgm:pt>
    <dgm:pt modelId="{1A16D865-797F-4DC0-A264-A6C2542E581C}" type="parTrans" cxnId="{EF11481D-A4F2-4816-8298-AB3C50A6F847}">
      <dgm:prSet/>
      <dgm:spPr/>
      <dgm:t>
        <a:bodyPr/>
        <a:lstStyle/>
        <a:p>
          <a:endParaRPr lang="en-US"/>
        </a:p>
      </dgm:t>
    </dgm:pt>
    <dgm:pt modelId="{783B4334-9F48-4F26-B194-45A3C8E468E1}" type="sibTrans" cxnId="{EF11481D-A4F2-4816-8298-AB3C50A6F847}">
      <dgm:prSet/>
      <dgm:spPr/>
      <dgm:t>
        <a:bodyPr/>
        <a:lstStyle/>
        <a:p>
          <a:endParaRPr lang="en-US"/>
        </a:p>
      </dgm:t>
    </dgm:pt>
    <dgm:pt modelId="{E4E09EB1-C2D9-44B4-A493-161FAC77483A}">
      <dgm:prSet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en-US" b="0" i="0" dirty="0">
              <a:latin typeface="ARU Raleway" panose="00000500000000000000" pitchFamily="50" charset="0"/>
            </a:rPr>
            <a:t>You’ll be exempted from the </a:t>
          </a:r>
          <a:r>
            <a:rPr lang="en-US" b="1" i="0" dirty="0">
              <a:latin typeface="ARU Raleway" panose="00000500000000000000" pitchFamily="50" charset="0"/>
            </a:rPr>
            <a:t>nine</a:t>
          </a:r>
          <a:r>
            <a:rPr lang="en-US" b="0" i="0" dirty="0">
              <a:latin typeface="ARU Raleway" panose="00000500000000000000" pitchFamily="50" charset="0"/>
            </a:rPr>
            <a:t> foundation papers of the ACCA qualification. </a:t>
          </a:r>
          <a:endParaRPr lang="en-GB" b="0" dirty="0">
            <a:latin typeface="ARU Raleway" panose="00000500000000000000" pitchFamily="50" charset="0"/>
          </a:endParaRPr>
        </a:p>
      </dgm:t>
    </dgm:pt>
    <dgm:pt modelId="{2E541A54-5725-44A1-AA8F-D03B1ECC716C}" type="parTrans" cxnId="{4063E3A3-3935-4621-ADF2-CF48FCF850A7}">
      <dgm:prSet/>
      <dgm:spPr/>
      <dgm:t>
        <a:bodyPr/>
        <a:lstStyle/>
        <a:p>
          <a:endParaRPr lang="en-GB"/>
        </a:p>
      </dgm:t>
    </dgm:pt>
    <dgm:pt modelId="{B2A68D32-E774-4F15-B23A-593DE35C4094}" type="sibTrans" cxnId="{4063E3A3-3935-4621-ADF2-CF48FCF850A7}">
      <dgm:prSet/>
      <dgm:spPr/>
      <dgm:t>
        <a:bodyPr/>
        <a:lstStyle/>
        <a:p>
          <a:endParaRPr lang="en-GB"/>
        </a:p>
      </dgm:t>
    </dgm:pt>
    <dgm:pt modelId="{66464637-7651-4776-84F9-900684540878}">
      <dgm:prSet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dirty="0"/>
        </a:p>
      </dgm:t>
    </dgm:pt>
    <dgm:pt modelId="{918FB099-BB56-41E0-8A2C-DFC81B411CE5}" type="parTrans" cxnId="{9EA0D8AA-799F-44E2-8579-00E503CA0A83}">
      <dgm:prSet/>
      <dgm:spPr/>
      <dgm:t>
        <a:bodyPr/>
        <a:lstStyle/>
        <a:p>
          <a:endParaRPr lang="en-GB"/>
        </a:p>
      </dgm:t>
    </dgm:pt>
    <dgm:pt modelId="{F8C5D2D9-05DF-49C7-8B62-F6C925434F04}" type="sibTrans" cxnId="{9EA0D8AA-799F-44E2-8579-00E503CA0A83}">
      <dgm:prSet/>
      <dgm:spPr/>
      <dgm:t>
        <a:bodyPr/>
        <a:lstStyle/>
        <a:p>
          <a:endParaRPr lang="en-GB"/>
        </a:p>
      </dgm:t>
    </dgm:pt>
    <dgm:pt modelId="{9482290A-D84C-4776-850E-55DDEFCCCB7B}" type="pres">
      <dgm:prSet presAssocID="{435F2B28-D4C7-4DDD-8F07-3C192B5C27ED}" presName="Name0" presStyleCnt="0">
        <dgm:presLayoutVars>
          <dgm:dir/>
          <dgm:animLvl val="lvl"/>
          <dgm:resizeHandles val="exact"/>
        </dgm:presLayoutVars>
      </dgm:prSet>
      <dgm:spPr/>
    </dgm:pt>
    <dgm:pt modelId="{3BB9ACD0-C949-402A-8702-FF391BFD3564}" type="pres">
      <dgm:prSet presAssocID="{4A96D017-8751-4ACD-B5F8-53236AC18263}" presName="composite" presStyleCnt="0"/>
      <dgm:spPr/>
    </dgm:pt>
    <dgm:pt modelId="{72E860F8-D811-4C86-8398-353D32B4584D}" type="pres">
      <dgm:prSet presAssocID="{4A96D017-8751-4ACD-B5F8-53236AC1826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067C0DA-D297-404A-9839-CC563E819795}" type="pres">
      <dgm:prSet presAssocID="{4A96D017-8751-4ACD-B5F8-53236AC18263}" presName="desTx" presStyleLbl="alignAccFollowNode1" presStyleIdx="0" presStyleCnt="2">
        <dgm:presLayoutVars>
          <dgm:bulletEnabled val="1"/>
        </dgm:presLayoutVars>
      </dgm:prSet>
      <dgm:spPr/>
    </dgm:pt>
    <dgm:pt modelId="{3281435E-889C-43D8-B31D-9BD51786491B}" type="pres">
      <dgm:prSet presAssocID="{C5724C98-A83F-4C37-A674-A956E1D49077}" presName="space" presStyleCnt="0"/>
      <dgm:spPr/>
    </dgm:pt>
    <dgm:pt modelId="{CB74A6A5-AB29-425E-A925-490DFDE99895}" type="pres">
      <dgm:prSet presAssocID="{68E07C65-1E9F-4C14-9775-E82E7929E8B0}" presName="composite" presStyleCnt="0"/>
      <dgm:spPr/>
    </dgm:pt>
    <dgm:pt modelId="{58F77FB7-7CBD-49BF-BB48-2A1DCEFB30CF}" type="pres">
      <dgm:prSet presAssocID="{68E07C65-1E9F-4C14-9775-E82E7929E8B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2FD63C9-E85C-4ED9-A0F5-376FCC9BE095}" type="pres">
      <dgm:prSet presAssocID="{68E07C65-1E9F-4C14-9775-E82E7929E8B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9065702-B76F-45A0-BCF9-3426D6316457}" type="presOf" srcId="{E4E09EB1-C2D9-44B4-A493-161FAC77483A}" destId="{F2FD63C9-E85C-4ED9-A0F5-376FCC9BE095}" srcOrd="0" destOrd="0" presId="urn:microsoft.com/office/officeart/2005/8/layout/hList1"/>
    <dgm:cxn modelId="{EF11481D-A4F2-4816-8298-AB3C50A6F847}" srcId="{435F2B28-D4C7-4DDD-8F07-3C192B5C27ED}" destId="{68E07C65-1E9F-4C14-9775-E82E7929E8B0}" srcOrd="1" destOrd="0" parTransId="{1A16D865-797F-4DC0-A264-A6C2542E581C}" sibTransId="{783B4334-9F48-4F26-B194-45A3C8E468E1}"/>
    <dgm:cxn modelId="{3EF45E29-BFB4-460F-B9D8-5118EE02A333}" type="presOf" srcId="{68E07C65-1E9F-4C14-9775-E82E7929E8B0}" destId="{58F77FB7-7CBD-49BF-BB48-2A1DCEFB30CF}" srcOrd="0" destOrd="0" presId="urn:microsoft.com/office/officeart/2005/8/layout/hList1"/>
    <dgm:cxn modelId="{9C10082E-6545-4175-AE0A-925D72993EC6}" srcId="{435F2B28-D4C7-4DDD-8F07-3C192B5C27ED}" destId="{4A96D017-8751-4ACD-B5F8-53236AC18263}" srcOrd="0" destOrd="0" parTransId="{1B9BCF64-869F-42CA-89B0-5B3F956505AB}" sibTransId="{C5724C98-A83F-4C37-A674-A956E1D49077}"/>
    <dgm:cxn modelId="{919E0A38-A290-4CAF-ADE8-D965D3E28E74}" type="presOf" srcId="{66464637-7651-4776-84F9-900684540878}" destId="{A067C0DA-D297-404A-9839-CC563E819795}" srcOrd="0" destOrd="1" presId="urn:microsoft.com/office/officeart/2005/8/layout/hList1"/>
    <dgm:cxn modelId="{28811C7B-5472-4567-882B-8BC6941DA95C}" type="presOf" srcId="{EE2A6905-3A8B-4455-BFAB-FFDFC336F055}" destId="{A067C0DA-D297-404A-9839-CC563E819795}" srcOrd="0" destOrd="0" presId="urn:microsoft.com/office/officeart/2005/8/layout/hList1"/>
    <dgm:cxn modelId="{D94F1292-E2D7-40A3-8D00-A199D4B5C6C5}" srcId="{4A96D017-8751-4ACD-B5F8-53236AC18263}" destId="{EE2A6905-3A8B-4455-BFAB-FFDFC336F055}" srcOrd="0" destOrd="0" parTransId="{EB3AA162-3200-4CF8-BCD5-6AF48551160F}" sibTransId="{9466693D-CF62-4C72-9AEA-B2F2DF6044BF}"/>
    <dgm:cxn modelId="{4063E3A3-3935-4621-ADF2-CF48FCF850A7}" srcId="{68E07C65-1E9F-4C14-9775-E82E7929E8B0}" destId="{E4E09EB1-C2D9-44B4-A493-161FAC77483A}" srcOrd="0" destOrd="0" parTransId="{2E541A54-5725-44A1-AA8F-D03B1ECC716C}" sibTransId="{B2A68D32-E774-4F15-B23A-593DE35C4094}"/>
    <dgm:cxn modelId="{9EA0D8AA-799F-44E2-8579-00E503CA0A83}" srcId="{4A96D017-8751-4ACD-B5F8-53236AC18263}" destId="{66464637-7651-4776-84F9-900684540878}" srcOrd="1" destOrd="0" parTransId="{918FB099-BB56-41E0-8A2C-DFC81B411CE5}" sibTransId="{F8C5D2D9-05DF-49C7-8B62-F6C925434F04}"/>
    <dgm:cxn modelId="{7032D7B4-D2AE-4E7F-92CA-28385D59F25B}" type="presOf" srcId="{4A96D017-8751-4ACD-B5F8-53236AC18263}" destId="{72E860F8-D811-4C86-8398-353D32B4584D}" srcOrd="0" destOrd="0" presId="urn:microsoft.com/office/officeart/2005/8/layout/hList1"/>
    <dgm:cxn modelId="{D05046C8-7EA8-4ED2-87D3-7FAD2128BDEB}" type="presOf" srcId="{435F2B28-D4C7-4DDD-8F07-3C192B5C27ED}" destId="{9482290A-D84C-4776-850E-55DDEFCCCB7B}" srcOrd="0" destOrd="0" presId="urn:microsoft.com/office/officeart/2005/8/layout/hList1"/>
    <dgm:cxn modelId="{236E48B4-ED48-489E-9C88-0A27AD4657CE}" type="presParOf" srcId="{9482290A-D84C-4776-850E-55DDEFCCCB7B}" destId="{3BB9ACD0-C949-402A-8702-FF391BFD3564}" srcOrd="0" destOrd="0" presId="urn:microsoft.com/office/officeart/2005/8/layout/hList1"/>
    <dgm:cxn modelId="{DC2691A1-4D4D-4140-BB6D-AFFDF7FC0C4E}" type="presParOf" srcId="{3BB9ACD0-C949-402A-8702-FF391BFD3564}" destId="{72E860F8-D811-4C86-8398-353D32B4584D}" srcOrd="0" destOrd="0" presId="urn:microsoft.com/office/officeart/2005/8/layout/hList1"/>
    <dgm:cxn modelId="{9E44EC6F-7042-4ABA-AE37-600FE6670E64}" type="presParOf" srcId="{3BB9ACD0-C949-402A-8702-FF391BFD3564}" destId="{A067C0DA-D297-404A-9839-CC563E819795}" srcOrd="1" destOrd="0" presId="urn:microsoft.com/office/officeart/2005/8/layout/hList1"/>
    <dgm:cxn modelId="{65DEA50F-2C1B-441B-BC19-950E8863BE44}" type="presParOf" srcId="{9482290A-D84C-4776-850E-55DDEFCCCB7B}" destId="{3281435E-889C-43D8-B31D-9BD51786491B}" srcOrd="1" destOrd="0" presId="urn:microsoft.com/office/officeart/2005/8/layout/hList1"/>
    <dgm:cxn modelId="{58A7D207-FC05-4889-B414-1ABE0E4BF278}" type="presParOf" srcId="{9482290A-D84C-4776-850E-55DDEFCCCB7B}" destId="{CB74A6A5-AB29-425E-A925-490DFDE99895}" srcOrd="2" destOrd="0" presId="urn:microsoft.com/office/officeart/2005/8/layout/hList1"/>
    <dgm:cxn modelId="{D59FB03D-2AB8-4105-AE90-525ADF3EB347}" type="presParOf" srcId="{CB74A6A5-AB29-425E-A925-490DFDE99895}" destId="{58F77FB7-7CBD-49BF-BB48-2A1DCEFB30CF}" srcOrd="0" destOrd="0" presId="urn:microsoft.com/office/officeart/2005/8/layout/hList1"/>
    <dgm:cxn modelId="{664231FA-302E-4D7F-AAD5-3FB0D364446E}" type="presParOf" srcId="{CB74A6A5-AB29-425E-A925-490DFDE99895}" destId="{F2FD63C9-E85C-4ED9-A0F5-376FCC9BE0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860F8-D811-4C86-8398-353D32B4584D}">
      <dsp:nvSpPr>
        <dsp:cNvPr id="0" name=""/>
        <dsp:cNvSpPr/>
      </dsp:nvSpPr>
      <dsp:spPr>
        <a:xfrm>
          <a:off x="51" y="46821"/>
          <a:ext cx="4913783" cy="1153100"/>
        </a:xfrm>
        <a:prstGeom prst="rect">
          <a:avLst/>
        </a:prstGeom>
        <a:solidFill>
          <a:schemeClr val="tx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900" b="1" i="0" kern="1200" dirty="0">
              <a:latin typeface="ARU Raleway" panose="00000500000000000000" pitchFamily="50" charset="0"/>
            </a:rPr>
            <a:t>IFRS (International Financial Reporting Standards)</a:t>
          </a:r>
          <a:endParaRPr lang="en-US" sz="2900" b="1" kern="1200" dirty="0">
            <a:latin typeface="ARU Raleway" panose="00000500000000000000" pitchFamily="50" charset="0"/>
          </a:endParaRPr>
        </a:p>
      </dsp:txBody>
      <dsp:txXfrm>
        <a:off x="51" y="46821"/>
        <a:ext cx="4913783" cy="1153100"/>
      </dsp:txXfrm>
    </dsp:sp>
    <dsp:sp modelId="{A067C0DA-D297-404A-9839-CC563E819795}">
      <dsp:nvSpPr>
        <dsp:cNvPr id="0" name=""/>
        <dsp:cNvSpPr/>
      </dsp:nvSpPr>
      <dsp:spPr>
        <a:xfrm>
          <a:off x="51" y="1199921"/>
          <a:ext cx="4913783" cy="3104595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177800" marR="0" lvl="0" indent="-1778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900" b="0" i="0" kern="1200" dirty="0">
              <a:latin typeface="ARU Raleway" panose="00000500000000000000" pitchFamily="50" charset="0"/>
            </a:rPr>
            <a:t>We follow IFRS which is a single set of high-quality, understandable, enforceable and globally accepted accounting standards.</a:t>
          </a:r>
          <a:endParaRPr lang="en-US" sz="2900" kern="1200" dirty="0">
            <a:latin typeface="ARU Raleway" panose="00000500000000000000" pitchFamily="50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endParaRPr lang="en-US" sz="2900" kern="1200" dirty="0"/>
        </a:p>
      </dsp:txBody>
      <dsp:txXfrm>
        <a:off x="51" y="1199921"/>
        <a:ext cx="4913783" cy="3104595"/>
      </dsp:txXfrm>
    </dsp:sp>
    <dsp:sp modelId="{58F77FB7-7CBD-49BF-BB48-2A1DCEFB30CF}">
      <dsp:nvSpPr>
        <dsp:cNvPr id="0" name=""/>
        <dsp:cNvSpPr/>
      </dsp:nvSpPr>
      <dsp:spPr>
        <a:xfrm>
          <a:off x="5601764" y="46821"/>
          <a:ext cx="4913783" cy="1153100"/>
        </a:xfrm>
        <a:prstGeom prst="rect">
          <a:avLst/>
        </a:prstGeom>
        <a:solidFill>
          <a:schemeClr val="tx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 dirty="0">
              <a:latin typeface="ARU Raleway" panose="00000500000000000000" pitchFamily="50" charset="0"/>
            </a:rPr>
            <a:t>Recognition from the ACCA </a:t>
          </a:r>
          <a:endParaRPr lang="en-US" sz="2900" kern="1200" dirty="0">
            <a:latin typeface="ARU Raleway" panose="00000500000000000000" pitchFamily="50" charset="0"/>
          </a:endParaRPr>
        </a:p>
      </dsp:txBody>
      <dsp:txXfrm>
        <a:off x="5601764" y="46821"/>
        <a:ext cx="4913783" cy="1153100"/>
      </dsp:txXfrm>
    </dsp:sp>
    <dsp:sp modelId="{F2FD63C9-E85C-4ED9-A0F5-376FCC9BE095}">
      <dsp:nvSpPr>
        <dsp:cNvPr id="0" name=""/>
        <dsp:cNvSpPr/>
      </dsp:nvSpPr>
      <dsp:spPr>
        <a:xfrm>
          <a:off x="5601764" y="1199921"/>
          <a:ext cx="4913783" cy="3104595"/>
        </a:xfrm>
        <a:prstGeom prst="rect">
          <a:avLst/>
        </a:prstGeom>
        <a:solidFill>
          <a:schemeClr val="tx2">
            <a:lumMod val="10000"/>
            <a:lumOff val="90000"/>
            <a:alpha val="9000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kern="1200" dirty="0">
              <a:latin typeface="ARU Raleway" panose="00000500000000000000" pitchFamily="50" charset="0"/>
            </a:rPr>
            <a:t>You’ll be exempted from the </a:t>
          </a:r>
          <a:r>
            <a:rPr lang="en-US" sz="2900" b="1" i="0" kern="1200" dirty="0">
              <a:latin typeface="ARU Raleway" panose="00000500000000000000" pitchFamily="50" charset="0"/>
            </a:rPr>
            <a:t>nine</a:t>
          </a:r>
          <a:r>
            <a:rPr lang="en-US" sz="2900" b="0" i="0" kern="1200" dirty="0">
              <a:latin typeface="ARU Raleway" panose="00000500000000000000" pitchFamily="50" charset="0"/>
            </a:rPr>
            <a:t> foundation papers of the ACCA qualification. </a:t>
          </a:r>
          <a:endParaRPr lang="en-GB" sz="2900" b="0" kern="1200" dirty="0">
            <a:latin typeface="ARU Raleway" panose="00000500000000000000" pitchFamily="50" charset="0"/>
          </a:endParaRPr>
        </a:p>
      </dsp:txBody>
      <dsp:txXfrm>
        <a:off x="5601764" y="1199921"/>
        <a:ext cx="4913783" cy="3104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5CFC2-FF95-BB42-B600-F8C023CFEAC4}" type="datetimeFigureOut">
              <a:rPr lang="en-US" smtClean="0"/>
              <a:t>1/28/2026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6A85-7B12-D143-8C60-4EC8075DB1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7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2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3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1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7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0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8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865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6880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57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322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35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166F8-5299-9F4F-B50D-A95C94704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8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606115-7CE6-1D4A-A3FA-E2A33C6D5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10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834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391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98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686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0227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77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26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16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946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438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356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97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485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5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627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809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A0ACB-75EF-0245-846B-24010AB69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49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0C907B-7EB5-4646-8E6C-A0DCF5C81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406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308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544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656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26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87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35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0568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276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310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770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787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43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57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78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F6D5B-50DF-3D4A-A73F-BC48EB891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7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4931A5-93F5-984D-ADB5-D88F0E879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3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07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4244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31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01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31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F8B12-918D-4C4D-9592-653697BEC04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484" y="5148251"/>
            <a:ext cx="2052084" cy="13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1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FFD100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42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72" r:id="rId8"/>
    <p:sldLayoutId id="214748374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E7C0A-3C02-5F4B-BFB5-4D7C7993B2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644" y="5148357"/>
            <a:ext cx="2051924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71D49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1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74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6E1FC-9BD8-A747-9362-7C4B21B9DE5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4644" y="5148357"/>
            <a:ext cx="2051924" cy="13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71D49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96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dirty="0">
                <a:latin typeface="Raleway" pitchFamily="2" charset="-18"/>
              </a:rPr>
              <a:t>Bloomberg financial lab</a:t>
            </a:r>
            <a:r>
              <a:rPr lang="cs-CZ" b="1" i="0" kern="1200" dirty="0">
                <a:latin typeface="Raleway" pitchFamily="2" charset="-18"/>
              </a:rPr>
              <a:t>s</a:t>
            </a:r>
            <a:endParaRPr lang="en-US" b="1" i="0" kern="1200" dirty="0">
              <a:latin typeface="Raleway" pitchFamily="2" charset="-1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498" r="3" b="3"/>
          <a:stretch/>
        </p:blipFill>
        <p:spPr>
          <a:xfrm>
            <a:off x="838200" y="1825625"/>
            <a:ext cx="5181600" cy="4351338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C47EB-4F4B-4D7E-A71D-D2230C4A9A4B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FFFFFF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FFFFFF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FFFFFF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FFFFFF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FFFFFF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dirty="0">
                <a:latin typeface="+mn-lt"/>
              </a:rPr>
              <a:t>Bloomberg Terminal</a:t>
            </a:r>
          </a:p>
          <a:p>
            <a:r>
              <a:rPr lang="en-US" dirty="0">
                <a:latin typeface="+mn-lt"/>
              </a:rPr>
              <a:t>Brings together real-time data on every market, breaking news, in-depth research, powerful analytics, communications tools and world-class execution capabilities — in one fully integrated solution.</a:t>
            </a:r>
          </a:p>
          <a:p>
            <a:pPr marL="0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136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35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AD7EA-2339-5540-0EF8-441FFA05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10515600" cy="1676400"/>
          </a:xfrm>
        </p:spPr>
        <p:txBody>
          <a:bodyPr/>
          <a:lstStyle/>
          <a:p>
            <a:r>
              <a:rPr lang="cs-CZ" dirty="0">
                <a:latin typeface="Raleway" pitchFamily="2" charset="-18"/>
              </a:rPr>
              <a:t>Dr Lenka Krupová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4C3D0D-3490-1F85-2F97-1737B8275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8885"/>
            <a:ext cx="10515600" cy="3118077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Senior Lecturer in Financial accounting</a:t>
            </a:r>
          </a:p>
          <a:p>
            <a:pPr marL="0" indent="0">
              <a:buNone/>
            </a:pPr>
            <a:r>
              <a:rPr lang="en-GB" noProof="0" dirty="0"/>
              <a:t>ARU Chelmsford campus</a:t>
            </a:r>
          </a:p>
        </p:txBody>
      </p:sp>
    </p:spTree>
    <p:extLst>
      <p:ext uri="{BB962C8B-B14F-4D97-AF65-F5344CB8AC3E}">
        <p14:creationId xmlns:p14="http://schemas.microsoft.com/office/powerpoint/2010/main" val="9238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FC4A5F-1080-11ED-F870-74E61707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noProof="0" dirty="0">
                <a:latin typeface="Raleway" pitchFamily="2" charset="-18"/>
              </a:rPr>
              <a:t>ARU campuses</a:t>
            </a:r>
            <a:r>
              <a:rPr lang="cs-CZ" sz="5400" noProof="0" dirty="0">
                <a:latin typeface="Raleway" pitchFamily="2" charset="-18"/>
              </a:rPr>
              <a:t> in </a:t>
            </a:r>
            <a:r>
              <a:rPr lang="en-GB" sz="5400" noProof="0" dirty="0">
                <a:latin typeface="Raleway" pitchFamily="2" charset="-18"/>
              </a:rPr>
              <a:t>the UK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08A9B-D4A1-85DC-4062-C0B6B7183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noProof="0" dirty="0"/>
              <a:t>Cambridge</a:t>
            </a:r>
          </a:p>
          <a:p>
            <a:r>
              <a:rPr lang="en-GB" sz="3600" b="1" noProof="0" dirty="0"/>
              <a:t>Chelmsford</a:t>
            </a:r>
          </a:p>
          <a:p>
            <a:r>
              <a:rPr lang="en-GB" sz="3600" b="1" noProof="0" dirty="0"/>
              <a:t>Peterborough</a:t>
            </a:r>
          </a:p>
          <a:p>
            <a:r>
              <a:rPr lang="en-GB" sz="3600" b="1" noProof="0" dirty="0"/>
              <a:t>London</a:t>
            </a:r>
            <a:r>
              <a:rPr lang="cs-CZ" sz="3600" b="1" noProof="0" dirty="0"/>
              <a:t> – </a:t>
            </a:r>
            <a:r>
              <a:rPr lang="en-GB" sz="3600" b="1" noProof="0" dirty="0"/>
              <a:t>two sites (Farringdon </a:t>
            </a:r>
            <a:r>
              <a:rPr lang="cs-CZ" sz="3600" b="1" dirty="0"/>
              <a:t>and East India)</a:t>
            </a:r>
            <a:endParaRPr lang="en-GB" sz="3600" b="1" noProof="0" dirty="0"/>
          </a:p>
          <a:p>
            <a:r>
              <a:rPr lang="en-GB" sz="3600" b="1" noProof="0" dirty="0"/>
              <a:t>Writtle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14572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cs-CZ" sz="5400" noProof="0" dirty="0">
                <a:latin typeface="ARU Raleway"/>
              </a:rPr>
            </a:br>
            <a:r>
              <a:rPr lang="cs-CZ" sz="5400" noProof="0" dirty="0">
                <a:latin typeface="ARU Raleway"/>
              </a:rPr>
              <a:t>On UG level, </a:t>
            </a:r>
            <a:r>
              <a:rPr lang="en-GB" sz="5400" noProof="0" dirty="0">
                <a:latin typeface="ARU Raleway"/>
              </a:rPr>
              <a:t>ARU offers:</a:t>
            </a:r>
            <a:endParaRPr lang="en-GB" sz="5400" b="1" i="0" kern="1200" noProof="0" dirty="0">
              <a:latin typeface="ARU Raleway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50904E-0C79-432A-8F3A-B01C5BA2D80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6026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U Raisonne DemiBold" panose="020B0503040202040103" pitchFamily="34" charset="0"/>
                <a:ea typeface="+mj-ea"/>
                <a:cs typeface="+mj-cs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71D49"/>
              </a:solidFill>
              <a:latin typeface="ARU Raleway" panose="00000500000000000000" pitchFamily="50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3600" u="sng" dirty="0">
                <a:solidFill>
                  <a:srgbClr val="FF0000"/>
                </a:solidFill>
                <a:latin typeface="ARU Raleway" panose="00000500000000000000" pitchFamily="50" charset="0"/>
                <a:ea typeface="+mn-ea"/>
                <a:cs typeface="+mn-cs"/>
              </a:rPr>
              <a:t>Accounting and Finance</a:t>
            </a:r>
            <a:r>
              <a:rPr lang="cs-CZ" sz="3600" u="sng" dirty="0">
                <a:solidFill>
                  <a:srgbClr val="071D49"/>
                </a:solidFill>
                <a:latin typeface="ARU Raleway" panose="00000500000000000000" pitchFamily="50" charset="0"/>
                <a:ea typeface="+mn-ea"/>
                <a:cs typeface="+mn-cs"/>
              </a:rPr>
              <a:t> </a:t>
            </a:r>
            <a:r>
              <a:rPr lang="cs-CZ" sz="3600" dirty="0">
                <a:solidFill>
                  <a:srgbClr val="071D49"/>
                </a:solidFill>
                <a:latin typeface="ARU Raleway" panose="00000500000000000000" pitchFamily="50" charset="0"/>
                <a:ea typeface="+mn-ea"/>
                <a:cs typeface="+mn-cs"/>
              </a:rPr>
              <a:t>– Cambridge, </a:t>
            </a:r>
            <a:r>
              <a:rPr lang="en-GB" sz="3600" noProof="0" dirty="0">
                <a:solidFill>
                  <a:srgbClr val="071D49"/>
                </a:solidFill>
                <a:latin typeface="ARU Raleway" panose="00000500000000000000" pitchFamily="50" charset="0"/>
                <a:ea typeface="+mn-ea"/>
                <a:cs typeface="+mn-cs"/>
              </a:rPr>
              <a:t>Chelmsford,     Peterborough</a:t>
            </a:r>
            <a:r>
              <a:rPr lang="cs-CZ" sz="3600" dirty="0">
                <a:solidFill>
                  <a:srgbClr val="071D49"/>
                </a:solidFill>
                <a:latin typeface="ARU Raleway" panose="00000500000000000000" pitchFamily="50" charset="0"/>
                <a:ea typeface="+mn-ea"/>
                <a:cs typeface="+mn-cs"/>
              </a:rPr>
              <a:t>, London</a:t>
            </a:r>
            <a:endParaRPr lang="en-US" sz="3600" dirty="0">
              <a:solidFill>
                <a:srgbClr val="071D49"/>
              </a:solidFill>
              <a:latin typeface="ARU Raleway" panose="00000500000000000000" pitchFamily="50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cs-CZ" sz="3600" dirty="0">
              <a:solidFill>
                <a:srgbClr val="071D49"/>
              </a:solidFill>
              <a:latin typeface="ARU Raleway" panose="00000500000000000000" pitchFamily="50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3600" u="sng" dirty="0">
                <a:solidFill>
                  <a:srgbClr val="FF0000"/>
                </a:solidFill>
                <a:latin typeface="ARU Raleway" panose="00000500000000000000" pitchFamily="50" charset="0"/>
                <a:ea typeface="+mn-ea"/>
                <a:cs typeface="+mn-cs"/>
              </a:rPr>
              <a:t>Banking</a:t>
            </a:r>
            <a:r>
              <a:rPr lang="cs-CZ" sz="3600" u="sng" dirty="0">
                <a:solidFill>
                  <a:srgbClr val="FF0000"/>
                </a:solidFill>
                <a:latin typeface="ARU Raleway" panose="00000500000000000000" pitchFamily="50" charset="0"/>
                <a:ea typeface="+mn-ea"/>
                <a:cs typeface="+mn-cs"/>
              </a:rPr>
              <a:t>,</a:t>
            </a:r>
            <a:r>
              <a:rPr lang="en-US" sz="3600" u="sng" dirty="0">
                <a:solidFill>
                  <a:srgbClr val="FF0000"/>
                </a:solidFill>
                <a:latin typeface="ARU Raleway" panose="00000500000000000000" pitchFamily="50" charset="0"/>
                <a:ea typeface="+mn-ea"/>
                <a:cs typeface="+mn-cs"/>
              </a:rPr>
              <a:t> Finance</a:t>
            </a:r>
            <a:r>
              <a:rPr lang="cs-CZ" sz="3600" u="sng" dirty="0">
                <a:solidFill>
                  <a:srgbClr val="FF0000"/>
                </a:solidFill>
                <a:latin typeface="ARU Raleway" panose="00000500000000000000" pitchFamily="50" charset="0"/>
                <a:ea typeface="+mn-ea"/>
                <a:cs typeface="+mn-cs"/>
              </a:rPr>
              <a:t> and Fintech </a:t>
            </a:r>
            <a:r>
              <a:rPr lang="cs-CZ" sz="3600" dirty="0">
                <a:solidFill>
                  <a:srgbClr val="071D49"/>
                </a:solidFill>
                <a:latin typeface="ARU Raleway" panose="00000500000000000000" pitchFamily="50" charset="0"/>
                <a:ea typeface="+mn-ea"/>
                <a:cs typeface="+mn-cs"/>
              </a:rPr>
              <a:t>– </a:t>
            </a:r>
            <a:r>
              <a:rPr lang="en-GB" sz="3600" noProof="0" dirty="0">
                <a:solidFill>
                  <a:srgbClr val="071D49"/>
                </a:solidFill>
                <a:latin typeface="ARU Raleway" panose="00000500000000000000" pitchFamily="50" charset="0"/>
                <a:ea typeface="+mn-ea"/>
                <a:cs typeface="+mn-cs"/>
              </a:rPr>
              <a:t>Chelmsford </a:t>
            </a:r>
            <a:endParaRPr lang="en-US" sz="3600" dirty="0">
              <a:solidFill>
                <a:srgbClr val="071D49"/>
              </a:solidFill>
              <a:latin typeface="ARU Raleway" panose="00000500000000000000" pitchFamily="50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cs-CZ" sz="3600" dirty="0">
              <a:solidFill>
                <a:srgbClr val="071D49"/>
              </a:solidFill>
              <a:latin typeface="ARU Raleway" panose="00000500000000000000" pitchFamily="50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3600" u="sng" dirty="0">
                <a:solidFill>
                  <a:srgbClr val="FF0000"/>
                </a:solidFill>
                <a:latin typeface="ARU Raleway" panose="00000500000000000000" pitchFamily="50" charset="0"/>
                <a:ea typeface="+mn-ea"/>
                <a:cs typeface="+mn-cs"/>
              </a:rPr>
              <a:t>Business </a:t>
            </a:r>
            <a:r>
              <a:rPr lang="cs-CZ" sz="3600" u="sng" dirty="0">
                <a:solidFill>
                  <a:srgbClr val="FF0000"/>
                </a:solidFill>
                <a:latin typeface="ARU Raleway" panose="00000500000000000000" pitchFamily="50" charset="0"/>
                <a:ea typeface="+mn-ea"/>
                <a:cs typeface="+mn-cs"/>
              </a:rPr>
              <a:t>Management </a:t>
            </a:r>
            <a:r>
              <a:rPr lang="en-US" sz="3600" u="sng" dirty="0">
                <a:solidFill>
                  <a:srgbClr val="FF0000"/>
                </a:solidFill>
                <a:latin typeface="ARU Raleway" panose="00000500000000000000" pitchFamily="50" charset="0"/>
                <a:ea typeface="+mn-ea"/>
                <a:cs typeface="+mn-cs"/>
              </a:rPr>
              <a:t>with Finance </a:t>
            </a:r>
            <a:r>
              <a:rPr lang="cs-CZ" sz="3600" dirty="0">
                <a:solidFill>
                  <a:srgbClr val="071D49"/>
                </a:solidFill>
                <a:latin typeface="ARU Raleway" panose="00000500000000000000" pitchFamily="50" charset="0"/>
                <a:ea typeface="+mn-ea"/>
                <a:cs typeface="+mn-cs"/>
              </a:rPr>
              <a:t>– </a:t>
            </a:r>
            <a:r>
              <a:rPr lang="en-GB" sz="3600" noProof="0" dirty="0">
                <a:solidFill>
                  <a:srgbClr val="071D49"/>
                </a:solidFill>
                <a:latin typeface="ARU Raleway" panose="00000500000000000000" pitchFamily="50" charset="0"/>
                <a:ea typeface="+mn-ea"/>
                <a:cs typeface="+mn-cs"/>
              </a:rPr>
              <a:t>Chelmsford</a:t>
            </a:r>
            <a:r>
              <a:rPr lang="cs-CZ" sz="3600" dirty="0">
                <a:solidFill>
                  <a:srgbClr val="071D49"/>
                </a:solidFill>
                <a:latin typeface="ARU Raleway" panose="00000500000000000000" pitchFamily="50" charset="0"/>
                <a:ea typeface="+mn-ea"/>
                <a:cs typeface="+mn-cs"/>
              </a:rPr>
              <a:t> </a:t>
            </a:r>
            <a:endParaRPr lang="en-US" sz="3600" dirty="0">
              <a:solidFill>
                <a:srgbClr val="071D49"/>
              </a:solidFill>
              <a:latin typeface="ARU Raleway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30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03DD2-4174-9FB6-C905-52A2E76E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5400" noProof="0" dirty="0"/>
            </a:br>
            <a:r>
              <a:rPr lang="en-GB" sz="5400" noProof="0" dirty="0">
                <a:latin typeface="Raleway" pitchFamily="2" charset="-18"/>
              </a:rPr>
              <a:t>Structure of the study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76250F-DCC4-BEBE-0EFB-4D806F078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sz="4000" dirty="0"/>
              <a:t>The first year of study is </a:t>
            </a:r>
            <a:r>
              <a:rPr lang="en-US" sz="4000" b="1" dirty="0"/>
              <a:t>the same </a:t>
            </a:r>
            <a:r>
              <a:rPr lang="en-US" sz="4000" dirty="0"/>
              <a:t>for all courses, and</a:t>
            </a:r>
            <a:r>
              <a:rPr lang="cs-CZ" sz="4000" dirty="0"/>
              <a:t> </a:t>
            </a:r>
            <a:r>
              <a:rPr lang="en-GB" sz="4000" noProof="0" dirty="0"/>
              <a:t>specialisation</a:t>
            </a:r>
            <a:r>
              <a:rPr lang="en-US" sz="4000" dirty="0"/>
              <a:t> begins in the second year. </a:t>
            </a:r>
            <a:endParaRPr lang="cs-CZ" sz="4000" dirty="0"/>
          </a:p>
          <a:p>
            <a:pPr marL="0" indent="0">
              <a:buNone/>
            </a:pPr>
            <a:r>
              <a:rPr lang="en-US" sz="4000" dirty="0"/>
              <a:t>If a student wants to change their</a:t>
            </a:r>
            <a:r>
              <a:rPr lang="cs-CZ" sz="4000" dirty="0"/>
              <a:t> </a:t>
            </a:r>
            <a:r>
              <a:rPr lang="en-GB" sz="4000" noProof="0" dirty="0"/>
              <a:t>specialisation</a:t>
            </a:r>
            <a:r>
              <a:rPr lang="en-US" sz="4000" dirty="0"/>
              <a:t> after the first year, it is not a problem.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7434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Raleway" pitchFamily="2" charset="-18"/>
              </a:rPr>
              <a:t>The length of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500" b="1" dirty="0">
                <a:latin typeface="ARU Raleway" panose="00000500000000000000" pitchFamily="50" charset="0"/>
              </a:rPr>
              <a:t>All BSc degrees are expected to complete within 3 years</a:t>
            </a:r>
          </a:p>
          <a:p>
            <a:pPr lvl="1">
              <a:lnSpc>
                <a:spcPct val="100000"/>
              </a:lnSpc>
            </a:pPr>
            <a:r>
              <a:rPr lang="en-GB" sz="3500" b="1" dirty="0">
                <a:latin typeface="ARU Raleway" panose="00000500000000000000" pitchFamily="50" charset="0"/>
              </a:rPr>
              <a:t>BSc (Hons) Accounting and Finance</a:t>
            </a:r>
          </a:p>
          <a:p>
            <a:pPr lvl="1">
              <a:lnSpc>
                <a:spcPct val="100000"/>
              </a:lnSpc>
            </a:pPr>
            <a:r>
              <a:rPr lang="en-GB" sz="3500" b="1" dirty="0">
                <a:latin typeface="ARU Raleway" panose="00000500000000000000" pitchFamily="50" charset="0"/>
              </a:rPr>
              <a:t>BSc (Hons) Banking</a:t>
            </a:r>
            <a:r>
              <a:rPr lang="cs-CZ" sz="3500" b="1" dirty="0">
                <a:latin typeface="ARU Raleway" panose="00000500000000000000" pitchFamily="50" charset="0"/>
              </a:rPr>
              <a:t>,</a:t>
            </a:r>
            <a:r>
              <a:rPr lang="en-GB" sz="3500" b="1" dirty="0">
                <a:latin typeface="ARU Raleway" panose="00000500000000000000" pitchFamily="50" charset="0"/>
              </a:rPr>
              <a:t> Finance</a:t>
            </a:r>
            <a:r>
              <a:rPr lang="cs-CZ" sz="3500" b="1" dirty="0">
                <a:latin typeface="ARU Raleway" panose="00000500000000000000" pitchFamily="50" charset="0"/>
              </a:rPr>
              <a:t> and Fintech</a:t>
            </a:r>
            <a:endParaRPr lang="en-GB" sz="3500" b="1" dirty="0">
              <a:latin typeface="ARU Raleway" panose="00000500000000000000" pitchFamily="50" charset="0"/>
            </a:endParaRPr>
          </a:p>
          <a:p>
            <a:pPr lvl="1">
              <a:lnSpc>
                <a:spcPct val="100000"/>
              </a:lnSpc>
            </a:pPr>
            <a:r>
              <a:rPr lang="en-GB" sz="3500" b="1" dirty="0">
                <a:latin typeface="ARU Raleway" panose="00000500000000000000" pitchFamily="50" charset="0"/>
              </a:rPr>
              <a:t>BSc (Hons) Business </a:t>
            </a:r>
            <a:r>
              <a:rPr lang="cs-CZ" sz="3500" b="1" dirty="0">
                <a:latin typeface="ARU Raleway" panose="00000500000000000000" pitchFamily="50" charset="0"/>
              </a:rPr>
              <a:t>Management </a:t>
            </a:r>
            <a:r>
              <a:rPr lang="en-GB" sz="3500" b="1" dirty="0">
                <a:latin typeface="ARU Raleway" panose="00000500000000000000" pitchFamily="50" charset="0"/>
              </a:rPr>
              <a:t>with Finance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sz="3500" b="1" dirty="0">
              <a:latin typeface="ARU Raleway" panose="00000500000000000000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500" b="1" dirty="0">
                <a:solidFill>
                  <a:schemeClr val="tx1"/>
                </a:solidFill>
                <a:latin typeface="ARU Raleway" panose="00000500000000000000" pitchFamily="50" charset="0"/>
              </a:rPr>
              <a:t>Duration of the course may increase up to 4 years if you choose to include an element of European study, International study, or Industrial experience in your course</a:t>
            </a:r>
            <a:r>
              <a:rPr lang="cs-CZ" sz="3500" b="1" dirty="0">
                <a:solidFill>
                  <a:schemeClr val="tx1"/>
                </a:solidFill>
                <a:latin typeface="ARU Raleway" panose="00000500000000000000" pitchFamily="50" charset="0"/>
              </a:rPr>
              <a:t> – a </a:t>
            </a:r>
            <a:r>
              <a:rPr lang="en-US" sz="3500" b="1" dirty="0">
                <a:solidFill>
                  <a:schemeClr val="tx1"/>
                </a:solidFill>
                <a:latin typeface="ARU Raleway" panose="00000500000000000000" pitchFamily="50" charset="0"/>
              </a:rPr>
              <a:t>placement year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U Raleway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5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C9876-1B9D-9ECF-9CCB-FC66D032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Raleway" pitchFamily="2" charset="-18"/>
              </a:rPr>
              <a:t>Foundation year</a:t>
            </a:r>
            <a:r>
              <a:rPr lang="cs-CZ" noProof="0" dirty="0">
                <a:latin typeface="Raleway" pitchFamily="2" charset="-18"/>
              </a:rPr>
              <a:t> </a:t>
            </a:r>
            <a:r>
              <a:rPr lang="en-GB" noProof="0" dirty="0">
                <a:latin typeface="Raleway" pitchFamily="2" charset="-18"/>
              </a:rPr>
              <a:t>option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D02BC-5DD4-D9F3-FB8F-B5B69A6A9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/>
              <a:t>I</a:t>
            </a:r>
            <a:r>
              <a:rPr lang="en-US" sz="3200" dirty="0"/>
              <a:t>s designed for students who don’t quite meet the standard entry requirements, are changing subject area, or want more confidence before starting the full degree</a:t>
            </a:r>
          </a:p>
          <a:p>
            <a:pPr marL="0" indent="0">
              <a:buNone/>
            </a:pPr>
            <a:r>
              <a:rPr lang="en-GB" sz="3200" noProof="0" dirty="0"/>
              <a:t>Leads</a:t>
            </a:r>
            <a:r>
              <a:rPr lang="cs-CZ" sz="3200" dirty="0"/>
              <a:t> </a:t>
            </a:r>
            <a:r>
              <a:rPr lang="en-US" sz="3200" dirty="0"/>
              <a:t>directly into Year 1 of the honors degree once you pass, so your course becomes 4 years with foundation instead of 3 years.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42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2309-E674-494F-BFC9-4793FEE3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ARU Raleway" panose="00000500000000000000" pitchFamily="50" charset="0"/>
              </a:rPr>
              <a:t>Accounting and Finance</a:t>
            </a:r>
            <a:r>
              <a:rPr lang="cs-CZ" dirty="0">
                <a:latin typeface="ARU Raleway" panose="00000500000000000000" pitchFamily="50" charset="0"/>
              </a:rPr>
              <a:t> and Banking, Finance and Fintech</a:t>
            </a:r>
            <a:r>
              <a:rPr lang="en-GB" dirty="0">
                <a:latin typeface="ARU Raleway" panose="00000500000000000000" pitchFamily="50" charset="0"/>
              </a:rPr>
              <a:t>: IFRS &amp; ACCA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FBDBB5-F450-6250-BBF0-C7AB61AE4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3512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185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1799A-489A-914F-5E0A-A2611F55A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" pitchFamily="2" charset="-18"/>
              </a:rPr>
              <a:t>Life </a:t>
            </a:r>
            <a:r>
              <a:rPr lang="cs-CZ" dirty="0">
                <a:latin typeface="Raleway" pitchFamily="2" charset="-18"/>
              </a:rPr>
              <a:t>B</a:t>
            </a:r>
            <a:r>
              <a:rPr lang="en-GB" dirty="0">
                <a:latin typeface="Raleway" pitchFamily="2" charset="-18"/>
              </a:rPr>
              <a:t>rief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9A017B-12FC-25F2-35AE-8338F6181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100" b="1" dirty="0"/>
              <a:t>A Live Brief provides students with the opportunity to tackle a real-world task, allowing them to develop innovative and creative solutions or ideas</a:t>
            </a:r>
            <a:r>
              <a:rPr lang="cs-CZ" sz="3100" dirty="0"/>
              <a:t>. </a:t>
            </a:r>
            <a:r>
              <a:rPr lang="en-US" dirty="0"/>
              <a:t> </a:t>
            </a:r>
            <a:endParaRPr lang="cs-CZ" sz="2800" dirty="0">
              <a:solidFill>
                <a:srgbClr val="071D49"/>
              </a:solidFill>
            </a:endParaRPr>
          </a:p>
          <a:p>
            <a:pPr marL="227965" indent="-227965">
              <a:lnSpc>
                <a:spcPct val="150000"/>
              </a:lnSpc>
            </a:pPr>
            <a:r>
              <a:rPr lang="en-GB" sz="2800" dirty="0">
                <a:solidFill>
                  <a:srgbClr val="071D49"/>
                </a:solidFill>
              </a:rPr>
              <a:t>Practical application of module learning </a:t>
            </a:r>
          </a:p>
          <a:p>
            <a:pPr marL="227965" indent="-227965">
              <a:lnSpc>
                <a:spcPct val="150000"/>
              </a:lnSpc>
              <a:spcBef>
                <a:spcPts val="0"/>
              </a:spcBef>
            </a:pPr>
            <a:r>
              <a:rPr lang="en-GB" sz="2800" dirty="0">
                <a:solidFill>
                  <a:srgbClr val="071D49"/>
                </a:solidFill>
              </a:rPr>
              <a:t>An opportunity to network with industry professionals</a:t>
            </a:r>
            <a:endParaRPr lang="en-US" sz="2800" dirty="0">
              <a:solidFill>
                <a:srgbClr val="071D49"/>
              </a:solidFill>
            </a:endParaRPr>
          </a:p>
          <a:p>
            <a:pPr marL="227965" indent="-227965">
              <a:lnSpc>
                <a:spcPct val="150000"/>
              </a:lnSpc>
            </a:pPr>
            <a:r>
              <a:rPr lang="en-GB" sz="2800" dirty="0">
                <a:solidFill>
                  <a:srgbClr val="071D49"/>
                </a:solidFill>
              </a:rPr>
              <a:t>Excellent experience to speak about during job interviews</a:t>
            </a:r>
          </a:p>
          <a:p>
            <a:pPr marL="227965" indent="-227965">
              <a:lnSpc>
                <a:spcPct val="150000"/>
              </a:lnSpc>
            </a:pPr>
            <a:r>
              <a:rPr lang="en-GB" sz="2800" dirty="0">
                <a:solidFill>
                  <a:srgbClr val="071D49"/>
                </a:solidFill>
              </a:rPr>
              <a:t>Competitive advantage when completing job applications</a:t>
            </a:r>
          </a:p>
          <a:p>
            <a:pPr marL="227965" indent="-227965">
              <a:lnSpc>
                <a:spcPct val="150000"/>
              </a:lnSpc>
            </a:pPr>
            <a:r>
              <a:rPr lang="en-GB" sz="2800" dirty="0">
                <a:solidFill>
                  <a:srgbClr val="071D49"/>
                </a:solidFill>
              </a:rPr>
              <a:t>Awareness of skills and career options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110268"/>
      </p:ext>
    </p:extLst>
  </p:cSld>
  <p:clrMapOvr>
    <a:masterClrMapping/>
  </p:clrMapOvr>
</p:sld>
</file>

<file path=ppt/theme/theme1.xml><?xml version="1.0" encoding="utf-8"?>
<a:theme xmlns:a="http://schemas.openxmlformats.org/drawingml/2006/main" name="3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C89C5D2E-0A2A-D047-815A-E3C83815190A}" vid="{D5BE3479-13AD-C64A-A6D8-7F344855E75B}"/>
    </a:ext>
  </a:extLst>
</a:theme>
</file>

<file path=ppt/theme/theme2.xml><?xml version="1.0" encoding="utf-8"?>
<a:theme xmlns:a="http://schemas.openxmlformats.org/drawingml/2006/main" name="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C89C5D2E-0A2A-D047-815A-E3C83815190A}" vid="{D5BE3479-13AD-C64A-A6D8-7F344855E75B}"/>
    </a:ext>
  </a:extLst>
</a:theme>
</file>

<file path=ppt/theme/theme3.xml><?xml version="1.0" encoding="utf-8"?>
<a:theme xmlns:a="http://schemas.openxmlformats.org/drawingml/2006/main" name="1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50005E63-F00A-C84E-98A0-085BB74068A2}" vid="{F9EAC4CD-7EB4-3E44-B4D4-3B5A20E17EAE}"/>
    </a:ext>
  </a:extLst>
</a:theme>
</file>

<file path=ppt/theme/theme4.xml><?xml version="1.0" encoding="utf-8"?>
<a:theme xmlns:a="http://schemas.openxmlformats.org/drawingml/2006/main" name="4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50005E63-F00A-C84E-98A0-085BB74068A2}" vid="{F9EAC4CD-7EB4-3E44-B4D4-3B5A20E17EAE}"/>
    </a:ext>
  </a:extLst>
</a:theme>
</file>

<file path=ppt/theme/theme5.xml><?xml version="1.0" encoding="utf-8"?>
<a:theme xmlns:a="http://schemas.openxmlformats.org/drawingml/2006/main" name="2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50005E63-F00A-C84E-98A0-085BB74068A2}" vid="{F9EAC4CD-7EB4-3E44-B4D4-3B5A20E17EAE}"/>
    </a:ext>
  </a:extLst>
</a:theme>
</file>

<file path=ppt/theme/theme6.xml><?xml version="1.0" encoding="utf-8"?>
<a:theme xmlns:a="http://schemas.openxmlformats.org/drawingml/2006/main" name="5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50005E63-F00A-C84E-98A0-085BB74068A2}" vid="{F9EAC4CD-7EB4-3E44-B4D4-3B5A20E17EA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EA235F1ED584A9BBDFF44C5FF9563" ma:contentTypeVersion="15" ma:contentTypeDescription="Create a new document." ma:contentTypeScope="" ma:versionID="65592961e4703024606a581d886f8968">
  <xsd:schema xmlns:xsd="http://www.w3.org/2001/XMLSchema" xmlns:xs="http://www.w3.org/2001/XMLSchema" xmlns:p="http://schemas.microsoft.com/office/2006/metadata/properties" xmlns:ns2="de34f42a-ba00-4f84-b882-9879c88c96cb" xmlns:ns3="55ffe7b5-b0c8-4001-9952-041385a6f987" targetNamespace="http://schemas.microsoft.com/office/2006/metadata/properties" ma:root="true" ma:fieldsID="ce61936dd8d78538eec8481829e04b8e" ns2:_="" ns3:_="">
    <xsd:import namespace="de34f42a-ba00-4f84-b882-9879c88c96cb"/>
    <xsd:import namespace="55ffe7b5-b0c8-4001-9952-041385a6f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4f42a-ba00-4f84-b882-9879c88c9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f71bbcc-0e19-47a0-832f-6df17fefd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fe7b5-b0c8-4001-9952-041385a6f98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cfa8050-2b2e-4427-a28f-9511a3110797}" ma:internalName="TaxCatchAll" ma:showField="CatchAllData" ma:web="55ffe7b5-b0c8-4001-9952-041385a6f9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ffe7b5-b0c8-4001-9952-041385a6f987" xsi:nil="true"/>
    <lcf76f155ced4ddcb4097134ff3c332f xmlns="de34f42a-ba00-4f84-b882-9879c88c96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0A39BA-8A2A-4806-89DE-3BE72240EE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34f42a-ba00-4f84-b882-9879c88c96cb"/>
    <ds:schemaRef ds:uri="55ffe7b5-b0c8-4001-9952-041385a6f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C8763D-AB9D-4F6D-90CB-A54AB28D83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8EF20A-1CCA-4BFF-964A-097418E37E5D}">
  <ds:schemaRefs>
    <ds:schemaRef ds:uri="http://purl.org/dc/elements/1.1/"/>
    <ds:schemaRef ds:uri="http://schemas.microsoft.com/office/infopath/2007/PartnerControls"/>
    <ds:schemaRef ds:uri="de34f42a-ba00-4f84-b882-9879c88c96c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55ffe7b5-b0c8-4001-9952-041385a6f98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395</Words>
  <Application>Microsoft Office PowerPoint</Application>
  <PresentationFormat>Widescreen</PresentationFormat>
  <Paragraphs>51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ARU Raisonne DemiBold</vt:lpstr>
      <vt:lpstr>ARU Raleway</vt:lpstr>
      <vt:lpstr>Calibri</vt:lpstr>
      <vt:lpstr>Raleway</vt:lpstr>
      <vt:lpstr>3_ARU Brand</vt:lpstr>
      <vt:lpstr>ARU Brand</vt:lpstr>
      <vt:lpstr>1_ARU Brand</vt:lpstr>
      <vt:lpstr>4_ARU Brand</vt:lpstr>
      <vt:lpstr>2_ARU Brand</vt:lpstr>
      <vt:lpstr>5_ARU Brand</vt:lpstr>
      <vt:lpstr>PowerPoint Presentation</vt:lpstr>
      <vt:lpstr>Dr Lenka Krupová</vt:lpstr>
      <vt:lpstr>ARU campuses in the UK</vt:lpstr>
      <vt:lpstr> On UG level, ARU offers:</vt:lpstr>
      <vt:lpstr> Structure of the study</vt:lpstr>
      <vt:lpstr>The length of the study</vt:lpstr>
      <vt:lpstr>Foundation year option</vt:lpstr>
      <vt:lpstr>Accounting and Finance and Banking, Finance and Fintech: IFRS &amp; ACCA</vt:lpstr>
      <vt:lpstr>Life Brief</vt:lpstr>
      <vt:lpstr>Bloomberg financial labs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Vaughan, Adrian</dc:creator>
  <cp:lastModifiedBy>Phyllis O'Grady</cp:lastModifiedBy>
  <cp:revision>14</cp:revision>
  <dcterms:created xsi:type="dcterms:W3CDTF">2019-04-25T11:00:23Z</dcterms:created>
  <dcterms:modified xsi:type="dcterms:W3CDTF">2026-01-28T09:30:10Z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0x010100E20EA235F1ED584A9BBDFF44C5FF9563</vt:lpwstr>
  </property>
  <property fmtid="{D5CDD505-2E9C-101B-9397-08002B2CF9AE}" pid="3" name="MediaServiceImageTags">
    <vt:lpwstr/>
  </property>
</Properties>
</file>