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305C3B8-48CB-49DC-A718-961D02D6C89C}" v="13" dt="2026-01-21T21:59:52.8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2D5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5943600"/>
            <a:ext cx="12188952" cy="365760"/>
          </a:xfrm>
          <a:prstGeom prst="rect">
            <a:avLst/>
          </a:prstGeom>
          <a:solidFill>
            <a:srgbClr val="C69C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-457200" y="744583"/>
            <a:ext cx="100584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3600" b="1" dirty="0">
                <a:solidFill>
                  <a:srgbClr val="FFFFFF"/>
                </a:solidFill>
              </a:rPr>
              <a:t>Becoming a Financial Adviser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126196" y="4484915"/>
            <a:ext cx="3065776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2000" dirty="0">
                <a:solidFill>
                  <a:srgbClr val="F0F0F0"/>
                </a:solidFill>
              </a:rPr>
              <a:t>Insight Financial Associates </a:t>
            </a:r>
          </a:p>
          <a:p>
            <a:pPr algn="ctr"/>
            <a:r>
              <a:rPr sz="2000" dirty="0">
                <a:solidFill>
                  <a:srgbClr val="F0F0F0"/>
                </a:solidFill>
              </a:rPr>
              <a:t>Sixth Form Careers Event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2D5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5943600"/>
            <a:ext cx="12188952" cy="365760"/>
          </a:xfrm>
          <a:prstGeom prst="rect">
            <a:avLst/>
          </a:prstGeom>
          <a:solidFill>
            <a:srgbClr val="C69C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-762000" y="274320"/>
            <a:ext cx="100584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3600" b="1" dirty="0">
                <a:solidFill>
                  <a:srgbClr val="FFFFFF"/>
                </a:solidFill>
              </a:rPr>
              <a:t>Getting Qualified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64028" y="1470392"/>
            <a:ext cx="6623288" cy="286232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To give advice, you must:</a:t>
            </a:r>
          </a:p>
          <a:p>
            <a:endParaRPr lang="en-GB" sz="2000" dirty="0">
              <a:solidFill>
                <a:schemeClr val="bg1"/>
              </a:solidFill>
            </a:endParaRPr>
          </a:p>
          <a:p>
            <a:r>
              <a:rPr lang="en-GB" sz="2000" dirty="0">
                <a:solidFill>
                  <a:schemeClr val="bg1"/>
                </a:solidFill>
              </a:rPr>
              <a:t>- Pass professional exams</a:t>
            </a:r>
          </a:p>
          <a:p>
            <a:endParaRPr lang="en-GB" sz="2000" dirty="0">
              <a:solidFill>
                <a:schemeClr val="bg1"/>
              </a:solidFill>
            </a:endParaRPr>
          </a:p>
          <a:p>
            <a:r>
              <a:rPr lang="en-GB" sz="2000" dirty="0">
                <a:solidFill>
                  <a:schemeClr val="bg1"/>
                </a:solidFill>
              </a:rPr>
              <a:t>- Be regulated by the Financial Conduct Authority (FCA)</a:t>
            </a:r>
          </a:p>
          <a:p>
            <a:endParaRPr lang="en-GB" sz="2000" dirty="0">
              <a:solidFill>
                <a:schemeClr val="bg1"/>
              </a:solidFill>
            </a:endParaRPr>
          </a:p>
          <a:p>
            <a:r>
              <a:rPr lang="en-GB" sz="2000" dirty="0">
                <a:solidFill>
                  <a:schemeClr val="bg1"/>
                </a:solidFill>
              </a:rPr>
              <a:t>- Keep learning every year</a:t>
            </a:r>
          </a:p>
          <a:p>
            <a:endParaRPr lang="en-GB" sz="2000" dirty="0">
              <a:solidFill>
                <a:schemeClr val="bg1"/>
              </a:solidFill>
            </a:endParaRPr>
          </a:p>
          <a:p>
            <a:r>
              <a:rPr lang="en-GB" sz="2000" dirty="0">
                <a:solidFill>
                  <a:schemeClr val="bg1"/>
                </a:solidFill>
              </a:rPr>
              <a:t>You never stop training in this job – the world keeps changing</a:t>
            </a:r>
            <a:r>
              <a:rPr lang="en-GB" sz="2000" dirty="0"/>
              <a:t>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2D5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5943600"/>
            <a:ext cx="12188952" cy="365760"/>
          </a:xfrm>
          <a:prstGeom prst="rect">
            <a:avLst/>
          </a:prstGeom>
          <a:solidFill>
            <a:srgbClr val="C69C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-751115" y="182880"/>
            <a:ext cx="100584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3600" b="1" dirty="0">
                <a:solidFill>
                  <a:srgbClr val="FFFFFF"/>
                </a:solidFill>
              </a:rPr>
              <a:t>Career Journey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4286" y="1280160"/>
            <a:ext cx="5132880" cy="440120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Many advisers go something like this:</a:t>
            </a:r>
          </a:p>
          <a:p>
            <a:r>
              <a:rPr lang="en-GB" sz="2000" dirty="0">
                <a:solidFill>
                  <a:schemeClr val="bg1"/>
                </a:solidFill>
              </a:rPr>
              <a:t>1. School or college</a:t>
            </a:r>
          </a:p>
          <a:p>
            <a:endParaRPr lang="en-GB" sz="2000" dirty="0">
              <a:solidFill>
                <a:schemeClr val="bg1"/>
              </a:solidFill>
            </a:endParaRPr>
          </a:p>
          <a:p>
            <a:r>
              <a:rPr lang="en-GB" sz="2000" dirty="0">
                <a:solidFill>
                  <a:schemeClr val="bg1"/>
                </a:solidFill>
              </a:rPr>
              <a:t>2. University or apprenticeship (optional)</a:t>
            </a:r>
          </a:p>
          <a:p>
            <a:endParaRPr lang="en-GB" sz="2000" dirty="0">
              <a:solidFill>
                <a:schemeClr val="bg1"/>
              </a:solidFill>
            </a:endParaRPr>
          </a:p>
          <a:p>
            <a:r>
              <a:rPr lang="en-GB" sz="2000" dirty="0">
                <a:solidFill>
                  <a:schemeClr val="bg1"/>
                </a:solidFill>
              </a:rPr>
              <a:t>3. Admin or trainee role in a firm</a:t>
            </a:r>
          </a:p>
          <a:p>
            <a:endParaRPr lang="en-GB" sz="2000" dirty="0">
              <a:solidFill>
                <a:schemeClr val="bg1"/>
              </a:solidFill>
            </a:endParaRPr>
          </a:p>
          <a:p>
            <a:r>
              <a:rPr lang="en-GB" sz="2000" dirty="0">
                <a:solidFill>
                  <a:schemeClr val="bg1"/>
                </a:solidFill>
              </a:rPr>
              <a:t>4. Study professional exams</a:t>
            </a:r>
          </a:p>
          <a:p>
            <a:endParaRPr lang="en-GB" sz="2000" dirty="0">
              <a:solidFill>
                <a:schemeClr val="bg1"/>
              </a:solidFill>
            </a:endParaRPr>
          </a:p>
          <a:p>
            <a:r>
              <a:rPr lang="en-GB" sz="2000" dirty="0">
                <a:solidFill>
                  <a:schemeClr val="bg1"/>
                </a:solidFill>
              </a:rPr>
              <a:t>5. Become a qualified adviser</a:t>
            </a:r>
          </a:p>
          <a:p>
            <a:endParaRPr lang="en-GB" sz="2000" dirty="0">
              <a:solidFill>
                <a:schemeClr val="bg1"/>
              </a:solidFill>
            </a:endParaRPr>
          </a:p>
          <a:p>
            <a:r>
              <a:rPr lang="en-GB" sz="2000" dirty="0">
                <a:solidFill>
                  <a:schemeClr val="bg1"/>
                </a:solidFill>
              </a:rPr>
              <a:t>6. Grow into senior roles or even run a business</a:t>
            </a:r>
          </a:p>
          <a:p>
            <a:endParaRPr lang="en-GB" sz="2000" dirty="0">
              <a:solidFill>
                <a:schemeClr val="bg1"/>
              </a:solidFill>
            </a:endParaRPr>
          </a:p>
          <a:p>
            <a:pPr algn="ctr"/>
            <a:r>
              <a:rPr sz="2000" dirty="0">
                <a:solidFill>
                  <a:srgbClr val="F0F0F0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2D5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5943600"/>
            <a:ext cx="12188952" cy="365760"/>
          </a:xfrm>
          <a:prstGeom prst="rect">
            <a:avLst/>
          </a:prstGeom>
          <a:solidFill>
            <a:srgbClr val="C69C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-685800" y="241663"/>
            <a:ext cx="100584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3600" b="1" dirty="0">
                <a:solidFill>
                  <a:srgbClr val="FFFFFF"/>
                </a:solidFill>
              </a:rPr>
              <a:t>Why People Love It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74914" y="1338943"/>
            <a:ext cx="7391400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People stay in this career because:</a:t>
            </a:r>
          </a:p>
          <a:p>
            <a:endParaRPr lang="en-GB" sz="2000" dirty="0">
              <a:solidFill>
                <a:schemeClr val="bg1"/>
              </a:solidFill>
            </a:endParaRPr>
          </a:p>
          <a:p>
            <a:r>
              <a:rPr lang="en-GB" sz="2000" dirty="0">
                <a:solidFill>
                  <a:schemeClr val="bg1"/>
                </a:solidFill>
              </a:rPr>
              <a:t>- You can earn well</a:t>
            </a:r>
          </a:p>
          <a:p>
            <a:endParaRPr lang="en-GB" sz="2000" dirty="0">
              <a:solidFill>
                <a:schemeClr val="bg1"/>
              </a:solidFill>
            </a:endParaRPr>
          </a:p>
          <a:p>
            <a:r>
              <a:rPr lang="en-GB" sz="2000" dirty="0">
                <a:solidFill>
                  <a:schemeClr val="bg1"/>
                </a:solidFill>
              </a:rPr>
              <a:t>- You help people at big moments in life</a:t>
            </a:r>
          </a:p>
          <a:p>
            <a:endParaRPr lang="en-GB" sz="2000" dirty="0">
              <a:solidFill>
                <a:schemeClr val="bg1"/>
              </a:solidFill>
            </a:endParaRPr>
          </a:p>
          <a:p>
            <a:r>
              <a:rPr lang="en-GB" sz="2000" dirty="0">
                <a:solidFill>
                  <a:schemeClr val="bg1"/>
                </a:solidFill>
              </a:rPr>
              <a:t>- Every day is different</a:t>
            </a:r>
          </a:p>
          <a:p>
            <a:endParaRPr lang="en-GB" sz="2000" dirty="0">
              <a:solidFill>
                <a:schemeClr val="bg1"/>
              </a:solidFill>
            </a:endParaRPr>
          </a:p>
          <a:p>
            <a:r>
              <a:rPr lang="en-GB" sz="2000" dirty="0">
                <a:solidFill>
                  <a:schemeClr val="bg1"/>
                </a:solidFill>
              </a:rPr>
              <a:t>- There are lots of career options</a:t>
            </a:r>
          </a:p>
          <a:p>
            <a:endParaRPr lang="en-GB" sz="2000" dirty="0">
              <a:solidFill>
                <a:schemeClr val="bg1"/>
              </a:solidFill>
            </a:endParaRPr>
          </a:p>
          <a:p>
            <a:r>
              <a:rPr lang="en-GB" sz="2000" dirty="0">
                <a:solidFill>
                  <a:schemeClr val="bg1"/>
                </a:solidFill>
              </a:rPr>
              <a:t>- You keep learning</a:t>
            </a:r>
          </a:p>
          <a:p>
            <a:endParaRPr lang="en-GB" sz="2000" dirty="0">
              <a:solidFill>
                <a:schemeClr val="bg1"/>
              </a:solidFill>
            </a:endParaRPr>
          </a:p>
          <a:p>
            <a:r>
              <a:rPr lang="en-GB" sz="2000" dirty="0">
                <a:solidFill>
                  <a:schemeClr val="bg1"/>
                </a:solidFill>
              </a:rPr>
              <a:t>Few jobs let you see the impact you make so clearly.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2D5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5943600"/>
            <a:ext cx="12188952" cy="365760"/>
          </a:xfrm>
          <a:prstGeom prst="rect">
            <a:avLst/>
          </a:prstGeom>
          <a:solidFill>
            <a:srgbClr val="C69C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-457200" y="548640"/>
            <a:ext cx="100584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3600" b="1" dirty="0">
                <a:solidFill>
                  <a:srgbClr val="FFFFFF"/>
                </a:solidFill>
              </a:rPr>
              <a:t>The Hard Bits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70894" y="1522665"/>
            <a:ext cx="5123582" cy="34778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It’s not always easy:</a:t>
            </a:r>
          </a:p>
          <a:p>
            <a:endParaRPr lang="en-GB" sz="2000" dirty="0">
              <a:solidFill>
                <a:schemeClr val="bg1"/>
              </a:solidFill>
            </a:endParaRPr>
          </a:p>
          <a:p>
            <a:r>
              <a:rPr lang="en-GB" sz="2000" dirty="0">
                <a:solidFill>
                  <a:schemeClr val="bg1"/>
                </a:solidFill>
              </a:rPr>
              <a:t>- The exams are tough</a:t>
            </a:r>
          </a:p>
          <a:p>
            <a:endParaRPr lang="en-GB" sz="2000" dirty="0">
              <a:solidFill>
                <a:schemeClr val="bg1"/>
              </a:solidFill>
            </a:endParaRPr>
          </a:p>
          <a:p>
            <a:r>
              <a:rPr lang="en-GB" sz="2000" dirty="0">
                <a:solidFill>
                  <a:schemeClr val="bg1"/>
                </a:solidFill>
              </a:rPr>
              <a:t>- You carry responsibility</a:t>
            </a:r>
          </a:p>
          <a:p>
            <a:endParaRPr lang="en-GB" sz="2000" dirty="0">
              <a:solidFill>
                <a:schemeClr val="bg1"/>
              </a:solidFill>
            </a:endParaRPr>
          </a:p>
          <a:p>
            <a:r>
              <a:rPr lang="en-GB" sz="2000" dirty="0">
                <a:solidFill>
                  <a:schemeClr val="bg1"/>
                </a:solidFill>
              </a:rPr>
              <a:t>- There are lots of rules</a:t>
            </a:r>
          </a:p>
          <a:p>
            <a:endParaRPr lang="en-GB" sz="2000" dirty="0">
              <a:solidFill>
                <a:schemeClr val="bg1"/>
              </a:solidFill>
            </a:endParaRPr>
          </a:p>
          <a:p>
            <a:r>
              <a:rPr lang="en-GB" sz="2000" dirty="0">
                <a:solidFill>
                  <a:schemeClr val="bg1"/>
                </a:solidFill>
              </a:rPr>
              <a:t>- You must be professional all the time</a:t>
            </a:r>
          </a:p>
          <a:p>
            <a:endParaRPr lang="en-GB" sz="2000" dirty="0">
              <a:solidFill>
                <a:schemeClr val="bg1"/>
              </a:solidFill>
            </a:endParaRPr>
          </a:p>
          <a:p>
            <a:r>
              <a:rPr lang="en-GB" sz="2000" dirty="0">
                <a:solidFill>
                  <a:schemeClr val="bg1"/>
                </a:solidFill>
              </a:rPr>
              <a:t>But the hard parts are what make it meaningful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2D5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5943600"/>
            <a:ext cx="12188952" cy="365760"/>
          </a:xfrm>
          <a:prstGeom prst="rect">
            <a:avLst/>
          </a:prstGeom>
          <a:solidFill>
            <a:srgbClr val="C69C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-457200" y="274320"/>
            <a:ext cx="100584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3600" b="1" dirty="0">
                <a:solidFill>
                  <a:srgbClr val="FFFFFF"/>
                </a:solidFill>
              </a:rPr>
              <a:t>Work Experience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68829" y="1410830"/>
            <a:ext cx="4679807" cy="31700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If you’re curious, try:</a:t>
            </a:r>
          </a:p>
          <a:p>
            <a:endParaRPr lang="en-GB" sz="2000" dirty="0">
              <a:solidFill>
                <a:schemeClr val="bg1"/>
              </a:solidFill>
            </a:endParaRPr>
          </a:p>
          <a:p>
            <a:r>
              <a:rPr lang="en-GB" sz="2000" dirty="0">
                <a:solidFill>
                  <a:schemeClr val="bg1"/>
                </a:solidFill>
              </a:rPr>
              <a:t>- Work experience in finance firms</a:t>
            </a:r>
          </a:p>
          <a:p>
            <a:endParaRPr lang="en-GB" sz="2000" dirty="0">
              <a:solidFill>
                <a:schemeClr val="bg1"/>
              </a:solidFill>
            </a:endParaRPr>
          </a:p>
          <a:p>
            <a:r>
              <a:rPr lang="en-GB" sz="2000" dirty="0">
                <a:solidFill>
                  <a:schemeClr val="bg1"/>
                </a:solidFill>
              </a:rPr>
              <a:t>- Office or admin roles</a:t>
            </a:r>
          </a:p>
          <a:p>
            <a:endParaRPr lang="en-GB" sz="2000" dirty="0">
              <a:solidFill>
                <a:schemeClr val="bg1"/>
              </a:solidFill>
            </a:endParaRPr>
          </a:p>
          <a:p>
            <a:r>
              <a:rPr lang="en-GB" sz="2000" dirty="0">
                <a:solidFill>
                  <a:schemeClr val="bg1"/>
                </a:solidFill>
              </a:rPr>
              <a:t>- Apprenticeships</a:t>
            </a:r>
          </a:p>
          <a:p>
            <a:endParaRPr lang="en-GB" sz="2000" dirty="0">
              <a:solidFill>
                <a:schemeClr val="bg1"/>
              </a:solidFill>
            </a:endParaRPr>
          </a:p>
          <a:p>
            <a:r>
              <a:rPr lang="en-GB" sz="2000" dirty="0">
                <a:solidFill>
                  <a:schemeClr val="bg1"/>
                </a:solidFill>
              </a:rPr>
              <a:t>The best way to learn is to see it in real life.</a:t>
            </a:r>
          </a:p>
          <a:p>
            <a:pPr algn="ctr"/>
            <a:r>
              <a:rPr sz="2000" dirty="0">
                <a:solidFill>
                  <a:schemeClr val="bg1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2D5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5943600"/>
            <a:ext cx="12188952" cy="365760"/>
          </a:xfrm>
          <a:prstGeom prst="rect">
            <a:avLst/>
          </a:prstGeom>
          <a:solidFill>
            <a:srgbClr val="C69C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-457200" y="365760"/>
            <a:ext cx="100584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3600" b="1" dirty="0">
                <a:solidFill>
                  <a:srgbClr val="FFFFFF"/>
                </a:solidFill>
              </a:rPr>
              <a:t>What Should You Do Now?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85538" y="1656606"/>
            <a:ext cx="7145610" cy="409342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You don’t need to decide today. But you can start preparing:</a:t>
            </a:r>
          </a:p>
          <a:p>
            <a:endParaRPr lang="en-GB" sz="2000" dirty="0">
              <a:solidFill>
                <a:schemeClr val="bg1"/>
              </a:solidFill>
            </a:endParaRPr>
          </a:p>
          <a:p>
            <a:r>
              <a:rPr lang="en-GB" sz="2000" dirty="0">
                <a:solidFill>
                  <a:schemeClr val="bg1"/>
                </a:solidFill>
              </a:rPr>
              <a:t> - Choose subjects you enjoy</a:t>
            </a:r>
          </a:p>
          <a:p>
            <a:endParaRPr lang="en-GB" sz="2000" dirty="0">
              <a:solidFill>
                <a:schemeClr val="bg1"/>
              </a:solidFill>
            </a:endParaRPr>
          </a:p>
          <a:p>
            <a:r>
              <a:rPr lang="en-GB" sz="2000" dirty="0">
                <a:solidFill>
                  <a:schemeClr val="bg1"/>
                </a:solidFill>
              </a:rPr>
              <a:t>- Build people skills</a:t>
            </a:r>
          </a:p>
          <a:p>
            <a:endParaRPr lang="en-GB" sz="2000" dirty="0">
              <a:solidFill>
                <a:schemeClr val="bg1"/>
              </a:solidFill>
            </a:endParaRPr>
          </a:p>
          <a:p>
            <a:r>
              <a:rPr lang="en-GB" sz="2000" dirty="0">
                <a:solidFill>
                  <a:schemeClr val="bg1"/>
                </a:solidFill>
              </a:rPr>
              <a:t>- Get part-time work</a:t>
            </a:r>
          </a:p>
          <a:p>
            <a:endParaRPr lang="en-GB" sz="2000" dirty="0">
              <a:solidFill>
                <a:schemeClr val="bg1"/>
              </a:solidFill>
            </a:endParaRPr>
          </a:p>
          <a:p>
            <a:r>
              <a:rPr lang="en-GB" sz="2000" dirty="0">
                <a:solidFill>
                  <a:schemeClr val="bg1"/>
                </a:solidFill>
              </a:rPr>
              <a:t>- Look for experience</a:t>
            </a:r>
          </a:p>
          <a:p>
            <a:endParaRPr lang="en-GB" sz="2000" dirty="0">
              <a:solidFill>
                <a:schemeClr val="bg1"/>
              </a:solidFill>
            </a:endParaRPr>
          </a:p>
          <a:p>
            <a:r>
              <a:rPr lang="en-GB" sz="2000" dirty="0">
                <a:solidFill>
                  <a:schemeClr val="bg1"/>
                </a:solidFill>
              </a:rPr>
              <a:t>- Ask questions</a:t>
            </a:r>
          </a:p>
          <a:p>
            <a:endParaRPr lang="en-GB" sz="2000" dirty="0">
              <a:solidFill>
                <a:schemeClr val="bg1"/>
              </a:solidFill>
            </a:endParaRPr>
          </a:p>
          <a:p>
            <a:r>
              <a:rPr lang="en-GB" sz="2000" dirty="0">
                <a:solidFill>
                  <a:schemeClr val="bg1"/>
                </a:solidFill>
              </a:rPr>
              <a:t>Your future won’t be one big decision – it will be lots of small ones.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2D5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5943600"/>
            <a:ext cx="12188952" cy="365760"/>
          </a:xfrm>
          <a:prstGeom prst="rect">
            <a:avLst/>
          </a:prstGeom>
          <a:solidFill>
            <a:srgbClr val="C69C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-457200" y="365760"/>
            <a:ext cx="100584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3600" b="1" dirty="0">
                <a:solidFill>
                  <a:srgbClr val="FFFFFF"/>
                </a:solidFill>
              </a:rPr>
              <a:t>Final Thought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2331720"/>
            <a:ext cx="8229600" cy="2743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2000">
                <a:solidFill>
                  <a:srgbClr val="F0F0F0"/>
                </a:solidFill>
              </a:rPr>
              <a:t>Careers are built step by step.</a:t>
            </a:r>
          </a:p>
          <a:p>
            <a:pPr algn="ctr"/>
            <a:r>
              <a:rPr sz="2000">
                <a:solidFill>
                  <a:srgbClr val="F0F0F0"/>
                </a:solidFill>
              </a:rPr>
              <a:t>If you like helping people, this could be for you.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2D5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5943600"/>
            <a:ext cx="12188952" cy="365760"/>
          </a:xfrm>
          <a:prstGeom prst="rect">
            <a:avLst/>
          </a:prstGeom>
          <a:solidFill>
            <a:srgbClr val="C69C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-457200" y="548640"/>
            <a:ext cx="100584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3600" b="1" dirty="0">
                <a:solidFill>
                  <a:srgbClr val="FFFFFF"/>
                </a:solidFill>
              </a:rPr>
              <a:t>Thank You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4572000"/>
            <a:ext cx="8229600" cy="2743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2000">
                <a:solidFill>
                  <a:srgbClr val="F0F0F0"/>
                </a:solidFill>
              </a:rPr>
              <a:t>Any questions?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2D5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5943600"/>
            <a:ext cx="12188952" cy="365760"/>
          </a:xfrm>
          <a:prstGeom prst="rect">
            <a:avLst/>
          </a:prstGeom>
          <a:solidFill>
            <a:srgbClr val="C69C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702129" y="591234"/>
            <a:ext cx="8001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600" b="1" dirty="0">
                <a:solidFill>
                  <a:srgbClr val="FFFFFF"/>
                </a:solidFill>
              </a:rPr>
              <a:t>My Story: How It All Started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87829" y="2286000"/>
            <a:ext cx="8229600" cy="2743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2000" dirty="0">
                <a:solidFill>
                  <a:srgbClr val="F0F0F0"/>
                </a:solidFill>
              </a:rPr>
              <a:t>I didn’t grow up knowing this job existed.</a:t>
            </a:r>
          </a:p>
          <a:p>
            <a:pPr algn="ctr"/>
            <a:r>
              <a:rPr sz="2000" dirty="0">
                <a:solidFill>
                  <a:srgbClr val="F0F0F0"/>
                </a:solidFill>
              </a:rPr>
              <a:t>I just knew I liked helping people, solving problems, and wanted options.</a:t>
            </a:r>
          </a:p>
          <a:p>
            <a:pPr algn="ctr"/>
            <a:r>
              <a:rPr sz="2000" dirty="0">
                <a:solidFill>
                  <a:srgbClr val="F0F0F0"/>
                </a:solidFill>
              </a:rPr>
              <a:t>Over time, I found a career that mixed all three.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2D5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5943600"/>
            <a:ext cx="12188952" cy="365760"/>
          </a:xfrm>
          <a:prstGeom prst="rect">
            <a:avLst/>
          </a:prstGeom>
          <a:solidFill>
            <a:srgbClr val="C69C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-533400" y="721991"/>
            <a:ext cx="100584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3600" b="1" dirty="0">
                <a:solidFill>
                  <a:srgbClr val="FFFFFF"/>
                </a:solidFill>
              </a:rPr>
              <a:t>What Is a Financial Adviser?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1256" y="1868631"/>
            <a:ext cx="8795657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At its core, a financial adviser helps people make decisions about their future. Not just money – life.</a:t>
            </a:r>
          </a:p>
          <a:p>
            <a:endParaRPr lang="en-GB" sz="2000" dirty="0">
              <a:solidFill>
                <a:schemeClr val="bg1"/>
              </a:solidFill>
            </a:endParaRPr>
          </a:p>
          <a:p>
            <a:r>
              <a:rPr lang="en-GB" sz="2000" dirty="0">
                <a:solidFill>
                  <a:schemeClr val="bg1"/>
                </a:solidFill>
              </a:rPr>
              <a:t>We talk to people about:</a:t>
            </a:r>
          </a:p>
          <a:p>
            <a:r>
              <a:rPr lang="en-GB" sz="2000" dirty="0">
                <a:solidFill>
                  <a:schemeClr val="bg1"/>
                </a:solidFill>
              </a:rPr>
              <a:t>- Buying their first home</a:t>
            </a:r>
          </a:p>
          <a:p>
            <a:r>
              <a:rPr lang="en-GB" sz="2000" dirty="0">
                <a:solidFill>
                  <a:schemeClr val="bg1"/>
                </a:solidFill>
              </a:rPr>
              <a:t>- Starting families</a:t>
            </a:r>
          </a:p>
          <a:p>
            <a:r>
              <a:rPr lang="en-GB" sz="2000" dirty="0">
                <a:solidFill>
                  <a:schemeClr val="bg1"/>
                </a:solidFill>
              </a:rPr>
              <a:t>- Running businesses</a:t>
            </a:r>
          </a:p>
          <a:p>
            <a:r>
              <a:rPr lang="en-GB" sz="2000" dirty="0">
                <a:solidFill>
                  <a:schemeClr val="bg1"/>
                </a:solidFill>
              </a:rPr>
              <a:t>- Retiring comfortably</a:t>
            </a:r>
          </a:p>
          <a:p>
            <a:r>
              <a:rPr lang="en-GB" sz="2000" dirty="0">
                <a:solidFill>
                  <a:schemeClr val="bg1"/>
                </a:solidFill>
              </a:rPr>
              <a:t>- Leaving something behind for their children</a:t>
            </a:r>
          </a:p>
          <a:p>
            <a:endParaRPr lang="en-GB" sz="2000" dirty="0">
              <a:solidFill>
                <a:schemeClr val="bg1"/>
              </a:solidFill>
            </a:endParaRPr>
          </a:p>
          <a:p>
            <a:r>
              <a:rPr lang="en-GB" sz="2000" dirty="0">
                <a:solidFill>
                  <a:schemeClr val="bg1"/>
                </a:solidFill>
              </a:rPr>
              <a:t>Money is just the tool. The real job is helping people build the life they want.</a:t>
            </a:r>
          </a:p>
          <a:p>
            <a:pPr algn="ctr"/>
            <a:endParaRPr lang="en-GB" sz="2000" dirty="0">
              <a:solidFill>
                <a:srgbClr val="F0F0F0"/>
              </a:solidFill>
            </a:endParaRPr>
          </a:p>
          <a:p>
            <a:pPr algn="ctr"/>
            <a:endParaRPr sz="2000" dirty="0">
              <a:solidFill>
                <a:srgbClr val="F0F0F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2D5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5943600"/>
            <a:ext cx="12188952" cy="365760"/>
          </a:xfrm>
          <a:prstGeom prst="rect">
            <a:avLst/>
          </a:prstGeom>
          <a:solidFill>
            <a:srgbClr val="C69C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-457200" y="304800"/>
            <a:ext cx="100584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3600" b="1" dirty="0">
                <a:solidFill>
                  <a:srgbClr val="FFFFFF"/>
                </a:solidFill>
              </a:rPr>
              <a:t>What Does Independent Mean?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2258" y="1733848"/>
            <a:ext cx="8316685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Being independent means:</a:t>
            </a:r>
          </a:p>
          <a:p>
            <a:endParaRPr lang="en-GB" sz="2000" dirty="0">
              <a:solidFill>
                <a:schemeClr val="bg1"/>
              </a:solidFill>
            </a:endParaRPr>
          </a:p>
          <a:p>
            <a:r>
              <a:rPr lang="en-GB" sz="2000" dirty="0">
                <a:solidFill>
                  <a:schemeClr val="bg1"/>
                </a:solidFill>
              </a:rPr>
              <a:t>- We can choose from the whole market</a:t>
            </a:r>
          </a:p>
          <a:p>
            <a:endParaRPr lang="en-GB" sz="2000" dirty="0">
              <a:solidFill>
                <a:schemeClr val="bg1"/>
              </a:solidFill>
            </a:endParaRPr>
          </a:p>
          <a:p>
            <a:r>
              <a:rPr lang="en-GB" sz="2000" dirty="0">
                <a:solidFill>
                  <a:schemeClr val="bg1"/>
                </a:solidFill>
              </a:rPr>
              <a:t>- We are not tied to one company</a:t>
            </a:r>
          </a:p>
          <a:p>
            <a:endParaRPr lang="en-GB" sz="2000" dirty="0">
              <a:solidFill>
                <a:schemeClr val="bg1"/>
              </a:solidFill>
            </a:endParaRPr>
          </a:p>
          <a:p>
            <a:r>
              <a:rPr lang="en-GB" sz="2000" dirty="0">
                <a:solidFill>
                  <a:schemeClr val="bg1"/>
                </a:solidFill>
              </a:rPr>
              <a:t>- Our job is to recommend what’s best for the client, not for a brand</a:t>
            </a:r>
          </a:p>
          <a:p>
            <a:endParaRPr lang="en-GB" sz="2000" dirty="0">
              <a:solidFill>
                <a:schemeClr val="bg1"/>
              </a:solidFill>
            </a:endParaRPr>
          </a:p>
          <a:p>
            <a:r>
              <a:rPr lang="en-GB" sz="2000" dirty="0">
                <a:solidFill>
                  <a:schemeClr val="bg1"/>
                </a:solidFill>
              </a:rPr>
              <a:t>It’s like being a personal trainer for your finances – not owned by a gym, just focused on you.</a:t>
            </a:r>
          </a:p>
          <a:p>
            <a:pPr algn="ctr"/>
            <a:endParaRPr sz="2000" dirty="0">
              <a:solidFill>
                <a:srgbClr val="F0F0F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2D5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5943600"/>
            <a:ext cx="12188952" cy="365760"/>
          </a:xfrm>
          <a:prstGeom prst="rect">
            <a:avLst/>
          </a:prstGeom>
          <a:solidFill>
            <a:srgbClr val="C69C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-457200" y="548640"/>
            <a:ext cx="100584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3600" b="1" dirty="0">
                <a:solidFill>
                  <a:srgbClr val="FFFFFF"/>
                </a:solidFill>
              </a:rPr>
              <a:t>A Day in My Life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2551" y="1955074"/>
            <a:ext cx="8604364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One day might look like:</a:t>
            </a:r>
          </a:p>
          <a:p>
            <a:endParaRPr lang="en-GB" sz="2000" dirty="0">
              <a:solidFill>
                <a:schemeClr val="bg1"/>
              </a:solidFill>
            </a:endParaRPr>
          </a:p>
          <a:p>
            <a:r>
              <a:rPr lang="en-GB" sz="2000" dirty="0">
                <a:solidFill>
                  <a:schemeClr val="bg1"/>
                </a:solidFill>
              </a:rPr>
              <a:t>- Morning: meeting a couple buying their first home</a:t>
            </a:r>
          </a:p>
          <a:p>
            <a:endParaRPr lang="en-GB" sz="2000" dirty="0">
              <a:solidFill>
                <a:schemeClr val="bg1"/>
              </a:solidFill>
            </a:endParaRPr>
          </a:p>
          <a:p>
            <a:r>
              <a:rPr lang="en-GB" sz="2000" dirty="0">
                <a:solidFill>
                  <a:schemeClr val="bg1"/>
                </a:solidFill>
              </a:rPr>
              <a:t>- Midday: helping a business owner plan their future</a:t>
            </a:r>
          </a:p>
          <a:p>
            <a:endParaRPr lang="en-GB" sz="2000" dirty="0">
              <a:solidFill>
                <a:schemeClr val="bg1"/>
              </a:solidFill>
            </a:endParaRPr>
          </a:p>
          <a:p>
            <a:r>
              <a:rPr lang="en-GB" sz="2000" dirty="0">
                <a:solidFill>
                  <a:schemeClr val="bg1"/>
                </a:solidFill>
              </a:rPr>
              <a:t>- Afternoon: researching pensions and investments</a:t>
            </a:r>
          </a:p>
          <a:p>
            <a:endParaRPr lang="en-GB" sz="2000" dirty="0">
              <a:solidFill>
                <a:schemeClr val="bg1"/>
              </a:solidFill>
            </a:endParaRPr>
          </a:p>
          <a:p>
            <a:r>
              <a:rPr lang="en-GB" sz="2000" dirty="0">
                <a:solidFill>
                  <a:schemeClr val="bg1"/>
                </a:solidFill>
              </a:rPr>
              <a:t>- Evening: writing recommendations and reports</a:t>
            </a:r>
          </a:p>
          <a:p>
            <a:endParaRPr lang="en-GB" sz="2000" dirty="0">
              <a:solidFill>
                <a:schemeClr val="bg1"/>
              </a:solidFill>
            </a:endParaRPr>
          </a:p>
          <a:p>
            <a:r>
              <a:rPr lang="en-GB" sz="2000" dirty="0">
                <a:solidFill>
                  <a:schemeClr val="bg1"/>
                </a:solidFill>
              </a:rPr>
              <a:t>Some days I’m talking to people all day. Some days I’m deep in research. That mix is what keeps it interesting.</a:t>
            </a:r>
          </a:p>
          <a:p>
            <a:pPr algn="ctr"/>
            <a:r>
              <a:rPr sz="2000" dirty="0">
                <a:solidFill>
                  <a:srgbClr val="F0F0F0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2D5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5943600"/>
            <a:ext cx="12188952" cy="365760"/>
          </a:xfrm>
          <a:prstGeom prst="rect">
            <a:avLst/>
          </a:prstGeom>
          <a:solidFill>
            <a:srgbClr val="C69C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-457200" y="548640"/>
            <a:ext cx="100584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3600" b="1" dirty="0">
                <a:solidFill>
                  <a:srgbClr val="FFFFFF"/>
                </a:solidFill>
              </a:rPr>
              <a:t>The People We Work With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45721" y="1645920"/>
            <a:ext cx="8582593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I work with all sorts of people:</a:t>
            </a:r>
          </a:p>
          <a:p>
            <a:endParaRPr lang="en-GB" sz="2000" dirty="0">
              <a:solidFill>
                <a:schemeClr val="bg1"/>
              </a:solidFill>
            </a:endParaRPr>
          </a:p>
          <a:p>
            <a:r>
              <a:rPr lang="en-GB" sz="2000" dirty="0">
                <a:solidFill>
                  <a:schemeClr val="bg1"/>
                </a:solidFill>
              </a:rPr>
              <a:t>- 25-year-olds starting their careers</a:t>
            </a:r>
          </a:p>
          <a:p>
            <a:endParaRPr lang="en-GB" sz="2000" dirty="0">
              <a:solidFill>
                <a:schemeClr val="bg1"/>
              </a:solidFill>
            </a:endParaRPr>
          </a:p>
          <a:p>
            <a:r>
              <a:rPr lang="en-GB" sz="2000" dirty="0">
                <a:solidFill>
                  <a:schemeClr val="bg1"/>
                </a:solidFill>
              </a:rPr>
              <a:t>- Parents trying to protect their kids</a:t>
            </a:r>
          </a:p>
          <a:p>
            <a:endParaRPr lang="en-GB" sz="2000" dirty="0">
              <a:solidFill>
                <a:schemeClr val="bg1"/>
              </a:solidFill>
            </a:endParaRPr>
          </a:p>
          <a:p>
            <a:r>
              <a:rPr lang="en-GB" sz="2000" dirty="0">
                <a:solidFill>
                  <a:schemeClr val="bg1"/>
                </a:solidFill>
              </a:rPr>
              <a:t>- Business owners building something from scratch</a:t>
            </a:r>
          </a:p>
          <a:p>
            <a:endParaRPr lang="en-GB" sz="2000" dirty="0">
              <a:solidFill>
                <a:schemeClr val="bg1"/>
              </a:solidFill>
            </a:endParaRPr>
          </a:p>
          <a:p>
            <a:r>
              <a:rPr lang="en-GB" sz="2000" dirty="0">
                <a:solidFill>
                  <a:schemeClr val="bg1"/>
                </a:solidFill>
              </a:rPr>
              <a:t>- Retirees enjoying life after work</a:t>
            </a:r>
          </a:p>
          <a:p>
            <a:endParaRPr lang="en-GB" sz="2000" dirty="0">
              <a:solidFill>
                <a:schemeClr val="bg1"/>
              </a:solidFill>
            </a:endParaRPr>
          </a:p>
          <a:p>
            <a:r>
              <a:rPr lang="en-GB" sz="2000" dirty="0">
                <a:solidFill>
                  <a:schemeClr val="bg1"/>
                </a:solidFill>
              </a:rPr>
              <a:t>Every person has a different story. My job is to understand it and help them plan the next chapter.</a:t>
            </a:r>
          </a:p>
          <a:p>
            <a:pPr algn="ctr"/>
            <a:r>
              <a:rPr sz="2000" dirty="0">
                <a:solidFill>
                  <a:srgbClr val="F0F0F0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2D5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5943600"/>
            <a:ext cx="12188952" cy="365760"/>
          </a:xfrm>
          <a:prstGeom prst="rect">
            <a:avLst/>
          </a:prstGeom>
          <a:solidFill>
            <a:srgbClr val="C69C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-457200" y="579120"/>
            <a:ext cx="100584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3600" b="1" dirty="0">
                <a:solidFill>
                  <a:srgbClr val="FFFFFF"/>
                </a:solidFill>
              </a:rPr>
              <a:t>Skills That Matter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17234" y="1676400"/>
            <a:ext cx="7864766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The best advisers are:</a:t>
            </a:r>
          </a:p>
          <a:p>
            <a:endParaRPr lang="en-GB" sz="2000" dirty="0">
              <a:solidFill>
                <a:schemeClr val="bg1"/>
              </a:solidFill>
            </a:endParaRPr>
          </a:p>
          <a:p>
            <a:r>
              <a:rPr lang="en-GB" sz="2000" dirty="0">
                <a:solidFill>
                  <a:schemeClr val="bg1"/>
                </a:solidFill>
              </a:rPr>
              <a:t>- Good listeners</a:t>
            </a:r>
          </a:p>
          <a:p>
            <a:endParaRPr lang="en-GB" sz="2000" dirty="0">
              <a:solidFill>
                <a:schemeClr val="bg1"/>
              </a:solidFill>
            </a:endParaRPr>
          </a:p>
          <a:p>
            <a:r>
              <a:rPr lang="en-GB" sz="2000" dirty="0">
                <a:solidFill>
                  <a:schemeClr val="bg1"/>
                </a:solidFill>
              </a:rPr>
              <a:t>- Calm problem solvers</a:t>
            </a:r>
          </a:p>
          <a:p>
            <a:endParaRPr lang="en-GB" sz="2000" dirty="0">
              <a:solidFill>
                <a:schemeClr val="bg1"/>
              </a:solidFill>
            </a:endParaRPr>
          </a:p>
          <a:p>
            <a:r>
              <a:rPr lang="en-GB" sz="2000" dirty="0">
                <a:solidFill>
                  <a:schemeClr val="bg1"/>
                </a:solidFill>
              </a:rPr>
              <a:t>- Clear communicators</a:t>
            </a:r>
          </a:p>
          <a:p>
            <a:endParaRPr lang="en-GB" sz="2000" dirty="0">
              <a:solidFill>
                <a:schemeClr val="bg1"/>
              </a:solidFill>
            </a:endParaRPr>
          </a:p>
          <a:p>
            <a:r>
              <a:rPr lang="en-GB" sz="2000" dirty="0">
                <a:solidFill>
                  <a:schemeClr val="bg1"/>
                </a:solidFill>
              </a:rPr>
              <a:t>- Honest and trustworthy</a:t>
            </a:r>
          </a:p>
          <a:p>
            <a:endParaRPr lang="en-GB" sz="2000" dirty="0">
              <a:solidFill>
                <a:schemeClr val="bg1"/>
              </a:solidFill>
            </a:endParaRPr>
          </a:p>
          <a:p>
            <a:r>
              <a:rPr lang="en-GB" sz="2000" dirty="0">
                <a:solidFill>
                  <a:schemeClr val="bg1"/>
                </a:solidFill>
              </a:rPr>
              <a:t>- Well organised</a:t>
            </a:r>
          </a:p>
          <a:p>
            <a:endParaRPr lang="en-GB" sz="2000" dirty="0">
              <a:solidFill>
                <a:schemeClr val="bg1"/>
              </a:solidFill>
            </a:endParaRPr>
          </a:p>
          <a:p>
            <a:r>
              <a:rPr lang="en-GB" sz="2000" dirty="0">
                <a:solidFill>
                  <a:schemeClr val="bg1"/>
                </a:solidFill>
              </a:rPr>
              <a:t>People trust you with big decisions. That’s a big responsibility.</a:t>
            </a:r>
          </a:p>
          <a:p>
            <a:pPr algn="ctr"/>
            <a:endParaRPr sz="2000" dirty="0">
              <a:solidFill>
                <a:srgbClr val="F0F0F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2D5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5943600"/>
            <a:ext cx="12188952" cy="365760"/>
          </a:xfrm>
          <a:prstGeom prst="rect">
            <a:avLst/>
          </a:prstGeom>
          <a:solidFill>
            <a:srgbClr val="C69C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2221486" y="600891"/>
            <a:ext cx="4701031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lang="en-GB" sz="3600" b="1" dirty="0">
                <a:solidFill>
                  <a:srgbClr val="FFFFFF"/>
                </a:solidFill>
              </a:rPr>
              <a:t>There Is </a:t>
            </a:r>
            <a:r>
              <a:rPr sz="3600" b="1" dirty="0">
                <a:solidFill>
                  <a:srgbClr val="FFFFFF"/>
                </a:solidFill>
              </a:rPr>
              <a:t>No One Path In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1921" y="1817914"/>
            <a:ext cx="8332409" cy="378565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Some people:</a:t>
            </a:r>
          </a:p>
          <a:p>
            <a:endParaRPr lang="en-GB" sz="2000" dirty="0">
              <a:solidFill>
                <a:schemeClr val="bg1"/>
              </a:solidFill>
            </a:endParaRPr>
          </a:p>
          <a:p>
            <a:r>
              <a:rPr lang="en-GB" sz="2000" dirty="0">
                <a:solidFill>
                  <a:schemeClr val="bg1"/>
                </a:solidFill>
              </a:rPr>
              <a:t>-Go to university</a:t>
            </a:r>
          </a:p>
          <a:p>
            <a:endParaRPr lang="en-GB" sz="2000" dirty="0">
              <a:solidFill>
                <a:schemeClr val="bg1"/>
              </a:solidFill>
            </a:endParaRPr>
          </a:p>
          <a:p>
            <a:r>
              <a:rPr lang="en-GB" sz="2000" dirty="0">
                <a:solidFill>
                  <a:schemeClr val="bg1"/>
                </a:solidFill>
              </a:rPr>
              <a:t>-Do apprenticeships</a:t>
            </a:r>
          </a:p>
          <a:p>
            <a:endParaRPr lang="en-GB" sz="2000" dirty="0">
              <a:solidFill>
                <a:schemeClr val="bg1"/>
              </a:solidFill>
            </a:endParaRPr>
          </a:p>
          <a:p>
            <a:r>
              <a:rPr lang="en-GB" sz="2000" dirty="0">
                <a:solidFill>
                  <a:schemeClr val="bg1"/>
                </a:solidFill>
              </a:rPr>
              <a:t>-Start in admin roles</a:t>
            </a:r>
          </a:p>
          <a:p>
            <a:endParaRPr lang="en-GB" sz="2000" dirty="0">
              <a:solidFill>
                <a:schemeClr val="bg1"/>
              </a:solidFill>
            </a:endParaRPr>
          </a:p>
          <a:p>
            <a:r>
              <a:rPr lang="en-GB" sz="2000" dirty="0">
                <a:solidFill>
                  <a:schemeClr val="bg1"/>
                </a:solidFill>
              </a:rPr>
              <a:t>-Move across from sales or customer service</a:t>
            </a:r>
          </a:p>
          <a:p>
            <a:endParaRPr lang="en-GB" sz="2000" dirty="0">
              <a:solidFill>
                <a:schemeClr val="bg1"/>
              </a:solidFill>
            </a:endParaRPr>
          </a:p>
          <a:p>
            <a:r>
              <a:rPr lang="en-GB" sz="2000" dirty="0">
                <a:solidFill>
                  <a:schemeClr val="bg1"/>
                </a:solidFill>
              </a:rPr>
              <a:t>What matters most is not where you start – it’s that you keep moving forward.</a:t>
            </a:r>
          </a:p>
          <a:p>
            <a:pPr algn="ctr"/>
            <a:r>
              <a:rPr sz="2000" dirty="0">
                <a:solidFill>
                  <a:srgbClr val="F0F0F0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2D5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5943600"/>
            <a:ext cx="12188952" cy="365760"/>
          </a:xfrm>
          <a:prstGeom prst="rect">
            <a:avLst/>
          </a:prstGeom>
          <a:solidFill>
            <a:srgbClr val="C69C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-457201" y="134983"/>
            <a:ext cx="100584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3600" b="1" dirty="0">
                <a:solidFill>
                  <a:srgbClr val="FFFFFF"/>
                </a:solidFill>
              </a:rPr>
              <a:t>Subjects That Help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02838" y="873035"/>
            <a:ext cx="8738321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If you enjoy these, you’ll probably enjoy this career:</a:t>
            </a:r>
          </a:p>
          <a:p>
            <a:endParaRPr lang="en-GB" sz="2000" dirty="0">
              <a:solidFill>
                <a:schemeClr val="bg1"/>
              </a:solidFill>
            </a:endParaRPr>
          </a:p>
          <a:p>
            <a:r>
              <a:rPr lang="en-GB" sz="2000" dirty="0">
                <a:solidFill>
                  <a:schemeClr val="bg1"/>
                </a:solidFill>
              </a:rPr>
              <a:t>- Business</a:t>
            </a:r>
          </a:p>
          <a:p>
            <a:endParaRPr lang="en-GB" sz="2000" dirty="0">
              <a:solidFill>
                <a:schemeClr val="bg1"/>
              </a:solidFill>
            </a:endParaRPr>
          </a:p>
          <a:p>
            <a:r>
              <a:rPr lang="en-GB" sz="2000" dirty="0">
                <a:solidFill>
                  <a:schemeClr val="bg1"/>
                </a:solidFill>
              </a:rPr>
              <a:t>- Finance</a:t>
            </a:r>
          </a:p>
          <a:p>
            <a:endParaRPr lang="en-GB" sz="2000" dirty="0">
              <a:solidFill>
                <a:schemeClr val="bg1"/>
              </a:solidFill>
            </a:endParaRPr>
          </a:p>
          <a:p>
            <a:r>
              <a:rPr lang="en-GB" sz="2000" dirty="0">
                <a:solidFill>
                  <a:schemeClr val="bg1"/>
                </a:solidFill>
              </a:rPr>
              <a:t>- Economics</a:t>
            </a:r>
          </a:p>
          <a:p>
            <a:endParaRPr lang="en-GB" sz="2000" dirty="0">
              <a:solidFill>
                <a:schemeClr val="bg1"/>
              </a:solidFill>
            </a:endParaRPr>
          </a:p>
          <a:p>
            <a:r>
              <a:rPr lang="en-GB" sz="2000" dirty="0">
                <a:solidFill>
                  <a:schemeClr val="bg1"/>
                </a:solidFill>
              </a:rPr>
              <a:t>- Accounting</a:t>
            </a:r>
          </a:p>
          <a:p>
            <a:endParaRPr lang="en-GB" sz="2000" dirty="0">
              <a:solidFill>
                <a:schemeClr val="bg1"/>
              </a:solidFill>
            </a:endParaRPr>
          </a:p>
          <a:p>
            <a:r>
              <a:rPr lang="en-GB" sz="2000" dirty="0">
                <a:solidFill>
                  <a:schemeClr val="bg1"/>
                </a:solidFill>
              </a:rPr>
              <a:t>- Psychology</a:t>
            </a:r>
          </a:p>
          <a:p>
            <a:endParaRPr lang="en-GB" sz="2000" dirty="0">
              <a:solidFill>
                <a:schemeClr val="bg1"/>
              </a:solidFill>
            </a:endParaRPr>
          </a:p>
          <a:p>
            <a:r>
              <a:rPr lang="en-GB" sz="2000" dirty="0">
                <a:solidFill>
                  <a:schemeClr val="bg1"/>
                </a:solidFill>
              </a:rPr>
              <a:t>- Maths</a:t>
            </a:r>
          </a:p>
          <a:p>
            <a:pPr marL="342900" indent="-342900">
              <a:buFontTx/>
              <a:buChar char="-"/>
            </a:pPr>
            <a:endParaRPr lang="en-GB" sz="2000" dirty="0">
              <a:solidFill>
                <a:schemeClr val="bg1"/>
              </a:solidFill>
            </a:endParaRPr>
          </a:p>
          <a:p>
            <a:r>
              <a:rPr lang="en-GB" sz="2000" dirty="0">
                <a:solidFill>
                  <a:schemeClr val="bg1"/>
                </a:solidFill>
              </a:rPr>
              <a:t>But none of them are compulsory. Some brilliant advisers never went to university at all.</a:t>
            </a:r>
          </a:p>
          <a:p>
            <a:pPr algn="ctr"/>
            <a:endParaRPr sz="2000" dirty="0">
              <a:solidFill>
                <a:srgbClr val="F0F0F0"/>
              </a:solidFill>
            </a:endParaRPr>
          </a:p>
          <a:p>
            <a:pPr algn="ctr"/>
            <a:r>
              <a:rPr sz="2000" dirty="0">
                <a:solidFill>
                  <a:srgbClr val="F0F0F0"/>
                </a:solidFill>
              </a:rPr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20EA235F1ED584A9BBDFF44C5FF9563" ma:contentTypeVersion="15" ma:contentTypeDescription="Create a new document." ma:contentTypeScope="" ma:versionID="65592961e4703024606a581d886f8968">
  <xsd:schema xmlns:xsd="http://www.w3.org/2001/XMLSchema" xmlns:xs="http://www.w3.org/2001/XMLSchema" xmlns:p="http://schemas.microsoft.com/office/2006/metadata/properties" xmlns:ns2="de34f42a-ba00-4f84-b882-9879c88c96cb" xmlns:ns3="55ffe7b5-b0c8-4001-9952-041385a6f987" targetNamespace="http://schemas.microsoft.com/office/2006/metadata/properties" ma:root="true" ma:fieldsID="ce61936dd8d78538eec8481829e04b8e" ns2:_="" ns3:_="">
    <xsd:import namespace="de34f42a-ba00-4f84-b882-9879c88c96cb"/>
    <xsd:import namespace="55ffe7b5-b0c8-4001-9952-041385a6f98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34f42a-ba00-4f84-b882-9879c88c96c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8f71bbcc-0e19-47a0-832f-6df17fefd21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5ffe7b5-b0c8-4001-9952-041385a6f987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1cfa8050-2b2e-4427-a28f-9511a3110797}" ma:internalName="TaxCatchAll" ma:showField="CatchAllData" ma:web="55ffe7b5-b0c8-4001-9952-041385a6f98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5ffe7b5-b0c8-4001-9952-041385a6f987" xsi:nil="true"/>
    <lcf76f155ced4ddcb4097134ff3c332f xmlns="de34f42a-ba00-4f84-b882-9879c88c96cb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3486423-6E1A-4F48-8A64-F08182E1D06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e34f42a-ba00-4f84-b882-9879c88c96cb"/>
    <ds:schemaRef ds:uri="55ffe7b5-b0c8-4001-9952-041385a6f98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72575AA-26B5-44D4-B3E9-14CCFEFA03D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3CB67E2-CA36-4C3B-BF79-A58D07D3A227}">
  <ds:schemaRefs>
    <ds:schemaRef ds:uri="http://schemas.microsoft.com/office/infopath/2007/PartnerControls"/>
    <ds:schemaRef ds:uri="http://purl.org/dc/terms/"/>
    <ds:schemaRef ds:uri="http://schemas.microsoft.com/office/2006/documentManagement/types"/>
    <ds:schemaRef ds:uri="http://purl.org/dc/elements/1.1/"/>
    <ds:schemaRef ds:uri="de34f42a-ba00-4f84-b882-9879c88c96cb"/>
    <ds:schemaRef ds:uri="http://schemas.openxmlformats.org/package/2006/metadata/core-properties"/>
    <ds:schemaRef ds:uri="http://purl.org/dc/dcmitype/"/>
    <ds:schemaRef ds:uri="55ffe7b5-b0c8-4001-9952-041385a6f987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751</Words>
  <Application>Microsoft Office PowerPoint</Application>
  <PresentationFormat>On-screen Show (4:3)</PresentationFormat>
  <Paragraphs>180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Phyllis O'Grady</cp:lastModifiedBy>
  <cp:revision>2</cp:revision>
  <dcterms:created xsi:type="dcterms:W3CDTF">2013-01-27T09:14:16Z</dcterms:created>
  <dcterms:modified xsi:type="dcterms:W3CDTF">2026-01-28T14:58:23Z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0x010100E20EA235F1ED584A9BBDFF44C5FF9563</vt:lpwstr>
  </property>
  <property fmtid="{D5CDD505-2E9C-101B-9397-08002B2CF9AE}" pid="3" name="MediaServiceImageTags">
    <vt:lpwstr/>
  </property>
</Properties>
</file>