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1" r:id="rId6"/>
    <p:sldId id="270" r:id="rId7"/>
    <p:sldId id="262" r:id="rId8"/>
    <p:sldId id="271" r:id="rId9"/>
    <p:sldId id="264" r:id="rId10"/>
    <p:sldId id="265" r:id="rId11"/>
    <p:sldId id="273" r:id="rId12"/>
    <p:sldId id="272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3CE7B-EAC3-BA27-6FA8-4D71987862FD}" v="6" dt="2025-05-15T15:52:16.939"/>
    <p1510:client id="{8A03AE12-BC3F-7525-E4E2-A6D80F787164}" v="1693" dt="2025-05-15T12:45:40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elen.temple@ccn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.broadey@ccn.ac.uk" TargetMode="External"/><Relationship Id="rId2" Type="http://schemas.openxmlformats.org/officeDocument/2006/relationships/hyperlink" Target="mailto:helen.temple@ccn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ccn.ac.uk/support-and-advice/the-advice-sho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smine.presley@ccn.ac.u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carkin@ccn.ac.u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a.zinonos-lee@ccn.ac.u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CBB32-26FD-0719-D81B-0B5E1519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US" sz="4600" b="1" dirty="0">
                <a:latin typeface="Calibri"/>
                <a:ea typeface="Calibri"/>
                <a:cs typeface="Calibri"/>
              </a:rPr>
              <a:t>City College Norwich Higher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F5400-24F0-5C6D-E8B0-A8673713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</a:rPr>
              <a:t>Helen Temple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</a:rPr>
              <a:t>HE Student Support Officer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</a:rPr>
              <a:t>(Employability and Progression)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helen.temple@ccn.ac.uk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7F665EDD-998F-00F4-4E8B-E5B03F234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2A966-8EEE-6201-6210-8174E16B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6A115-C938-471F-5E73-107A87B7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/>
                <a:ea typeface="Calibri Light"/>
                <a:cs typeface="Calibri Light"/>
              </a:rPr>
              <a:t>CCN student on transitioning to NTTC</a:t>
            </a:r>
            <a:endParaRPr lang="en-US" sz="34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Alicia H image.jpeg">
            <a:extLst>
              <a:ext uri="{FF2B5EF4-FFF2-40B4-BE49-F238E27FC236}">
                <a16:creationId xmlns:a16="http://schemas.microsoft.com/office/drawing/2014/main" id="{3219F47A-8632-35D6-E489-DEFF82CE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23" r="18125" b="2"/>
          <a:stretch>
            <a:fillRect/>
          </a:stretch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07B18-121B-96B6-43F9-095C8F65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'I had an idea in high school that I wanted to teach, and my degree proved that it was the right decision for me. It also gave me a real insight into children and childhood theories, and modules like Safeguarding and Curriculum Practice helped me move into teacher training at NTTC feeling well prepared.' </a:t>
            </a:r>
          </a:p>
          <a:p>
            <a:pPr marL="0" indent="0">
              <a:buNone/>
            </a:pPr>
            <a:r>
              <a:rPr lang="en-US" sz="2000" b="1" dirty="0"/>
              <a:t>Alicia, 2023 graduate in Childhood and Youth Studies</a:t>
            </a:r>
            <a:endParaRPr lang="en-US" sz="2000" dirty="0"/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endParaRPr lang="en-US" sz="2000" b="1"/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06656342-9F1F-0C9D-391D-E3FFEAA4A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0FF86-89D5-0746-F8CB-C0A1A7581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7369-13F8-AB1E-31C9-7248E4C9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libri"/>
                <a:ea typeface="Calibri Light"/>
                <a:cs typeface="Calibri Light"/>
              </a:rPr>
              <a:t>Contacts</a:t>
            </a:r>
            <a:endParaRPr lang="en-US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3A898-440F-B5F0-4ADB-0DAAA68E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</a:rPr>
              <a:t>Helen Temple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</a:rPr>
              <a:t>HE Student Support Officer</a:t>
            </a:r>
            <a:br>
              <a:rPr lang="en-US" sz="2400" b="1" dirty="0">
                <a:latin typeface="Calibri"/>
                <a:ea typeface="Calibri"/>
                <a:cs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</a:rPr>
              <a:t>(Employability and Progression)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hlinkClick r:id="rId2"/>
              </a:rPr>
              <a:t>helen.temple@ccn.ac.uk</a:t>
            </a:r>
            <a:br>
              <a:rPr lang="en-US" sz="2400" b="1" dirty="0">
                <a:latin typeface="Calibri"/>
                <a:ea typeface="Calibri"/>
                <a:cs typeface="Calibri"/>
              </a:rPr>
            </a:br>
            <a:br>
              <a:rPr lang="en-US" sz="2400" b="1" dirty="0">
                <a:latin typeface="Calibri"/>
                <a:ea typeface="Calibri"/>
                <a:cs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</a:rPr>
              <a:t>Megan Broadey</a:t>
            </a:r>
            <a:br>
              <a:rPr lang="en-US" sz="2400" b="1" dirty="0">
                <a:latin typeface="Calibri"/>
                <a:ea typeface="Calibri"/>
                <a:cs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</a:rPr>
              <a:t>Student Recruitment Officer</a:t>
            </a:r>
            <a:br>
              <a:rPr lang="en-US" sz="2400" b="1" dirty="0">
                <a:latin typeface="Calibri"/>
                <a:ea typeface="Calibri"/>
                <a:cs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  <a:hlinkClick r:id="rId3"/>
              </a:rPr>
              <a:t>megan.broadey@ccn.ac.uk</a:t>
            </a:r>
            <a:br>
              <a:rPr lang="en-US" sz="2400" b="1" dirty="0">
                <a:latin typeface="Calibri"/>
                <a:ea typeface="Calibri"/>
                <a:cs typeface="Calibri"/>
              </a:rPr>
            </a:br>
            <a:br>
              <a:rPr lang="en-US" sz="2400" b="1" dirty="0">
                <a:latin typeface="Calibri"/>
                <a:ea typeface="Calibri"/>
                <a:cs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</a:rPr>
              <a:t>The Advice Shop @ CCN</a:t>
            </a:r>
            <a:br>
              <a:rPr lang="en-US" sz="2400" b="1" dirty="0">
                <a:latin typeface="Calibri"/>
                <a:ea typeface="Calibri"/>
                <a:cs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</a:rPr>
              <a:t>Expert impartial advice</a:t>
            </a:r>
            <a:br>
              <a:rPr lang="en-US" sz="2400" b="1" dirty="0">
                <a:latin typeface="Calibri"/>
                <a:ea typeface="Calibri"/>
                <a:cs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  <a:hlinkClick r:id="rId4"/>
              </a:rPr>
              <a:t>https://www.ccn.ac.uk/support-and-advice/the-advice-shop/</a:t>
            </a:r>
            <a:br>
              <a:rPr lang="en-US" sz="2400" b="1" dirty="0">
                <a:latin typeface="Calibri"/>
                <a:ea typeface="Calibri"/>
                <a:cs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</a:rPr>
              <a:t>01602 773 773</a:t>
            </a:r>
            <a:endParaRPr lang="en-US" dirty="0"/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5C5976D5-3BE0-5D57-F62E-861CBE4AD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1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02683-4D3B-4E78-EA92-5D809BA1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>
                <a:latin typeface="Calibri"/>
                <a:ea typeface="Calibri"/>
                <a:cs typeface="Calibri"/>
              </a:rPr>
              <a:t>Why study with us?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D78EB8-EE1D-1A11-40A2-67B2B0F9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en-US" sz="2000" dirty="0">
                <a:latin typeface="Calibri"/>
                <a:ea typeface="Calibri"/>
                <a:cs typeface="Calibri"/>
              </a:rPr>
              <a:t>Degrees awarded by UEA - partner college</a:t>
            </a:r>
          </a:p>
          <a:p>
            <a:pPr marL="342900"/>
            <a:r>
              <a:rPr lang="en-US" sz="2000" dirty="0">
                <a:latin typeface="Calibri"/>
                <a:ea typeface="Calibri"/>
                <a:cs typeface="Calibri"/>
              </a:rPr>
              <a:t>UEA campus card - access to UEA library,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Sportspark</a:t>
            </a:r>
            <a:r>
              <a:rPr lang="en-US" sz="2000" dirty="0">
                <a:latin typeface="Calibri"/>
                <a:ea typeface="Calibri"/>
                <a:cs typeface="Calibri"/>
              </a:rPr>
              <a:t> and more</a:t>
            </a:r>
          </a:p>
          <a:p>
            <a:pPr marL="342900"/>
            <a:r>
              <a:rPr lang="en-US" sz="2000" dirty="0">
                <a:latin typeface="Calibri"/>
                <a:ea typeface="Calibri"/>
                <a:cs typeface="Calibri"/>
              </a:rPr>
              <a:t>City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centre</a:t>
            </a:r>
            <a:r>
              <a:rPr lang="en-US" sz="2000" dirty="0">
                <a:latin typeface="Calibri"/>
                <a:ea typeface="Calibri"/>
                <a:cs typeface="Calibri"/>
              </a:rPr>
              <a:t> location</a:t>
            </a:r>
          </a:p>
          <a:p>
            <a:pPr marL="342900"/>
            <a:r>
              <a:rPr lang="en-US" sz="2000" dirty="0">
                <a:latin typeface="Calibri"/>
                <a:ea typeface="Calibri"/>
                <a:cs typeface="Calibri"/>
              </a:rPr>
              <a:t>Classroom-based learning at Norfolk House</a:t>
            </a:r>
            <a:endParaRPr lang="en-US" dirty="0"/>
          </a:p>
          <a:p>
            <a:pPr marL="342900"/>
            <a:r>
              <a:rPr lang="en-US" sz="2000" dirty="0">
                <a:latin typeface="Calibri"/>
                <a:ea typeface="Calibri"/>
                <a:cs typeface="Calibri"/>
              </a:rPr>
              <a:t>Small group sizes </a:t>
            </a:r>
          </a:p>
          <a:p>
            <a:pPr marL="342900"/>
            <a:r>
              <a:rPr lang="en-US" sz="2000" dirty="0">
                <a:latin typeface="Calibri"/>
                <a:ea typeface="Calibri"/>
                <a:cs typeface="Calibri"/>
              </a:rPr>
              <a:t>Condensed timetable of 1-1.5 days a week</a:t>
            </a:r>
          </a:p>
          <a:p>
            <a:pPr marL="342900"/>
            <a:r>
              <a:rPr lang="en-US" sz="2000" dirty="0">
                <a:latin typeface="Calibri"/>
                <a:ea typeface="Calibri"/>
                <a:cs typeface="Calibri"/>
              </a:rPr>
              <a:t>Experienced lecturers</a:t>
            </a:r>
          </a:p>
          <a:p>
            <a:pPr marL="342900"/>
            <a:r>
              <a:rPr lang="en-US" sz="2000" dirty="0">
                <a:latin typeface="Calibri"/>
                <a:ea typeface="Calibri"/>
                <a:cs typeface="Calibri"/>
              </a:rPr>
              <a:t>Easy access to a wide range of student support</a:t>
            </a:r>
            <a:endParaRPr lang="en-US" dirty="0"/>
          </a:p>
        </p:txBody>
      </p:sp>
      <p:pic>
        <p:nvPicPr>
          <p:cNvPr id="6" name="Content Placeholder 5" descr="City College Norwich Higher Education (@CCNHigherEd) / X">
            <a:extLst>
              <a:ext uri="{FF2B5EF4-FFF2-40B4-BE49-F238E27FC236}">
                <a16:creationId xmlns:a16="http://schemas.microsoft.com/office/drawing/2014/main" id="{166127B6-3FC3-1818-AC71-9BA69AD9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04" r="34102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C3B988B3-1F92-B518-2318-B5B47E2FB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6E2BC-6E36-1DE9-9BCA-912A7B316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EFFA17B-4570-4DBF-B52B-4DA2032C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7E044B5-BE84-43DF-9B50-2E334209D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0092" y="0"/>
            <a:ext cx="4681908" cy="6858000"/>
          </a:xfrm>
          <a:custGeom>
            <a:avLst/>
            <a:gdLst>
              <a:gd name="connsiteX0" fmla="*/ 1798249 w 4681908"/>
              <a:gd name="connsiteY0" fmla="*/ 0 h 6858000"/>
              <a:gd name="connsiteX1" fmla="*/ 4681908 w 4681908"/>
              <a:gd name="connsiteY1" fmla="*/ 0 h 6858000"/>
              <a:gd name="connsiteX2" fmla="*/ 4681908 w 4681908"/>
              <a:gd name="connsiteY2" fmla="*/ 6858000 h 6858000"/>
              <a:gd name="connsiteX3" fmla="*/ 0 w 4681908"/>
              <a:gd name="connsiteY3" fmla="*/ 6858000 h 6858000"/>
              <a:gd name="connsiteX4" fmla="*/ 1539 w 4681908"/>
              <a:gd name="connsiteY4" fmla="*/ 6856393 h 6858000"/>
              <a:gd name="connsiteX5" fmla="*/ 15349 w 4681908"/>
              <a:gd name="connsiteY5" fmla="*/ 6833717 h 6858000"/>
              <a:gd name="connsiteX6" fmla="*/ 93540 w 4681908"/>
              <a:gd name="connsiteY6" fmla="*/ 6694002 h 6858000"/>
              <a:gd name="connsiteX7" fmla="*/ 124187 w 4681908"/>
              <a:gd name="connsiteY7" fmla="*/ 6533998 h 6858000"/>
              <a:gd name="connsiteX8" fmla="*/ 152268 w 4681908"/>
              <a:gd name="connsiteY8" fmla="*/ 6372437 h 6858000"/>
              <a:gd name="connsiteX9" fmla="*/ 199255 w 4681908"/>
              <a:gd name="connsiteY9" fmla="*/ 6256704 h 6858000"/>
              <a:gd name="connsiteX10" fmla="*/ 294725 w 4681908"/>
              <a:gd name="connsiteY10" fmla="*/ 6095161 h 6858000"/>
              <a:gd name="connsiteX11" fmla="*/ 545477 w 4681908"/>
              <a:gd name="connsiteY11" fmla="*/ 5642612 h 6858000"/>
              <a:gd name="connsiteX12" fmla="*/ 613646 w 4681908"/>
              <a:gd name="connsiteY12" fmla="*/ 5422246 h 6858000"/>
              <a:gd name="connsiteX13" fmla="*/ 652930 w 4681908"/>
              <a:gd name="connsiteY13" fmla="*/ 5061925 h 6858000"/>
              <a:gd name="connsiteX14" fmla="*/ 648134 w 4681908"/>
              <a:gd name="connsiteY14" fmla="*/ 4884700 h 6858000"/>
              <a:gd name="connsiteX15" fmla="*/ 655524 w 4681908"/>
              <a:gd name="connsiteY15" fmla="*/ 4561312 h 6858000"/>
              <a:gd name="connsiteX16" fmla="*/ 664940 w 4681908"/>
              <a:gd name="connsiteY16" fmla="*/ 4326216 h 6858000"/>
              <a:gd name="connsiteX17" fmla="*/ 698135 w 4681908"/>
              <a:gd name="connsiteY17" fmla="*/ 4131832 h 6858000"/>
              <a:gd name="connsiteX18" fmla="*/ 765400 w 4681908"/>
              <a:gd name="connsiteY18" fmla="*/ 3872858 h 6858000"/>
              <a:gd name="connsiteX19" fmla="*/ 799284 w 4681908"/>
              <a:gd name="connsiteY19" fmla="*/ 3744732 h 6858000"/>
              <a:gd name="connsiteX20" fmla="*/ 807627 w 4681908"/>
              <a:gd name="connsiteY20" fmla="*/ 3561990 h 6858000"/>
              <a:gd name="connsiteX21" fmla="*/ 816404 w 4681908"/>
              <a:gd name="connsiteY21" fmla="*/ 3558396 h 6858000"/>
              <a:gd name="connsiteX22" fmla="*/ 837267 w 4681908"/>
              <a:gd name="connsiteY22" fmla="*/ 3494675 h 6858000"/>
              <a:gd name="connsiteX23" fmla="*/ 869574 w 4681908"/>
              <a:gd name="connsiteY23" fmla="*/ 3241478 h 6858000"/>
              <a:gd name="connsiteX24" fmla="*/ 911473 w 4681908"/>
              <a:gd name="connsiteY24" fmla="*/ 3117781 h 6858000"/>
              <a:gd name="connsiteX25" fmla="*/ 932923 w 4681908"/>
              <a:gd name="connsiteY25" fmla="*/ 3078715 h 6858000"/>
              <a:gd name="connsiteX26" fmla="*/ 968445 w 4681908"/>
              <a:gd name="connsiteY26" fmla="*/ 3012958 h 6858000"/>
              <a:gd name="connsiteX27" fmla="*/ 1011340 w 4681908"/>
              <a:gd name="connsiteY27" fmla="*/ 2960757 h 6858000"/>
              <a:gd name="connsiteX28" fmla="*/ 1104578 w 4681908"/>
              <a:gd name="connsiteY28" fmla="*/ 2867961 h 6858000"/>
              <a:gd name="connsiteX29" fmla="*/ 1159252 w 4681908"/>
              <a:gd name="connsiteY29" fmla="*/ 2765291 h 6858000"/>
              <a:gd name="connsiteX30" fmla="*/ 1208779 w 4681908"/>
              <a:gd name="connsiteY30" fmla="*/ 2692681 h 6858000"/>
              <a:gd name="connsiteX31" fmla="*/ 1272110 w 4681908"/>
              <a:gd name="connsiteY31" fmla="*/ 2560718 h 6858000"/>
              <a:gd name="connsiteX32" fmla="*/ 1331138 w 4681908"/>
              <a:gd name="connsiteY32" fmla="*/ 2383805 h 6858000"/>
              <a:gd name="connsiteX33" fmla="*/ 1358622 w 4681908"/>
              <a:gd name="connsiteY33" fmla="*/ 2311485 h 6858000"/>
              <a:gd name="connsiteX34" fmla="*/ 1424084 w 4681908"/>
              <a:gd name="connsiteY34" fmla="*/ 2227529 h 6858000"/>
              <a:gd name="connsiteX35" fmla="*/ 1464279 w 4681908"/>
              <a:gd name="connsiteY35" fmla="*/ 2182389 h 6858000"/>
              <a:gd name="connsiteX36" fmla="*/ 1510638 w 4681908"/>
              <a:gd name="connsiteY36" fmla="*/ 2128292 h 6858000"/>
              <a:gd name="connsiteX37" fmla="*/ 1529893 w 4681908"/>
              <a:gd name="connsiteY37" fmla="*/ 2011609 h 6858000"/>
              <a:gd name="connsiteX38" fmla="*/ 1539225 w 4681908"/>
              <a:gd name="connsiteY38" fmla="*/ 1926204 h 6858000"/>
              <a:gd name="connsiteX39" fmla="*/ 1563554 w 4681908"/>
              <a:gd name="connsiteY39" fmla="*/ 1801454 h 6858000"/>
              <a:gd name="connsiteX40" fmla="*/ 1566638 w 4681908"/>
              <a:gd name="connsiteY40" fmla="*/ 1743950 h 6858000"/>
              <a:gd name="connsiteX41" fmla="*/ 1587121 w 4681908"/>
              <a:gd name="connsiteY41" fmla="*/ 1643314 h 6858000"/>
              <a:gd name="connsiteX42" fmla="*/ 1602170 w 4681908"/>
              <a:gd name="connsiteY42" fmla="*/ 1533847 h 6858000"/>
              <a:gd name="connsiteX43" fmla="*/ 1637966 w 4681908"/>
              <a:gd name="connsiteY43" fmla="*/ 1480393 h 6858000"/>
              <a:gd name="connsiteX44" fmla="*/ 1642359 w 4681908"/>
              <a:gd name="connsiteY44" fmla="*/ 1388013 h 6858000"/>
              <a:gd name="connsiteX45" fmla="*/ 1652762 w 4681908"/>
              <a:gd name="connsiteY45" fmla="*/ 1342661 h 6858000"/>
              <a:gd name="connsiteX46" fmla="*/ 1674754 w 4681908"/>
              <a:gd name="connsiteY46" fmla="*/ 1255098 h 6858000"/>
              <a:gd name="connsiteX47" fmla="*/ 1704878 w 4681908"/>
              <a:gd name="connsiteY47" fmla="*/ 1177596 h 6858000"/>
              <a:gd name="connsiteX48" fmla="*/ 1715570 w 4681908"/>
              <a:gd name="connsiteY48" fmla="*/ 1025163 h 6858000"/>
              <a:gd name="connsiteX49" fmla="*/ 1700083 w 4681908"/>
              <a:gd name="connsiteY49" fmla="*/ 975521 h 6858000"/>
              <a:gd name="connsiteX50" fmla="*/ 1708914 w 4681908"/>
              <a:gd name="connsiteY50" fmla="*/ 918418 h 6858000"/>
              <a:gd name="connsiteX51" fmla="*/ 1698651 w 4681908"/>
              <a:gd name="connsiteY51" fmla="*/ 863412 h 6858000"/>
              <a:gd name="connsiteX52" fmla="*/ 1720022 w 4681908"/>
              <a:gd name="connsiteY52" fmla="*/ 811469 h 6858000"/>
              <a:gd name="connsiteX53" fmla="*/ 1743498 w 4681908"/>
              <a:gd name="connsiteY53" fmla="*/ 738889 h 6858000"/>
              <a:gd name="connsiteX54" fmla="*/ 1742162 w 4681908"/>
              <a:gd name="connsiteY54" fmla="*/ 684770 h 6858000"/>
              <a:gd name="connsiteX55" fmla="*/ 1770672 w 4681908"/>
              <a:gd name="connsiteY55" fmla="*/ 536456 h 6858000"/>
              <a:gd name="connsiteX56" fmla="*/ 1733572 w 4681908"/>
              <a:gd name="connsiteY56" fmla="*/ 385471 h 6858000"/>
              <a:gd name="connsiteX57" fmla="*/ 1765855 w 4681908"/>
              <a:gd name="connsiteY57" fmla="*/ 85543 h 6858000"/>
              <a:gd name="connsiteX58" fmla="*/ 1794092 w 4681908"/>
              <a:gd name="connsiteY58" fmla="*/ 18241 h 6858000"/>
              <a:gd name="connsiteX59" fmla="*/ 1798106 w 4681908"/>
              <a:gd name="connsiteY59" fmla="*/ 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81908" h="6858000">
                <a:moveTo>
                  <a:pt x="1798249" y="0"/>
                </a:moveTo>
                <a:lnTo>
                  <a:pt x="4681908" y="0"/>
                </a:lnTo>
                <a:lnTo>
                  <a:pt x="4681908" y="6858000"/>
                </a:lnTo>
                <a:lnTo>
                  <a:pt x="0" y="6858000"/>
                </a:lnTo>
                <a:lnTo>
                  <a:pt x="1539" y="6856393"/>
                </a:lnTo>
                <a:cubicBezTo>
                  <a:pt x="9461" y="6847207"/>
                  <a:pt x="14894" y="6839241"/>
                  <a:pt x="15349" y="6833717"/>
                </a:cubicBezTo>
                <a:cubicBezTo>
                  <a:pt x="-13609" y="6771109"/>
                  <a:pt x="96112" y="6770445"/>
                  <a:pt x="93540" y="6694002"/>
                </a:cubicBezTo>
                <a:cubicBezTo>
                  <a:pt x="101964" y="6598352"/>
                  <a:pt x="126642" y="6616020"/>
                  <a:pt x="124187" y="6533998"/>
                </a:cubicBezTo>
                <a:cubicBezTo>
                  <a:pt x="118551" y="6499074"/>
                  <a:pt x="175406" y="6472745"/>
                  <a:pt x="152268" y="6372437"/>
                </a:cubicBezTo>
                <a:cubicBezTo>
                  <a:pt x="179590" y="6364405"/>
                  <a:pt x="200403" y="6274611"/>
                  <a:pt x="199255" y="6256704"/>
                </a:cubicBezTo>
                <a:cubicBezTo>
                  <a:pt x="208468" y="6182230"/>
                  <a:pt x="277259" y="6172819"/>
                  <a:pt x="294725" y="6095161"/>
                </a:cubicBezTo>
                <a:cubicBezTo>
                  <a:pt x="297658" y="5985388"/>
                  <a:pt x="546656" y="5713550"/>
                  <a:pt x="545477" y="5642612"/>
                </a:cubicBezTo>
                <a:cubicBezTo>
                  <a:pt x="560431" y="5537311"/>
                  <a:pt x="612340" y="5496801"/>
                  <a:pt x="613646" y="5422246"/>
                </a:cubicBezTo>
                <a:cubicBezTo>
                  <a:pt x="621519" y="5240042"/>
                  <a:pt x="644816" y="5249831"/>
                  <a:pt x="652930" y="5061925"/>
                </a:cubicBezTo>
                <a:cubicBezTo>
                  <a:pt x="657570" y="4944789"/>
                  <a:pt x="643495" y="5001836"/>
                  <a:pt x="648134" y="4884700"/>
                </a:cubicBezTo>
                <a:lnTo>
                  <a:pt x="655524" y="4561312"/>
                </a:lnTo>
                <a:cubicBezTo>
                  <a:pt x="660875" y="4551841"/>
                  <a:pt x="662257" y="4340331"/>
                  <a:pt x="664940" y="4326216"/>
                </a:cubicBezTo>
                <a:cubicBezTo>
                  <a:pt x="684686" y="4269827"/>
                  <a:pt x="676409" y="4190482"/>
                  <a:pt x="698135" y="4131832"/>
                </a:cubicBezTo>
                <a:cubicBezTo>
                  <a:pt x="716127" y="4128386"/>
                  <a:pt x="749650" y="3857168"/>
                  <a:pt x="765400" y="3872858"/>
                </a:cubicBezTo>
                <a:cubicBezTo>
                  <a:pt x="759238" y="3830057"/>
                  <a:pt x="783354" y="3770374"/>
                  <a:pt x="799284" y="3744732"/>
                </a:cubicBezTo>
                <a:cubicBezTo>
                  <a:pt x="817682" y="3693457"/>
                  <a:pt x="795916" y="3600378"/>
                  <a:pt x="807627" y="3561990"/>
                </a:cubicBezTo>
                <a:cubicBezTo>
                  <a:pt x="810599" y="3561430"/>
                  <a:pt x="813557" y="3560220"/>
                  <a:pt x="816404" y="3558396"/>
                </a:cubicBezTo>
                <a:cubicBezTo>
                  <a:pt x="832943" y="3547807"/>
                  <a:pt x="842287" y="3519276"/>
                  <a:pt x="837267" y="3494675"/>
                </a:cubicBezTo>
                <a:cubicBezTo>
                  <a:pt x="829947" y="3390102"/>
                  <a:pt x="854503" y="3316294"/>
                  <a:pt x="869574" y="3241478"/>
                </a:cubicBezTo>
                <a:cubicBezTo>
                  <a:pt x="890300" y="3159407"/>
                  <a:pt x="911785" y="3238523"/>
                  <a:pt x="911473" y="3117781"/>
                </a:cubicBezTo>
                <a:cubicBezTo>
                  <a:pt x="927966" y="3116376"/>
                  <a:pt x="932546" y="3104275"/>
                  <a:pt x="932923" y="3078715"/>
                </a:cubicBezTo>
                <a:cubicBezTo>
                  <a:pt x="943973" y="3039527"/>
                  <a:pt x="976055" y="3065796"/>
                  <a:pt x="968445" y="3012958"/>
                </a:cubicBezTo>
                <a:lnTo>
                  <a:pt x="1011340" y="2960757"/>
                </a:lnTo>
                <a:cubicBezTo>
                  <a:pt x="1004876" y="2960646"/>
                  <a:pt x="1100323" y="2883936"/>
                  <a:pt x="1104578" y="2867961"/>
                </a:cubicBezTo>
                <a:lnTo>
                  <a:pt x="1159252" y="2765291"/>
                </a:lnTo>
                <a:cubicBezTo>
                  <a:pt x="1190891" y="2732947"/>
                  <a:pt x="1189970" y="2726776"/>
                  <a:pt x="1208779" y="2692681"/>
                </a:cubicBezTo>
                <a:cubicBezTo>
                  <a:pt x="1227589" y="2658585"/>
                  <a:pt x="1223379" y="2638914"/>
                  <a:pt x="1272110" y="2560718"/>
                </a:cubicBezTo>
                <a:cubicBezTo>
                  <a:pt x="1299758" y="2530054"/>
                  <a:pt x="1290409" y="2444798"/>
                  <a:pt x="1331138" y="2383805"/>
                </a:cubicBezTo>
                <a:cubicBezTo>
                  <a:pt x="1348500" y="2386705"/>
                  <a:pt x="1362194" y="2342095"/>
                  <a:pt x="1358622" y="2311485"/>
                </a:cubicBezTo>
                <a:lnTo>
                  <a:pt x="1424084" y="2227529"/>
                </a:lnTo>
                <a:cubicBezTo>
                  <a:pt x="1448202" y="2231105"/>
                  <a:pt x="1436030" y="2216793"/>
                  <a:pt x="1464279" y="2182389"/>
                </a:cubicBezTo>
                <a:cubicBezTo>
                  <a:pt x="1483624" y="2172809"/>
                  <a:pt x="1488022" y="2154559"/>
                  <a:pt x="1510638" y="2128292"/>
                </a:cubicBezTo>
                <a:cubicBezTo>
                  <a:pt x="1528858" y="2119330"/>
                  <a:pt x="1511922" y="2034304"/>
                  <a:pt x="1529893" y="2011609"/>
                </a:cubicBezTo>
                <a:cubicBezTo>
                  <a:pt x="1542617" y="1987756"/>
                  <a:pt x="1516840" y="1987045"/>
                  <a:pt x="1539225" y="1926204"/>
                </a:cubicBezTo>
                <a:cubicBezTo>
                  <a:pt x="1555410" y="1867659"/>
                  <a:pt x="1547958" y="1863996"/>
                  <a:pt x="1563554" y="1801454"/>
                </a:cubicBezTo>
                <a:cubicBezTo>
                  <a:pt x="1574626" y="1759297"/>
                  <a:pt x="1560184" y="1767049"/>
                  <a:pt x="1566638" y="1743950"/>
                </a:cubicBezTo>
                <a:cubicBezTo>
                  <a:pt x="1595856" y="1715471"/>
                  <a:pt x="1557786" y="1663533"/>
                  <a:pt x="1587121" y="1643314"/>
                </a:cubicBezTo>
                <a:lnTo>
                  <a:pt x="1602170" y="1533847"/>
                </a:lnTo>
                <a:lnTo>
                  <a:pt x="1637966" y="1480393"/>
                </a:lnTo>
                <a:cubicBezTo>
                  <a:pt x="1646856" y="1463577"/>
                  <a:pt x="1638987" y="1400444"/>
                  <a:pt x="1642359" y="1388013"/>
                </a:cubicBezTo>
                <a:cubicBezTo>
                  <a:pt x="1656584" y="1384759"/>
                  <a:pt x="1653549" y="1368952"/>
                  <a:pt x="1652762" y="1342661"/>
                </a:cubicBezTo>
                <a:cubicBezTo>
                  <a:pt x="1660631" y="1301207"/>
                  <a:pt x="1669675" y="1295552"/>
                  <a:pt x="1674754" y="1255098"/>
                </a:cubicBezTo>
                <a:cubicBezTo>
                  <a:pt x="1700138" y="1203692"/>
                  <a:pt x="1696660" y="1233246"/>
                  <a:pt x="1704878" y="1177596"/>
                </a:cubicBezTo>
                <a:cubicBezTo>
                  <a:pt x="1718586" y="1144523"/>
                  <a:pt x="1698499" y="1090500"/>
                  <a:pt x="1715570" y="1025163"/>
                </a:cubicBezTo>
                <a:cubicBezTo>
                  <a:pt x="1729180" y="984416"/>
                  <a:pt x="1691906" y="998408"/>
                  <a:pt x="1700083" y="975521"/>
                </a:cubicBezTo>
                <a:lnTo>
                  <a:pt x="1708914" y="918418"/>
                </a:lnTo>
                <a:lnTo>
                  <a:pt x="1698651" y="863412"/>
                </a:lnTo>
                <a:cubicBezTo>
                  <a:pt x="1696428" y="860295"/>
                  <a:pt x="1725108" y="812899"/>
                  <a:pt x="1720022" y="811469"/>
                </a:cubicBezTo>
                <a:lnTo>
                  <a:pt x="1743498" y="738889"/>
                </a:lnTo>
                <a:lnTo>
                  <a:pt x="1742162" y="684770"/>
                </a:lnTo>
                <a:lnTo>
                  <a:pt x="1770672" y="536456"/>
                </a:lnTo>
                <a:cubicBezTo>
                  <a:pt x="1794771" y="488535"/>
                  <a:pt x="1721652" y="475797"/>
                  <a:pt x="1733572" y="385471"/>
                </a:cubicBezTo>
                <a:cubicBezTo>
                  <a:pt x="1739248" y="310321"/>
                  <a:pt x="1755769" y="146747"/>
                  <a:pt x="1765855" y="85543"/>
                </a:cubicBezTo>
                <a:cubicBezTo>
                  <a:pt x="1750000" y="48730"/>
                  <a:pt x="1784943" y="49967"/>
                  <a:pt x="1794092" y="18241"/>
                </a:cubicBezTo>
                <a:cubicBezTo>
                  <a:pt x="1794781" y="11140"/>
                  <a:pt x="1796242" y="5450"/>
                  <a:pt x="1798106" y="32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7488D-4173-CBE6-8E4C-601266B8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Student Support Officers</a:t>
            </a:r>
            <a:endParaRPr lang="en-US" dirty="0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1DC65549-22A9-82DD-77B9-0188D589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373057" cy="39213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Helen Temple</a:t>
            </a:r>
          </a:p>
          <a:p>
            <a:pPr marL="342900" indent="-342900"/>
            <a:r>
              <a:rPr lang="en-US" sz="2000" dirty="0"/>
              <a:t>Careers guidance</a:t>
            </a:r>
          </a:p>
          <a:p>
            <a:pPr marL="342900" indent="-342900"/>
            <a:r>
              <a:rPr lang="en-US" sz="2000" dirty="0"/>
              <a:t>Support with teacher training applications and interviews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Hannah Brown</a:t>
            </a:r>
          </a:p>
          <a:p>
            <a:pPr marL="342900" indent="-342900"/>
            <a:r>
              <a:rPr lang="en-US" sz="2000" dirty="0"/>
              <a:t>Accessing financial advice or wellbeing services</a:t>
            </a:r>
          </a:p>
          <a:p>
            <a:pPr marL="342900" indent="-342900"/>
            <a:r>
              <a:rPr lang="en-US" sz="2000" dirty="0"/>
              <a:t>Support with reasonable adjustments</a:t>
            </a:r>
          </a:p>
          <a:p>
            <a:pPr marL="342900" indent="-342900"/>
            <a:r>
              <a:rPr lang="en-US" sz="2000" dirty="0"/>
              <a:t>Support with academic skills and personal </a:t>
            </a:r>
            <a:r>
              <a:rPr lang="en-US" sz="2000" err="1"/>
              <a:t>organisation</a:t>
            </a:r>
            <a:endParaRPr lang="en-US" sz="2000"/>
          </a:p>
          <a:p>
            <a:pPr marL="342900" indent="-342900"/>
            <a:endParaRPr lang="en-US" sz="2000" dirty="0"/>
          </a:p>
          <a:p>
            <a:pPr marL="0" indent="0">
              <a:buNone/>
            </a:pPr>
            <a:r>
              <a:rPr lang="en-US" sz="2000" dirty="0"/>
              <a:t>We also have a dedicated </a:t>
            </a:r>
            <a:r>
              <a:rPr lang="en-US" sz="2000" b="1" dirty="0"/>
              <a:t>HE</a:t>
            </a:r>
            <a:r>
              <a:rPr lang="en-US" sz="2000" dirty="0"/>
              <a:t> </a:t>
            </a:r>
            <a:r>
              <a:rPr lang="en-US" sz="2000" b="1" dirty="0"/>
              <a:t>Library Team</a:t>
            </a:r>
            <a:r>
              <a:rPr lang="en-US" sz="2000" dirty="0"/>
              <a:t> and access to the </a:t>
            </a:r>
            <a:r>
              <a:rPr lang="en-US" sz="2000" b="1" dirty="0"/>
              <a:t>City College Wellbeing Team</a:t>
            </a:r>
            <a:r>
              <a:rPr lang="en-US" sz="2000" dirty="0"/>
              <a:t>. 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2554" y="657573"/>
            <a:ext cx="3022685" cy="55428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Helen Temple, our Student Support Officer.">
            <a:extLst>
              <a:ext uri="{FF2B5EF4-FFF2-40B4-BE49-F238E27FC236}">
                <a16:creationId xmlns:a16="http://schemas.microsoft.com/office/drawing/2014/main" id="{076CFA18-564D-FB2A-041B-47A4F7B1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98" r="-1" b="19897"/>
          <a:stretch>
            <a:fillRect/>
          </a:stretch>
        </p:blipFill>
        <p:spPr>
          <a:xfrm>
            <a:off x="8666329" y="819568"/>
            <a:ext cx="2699424" cy="2580818"/>
          </a:xfrm>
          <a:prstGeom prst="rect">
            <a:avLst/>
          </a:prstGeom>
        </p:spPr>
      </p:pic>
      <p:pic>
        <p:nvPicPr>
          <p:cNvPr id="3" name="Picture 2" descr="A person smiling for a selfie&#10;&#10;AI-generated content may be incorrect.">
            <a:extLst>
              <a:ext uri="{FF2B5EF4-FFF2-40B4-BE49-F238E27FC236}">
                <a16:creationId xmlns:a16="http://schemas.microsoft.com/office/drawing/2014/main" id="{AB5931D3-2671-78E6-EB9C-72ACE6D8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3975"/>
          <a:stretch>
            <a:fillRect/>
          </a:stretch>
        </p:blipFill>
        <p:spPr>
          <a:xfrm>
            <a:off x="8666329" y="3454115"/>
            <a:ext cx="2699424" cy="2592028"/>
          </a:xfrm>
          <a:prstGeom prst="rect">
            <a:avLst/>
          </a:prstGeom>
        </p:spPr>
      </p:pic>
      <p:sp>
        <p:nvSpPr>
          <p:cNvPr id="58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0083" y="611546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67201608-C84B-7EBE-46C1-FF4653B20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3652-B704-7910-13A4-288B3726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b="1">
                <a:latin typeface="Calibri"/>
                <a:ea typeface="Calibri"/>
                <a:cs typeface="Calibri"/>
              </a:rPr>
              <a:t>What our students say about CCN HE</a:t>
            </a:r>
          </a:p>
        </p:txBody>
      </p:sp>
      <p:pic>
        <p:nvPicPr>
          <p:cNvPr id="9" name="Picture 8" descr="Two Access to Higher Education Science students are sat at a table, working. They are writing in notebooks.">
            <a:extLst>
              <a:ext uri="{FF2B5EF4-FFF2-40B4-BE49-F238E27FC236}">
                <a16:creationId xmlns:a16="http://schemas.microsoft.com/office/drawing/2014/main" id="{8C7DCEE1-8E44-3325-9249-8A141F8F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9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8C60D-BD68-357C-9471-A46330CE9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/>
              <a:t>'The classes are small, so it feels like you're getting seminars every session rather than lectures. It felt like I could always ask questions and get the support I needed.'</a:t>
            </a:r>
          </a:p>
          <a:p>
            <a:pPr marL="0" indent="0">
              <a:buNone/>
            </a:pPr>
            <a:r>
              <a:rPr lang="en-US" sz="1800" b="1" dirty="0"/>
              <a:t>Jasmine, 2023 graduate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dirty="0"/>
              <a:t>'I really liked that City College is so much smaller than other providers. I felt really comfortable there. I was also able to work alongside my degree and get that experience with children that I needed to go into teaching.'</a:t>
            </a:r>
          </a:p>
          <a:p>
            <a:pPr marL="0" indent="0">
              <a:buNone/>
            </a:pPr>
            <a:r>
              <a:rPr lang="en-US" sz="1800" b="1" dirty="0"/>
              <a:t>Jessie, 2023 graduate</a:t>
            </a:r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E1477211-2D76-FEA4-0F7A-09274757F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6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A0608-D26A-E329-9346-5CB18F8DF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B0F-0AF2-E2B2-6731-F828A864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/>
                <a:ea typeface="Calibri"/>
                <a:cs typeface="Calibri"/>
              </a:rPr>
              <a:t>Which CCN degrees typically lead to teaching?</a:t>
            </a:r>
            <a:endParaRPr lang="en-US" dirty="0"/>
          </a:p>
        </p:txBody>
      </p:sp>
      <p:pic>
        <p:nvPicPr>
          <p:cNvPr id="8" name="Picture 7" descr="A group of people in graduation caps and gowns&#10;&#10;AI-generated content may be incorrect.">
            <a:extLst>
              <a:ext uri="{FF2B5EF4-FFF2-40B4-BE49-F238E27FC236}">
                <a16:creationId xmlns:a16="http://schemas.microsoft.com/office/drawing/2014/main" id="{5F3420C4-1A84-A545-4F2A-4D0F7F4653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32" r="28429" b="1"/>
          <a:stretch>
            <a:fillRect/>
          </a:stretch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DE0AE-BCA2-55A8-42F0-24776EE82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BA (Hons) Childhood and Youth Studies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BA (Hons) Additional Needs and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Disabilites</a:t>
            </a:r>
            <a:r>
              <a:rPr lang="en-US" sz="2000" dirty="0">
                <a:latin typeface="Calibri"/>
                <a:ea typeface="Calibri"/>
                <a:cs typeface="Calibri"/>
              </a:rPr>
              <a:t> (Children and Young People)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BA (Hons) Youth Work</a:t>
            </a:r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1560BA1C-CE71-7272-B689-5B2BC8BF3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1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CCB8-8FCF-D513-D652-86917048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b="1">
                <a:latin typeface="Calibri"/>
                <a:ea typeface="Calibri Light"/>
                <a:cs typeface="Calibri Light"/>
              </a:rPr>
              <a:t>BA (Hons) Childhood and Youth Studies</a:t>
            </a:r>
            <a:endParaRPr lang="en-US" sz="4000">
              <a:latin typeface="Calibri"/>
            </a:endParaRPr>
          </a:p>
        </p:txBody>
      </p:sp>
      <p:pic>
        <p:nvPicPr>
          <p:cNvPr id="7" name="Picture 6" descr="A group of people sitting at a table with laptops&#10;&#10;AI-generated content may be incorrect.">
            <a:extLst>
              <a:ext uri="{FF2B5EF4-FFF2-40B4-BE49-F238E27FC236}">
                <a16:creationId xmlns:a16="http://schemas.microsoft.com/office/drawing/2014/main" id="{37357EF8-74BA-B20C-6BBA-8599C492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1" r="5669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2AA64-3280-64E2-DC66-5A4C2C46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Suitable for people looking for a career with children and young people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Modules include Childhood Development, Children's Health and Wellbeing and Digital Worlds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Runs over 1.5 days a week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Entry requirement: 80 UCAS points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Course leads Jasmine Presley: </a:t>
            </a:r>
            <a:r>
              <a:rPr lang="en-US" sz="1800" dirty="0">
                <a:latin typeface="Calibri"/>
                <a:ea typeface="Calibri"/>
                <a:cs typeface="Calibri"/>
                <a:hlinkClick r:id="rId3"/>
              </a:rPr>
              <a:t>jasmine.presley@ccn.ac.uk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8BEB5BFC-DBA4-9740-A1C4-313468D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D49B8-D3A8-E25C-FF05-C371E8559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44C4-7316-13A8-1A12-4FBA0860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Autofit/>
          </a:bodyPr>
          <a:lstStyle/>
          <a:p>
            <a:r>
              <a:rPr lang="en-US" sz="3200" b="1" dirty="0">
                <a:latin typeface="Calibri"/>
                <a:ea typeface="Calibri Light"/>
                <a:cs typeface="Calibri Light"/>
              </a:rPr>
              <a:t>BA (Hons) Additional Needs and Disabilities (Children and Young People)</a:t>
            </a:r>
            <a:endParaRPr lang="en-US" sz="3600" dirty="0">
              <a:latin typeface="Calibri"/>
              <a:ea typeface="Calibri"/>
              <a:cs typeface="Calibri"/>
            </a:endParaRPr>
          </a:p>
        </p:txBody>
      </p:sp>
      <p:pic>
        <p:nvPicPr>
          <p:cNvPr id="7" name="Picture 6" descr="Two women sitting on the floor holding a toy&#10;&#10;AI-generated content may be incorrect.">
            <a:extLst>
              <a:ext uri="{FF2B5EF4-FFF2-40B4-BE49-F238E27FC236}">
                <a16:creationId xmlns:a16="http://schemas.microsoft.com/office/drawing/2014/main" id="{9CE5A2F0-B79F-9BEB-D44D-67A5D927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30" r="536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F50A-8C1B-A739-C9BF-EADDB5D17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Suitable for people interested in developing skills and understanding in supporting children and young people with additional needs and disabilities, and their families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Modules include Diagnosis and Development, Attitudes and Values, and Assistive Technology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Runs over 1.5 days a week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Entry requirement: 80 UCAS points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Course lead Claire Carkin: </a:t>
            </a:r>
            <a:r>
              <a:rPr lang="en-US" sz="1800" dirty="0">
                <a:latin typeface="Calibri"/>
                <a:ea typeface="Calibri"/>
                <a:cs typeface="Calibri"/>
                <a:hlinkClick r:id="rId3"/>
              </a:rPr>
              <a:t>claire.carkin@ccn.ac.uk</a:t>
            </a:r>
            <a:endParaRPr lang="en-US" sz="1800" dirty="0"/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DA4BADC2-3D6D-B95E-A570-2F48BFC46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4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06097-7445-CAFE-FA70-EF8D203A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EE23-D4F3-BFEE-BBBE-7F39C2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b="1">
                <a:latin typeface="Calibri"/>
                <a:ea typeface="Calibri"/>
                <a:cs typeface="Calibri"/>
              </a:rPr>
              <a:t>BA (Hons) Youth Work</a:t>
            </a:r>
            <a:endParaRPr lang="en-US" sz="4000"/>
          </a:p>
        </p:txBody>
      </p:sp>
      <p:pic>
        <p:nvPicPr>
          <p:cNvPr id="4" name="Picture 3" descr="A Childhood Studies student is sat at a table, with their laptop. Sitting at the table is a model baby. The student is smiling and looking towards the front of the classroom.">
            <a:extLst>
              <a:ext uri="{FF2B5EF4-FFF2-40B4-BE49-F238E27FC236}">
                <a16:creationId xmlns:a16="http://schemas.microsoft.com/office/drawing/2014/main" id="{18E3EFC1-2F77-C190-36A1-5BB35CC2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70" r="24270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1E9C-B8C0-DD5B-C89B-7843B8E6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Suitable for people who want a comprehensive and professionally </a:t>
            </a:r>
            <a:r>
              <a:rPr lang="en-US" sz="1800" err="1">
                <a:latin typeface="Calibri"/>
                <a:ea typeface="Calibri"/>
                <a:cs typeface="Calibri"/>
              </a:rPr>
              <a:t>recognised</a:t>
            </a:r>
            <a:r>
              <a:rPr lang="en-US" sz="1800" dirty="0">
                <a:latin typeface="Calibri"/>
                <a:ea typeface="Calibri"/>
                <a:cs typeface="Calibri"/>
              </a:rPr>
              <a:t> youth work qualification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Modules include Developing Relationships with Young People and Communities, Adolescent Development and Developing and Leading Projects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Runs over 1 day a week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Entry requirement: 80 UCAS points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Course lead Alexia Zinonos-Lee: </a:t>
            </a:r>
            <a:r>
              <a:rPr lang="en-US" sz="1800" dirty="0">
                <a:latin typeface="Calibri"/>
                <a:ea typeface="Calibri"/>
                <a:cs typeface="Calibri"/>
                <a:hlinkClick r:id="rId3"/>
              </a:rPr>
              <a:t>alexia.zinonos-lee@ccn.ac.uk</a:t>
            </a:r>
            <a:endParaRPr lang="en-US" sz="1800"/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3958BC08-E255-044D-516B-C49401D5E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68ADD5-2CBA-246F-C4A3-05C37FBE1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3FA6-1673-91E6-0684-C335CCB9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latin typeface="Calibri"/>
                <a:ea typeface="Calibri"/>
                <a:cs typeface="Calibri"/>
              </a:rPr>
              <a:t>Norfolk Teacher Training Centre @ CCN</a:t>
            </a:r>
            <a:endParaRPr lang="en-US" dirty="0"/>
          </a:p>
        </p:txBody>
      </p:sp>
      <p:pic>
        <p:nvPicPr>
          <p:cNvPr id="6" name="Picture 5" descr="School Direct Primary Teacher Training">
            <a:extLst>
              <a:ext uri="{FF2B5EF4-FFF2-40B4-BE49-F238E27FC236}">
                <a16:creationId xmlns:a16="http://schemas.microsoft.com/office/drawing/2014/main" id="{2BC7874D-1EAA-8185-DBEC-D54127AA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3" r="3432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65C0-9A44-9148-2221-41C3720C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Relevant programmes offered:</a:t>
            </a:r>
          </a:p>
          <a:p>
            <a:pPr marL="342900" indent="-342900">
              <a:spcBef>
                <a:spcPts val="0"/>
              </a:spcBef>
              <a:buFont typeface="Arial,Sans-Serif"/>
              <a:buChar char="•"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lvl="1">
              <a:spcBef>
                <a:spcPct val="0"/>
              </a:spcBef>
              <a:buFont typeface="Courier New"/>
              <a:buChar char="o"/>
            </a:pPr>
            <a:r>
              <a:rPr lang="en-US" sz="1800" b="1" dirty="0">
                <a:latin typeface="Calibri"/>
                <a:ea typeface="Calibri"/>
                <a:cs typeface="Calibri"/>
              </a:rPr>
              <a:t>School Direct Primary Teacher Training 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Font typeface="Arial,Sans-Serif"/>
              <a:buChar char="•"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lvl="1">
              <a:spcBef>
                <a:spcPct val="0"/>
              </a:spcBef>
              <a:buFont typeface="Courier New"/>
              <a:buChar char="o"/>
            </a:pPr>
            <a:r>
              <a:rPr lang="en-US" sz="1800" b="1" dirty="0">
                <a:latin typeface="Calibri"/>
                <a:ea typeface="Calibri"/>
                <a:cs typeface="Calibri"/>
              </a:rPr>
              <a:t>School Direct Secondary Teacher Training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Both programmes confer QTS</a:t>
            </a:r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</a:rPr>
              <a:t>Close links between CCN Higher Education and NTTC, with many of our students going on to complete teacher training there</a:t>
            </a:r>
          </a:p>
        </p:txBody>
      </p:sp>
      <p:pic>
        <p:nvPicPr>
          <p:cNvPr id="5" name="Picture 4" descr="A logo for a college&#10;&#10;Description automatically generated">
            <a:extLst>
              <a:ext uri="{FF2B5EF4-FFF2-40B4-BE49-F238E27FC236}">
                <a16:creationId xmlns:a16="http://schemas.microsoft.com/office/drawing/2014/main" id="{DCB38BBC-5E04-761B-68EB-DA6927768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87" y="5868109"/>
            <a:ext cx="1737099" cy="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1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EA235F1ED584A9BBDFF44C5FF9563" ma:contentTypeVersion="15" ma:contentTypeDescription="Create a new document." ma:contentTypeScope="" ma:versionID="d09cf7af15c1d9bbff0027ba5b75f9f6">
  <xsd:schema xmlns:xsd="http://www.w3.org/2001/XMLSchema" xmlns:xs="http://www.w3.org/2001/XMLSchema" xmlns:p="http://schemas.microsoft.com/office/2006/metadata/properties" xmlns:ns2="de34f42a-ba00-4f84-b882-9879c88c96cb" xmlns:ns3="55ffe7b5-b0c8-4001-9952-041385a6f987" targetNamespace="http://schemas.microsoft.com/office/2006/metadata/properties" ma:root="true" ma:fieldsID="cdcd88a262b45f9cf265c47ace38a0f9" ns2:_="" ns3:_="">
    <xsd:import namespace="de34f42a-ba00-4f84-b882-9879c88c96cb"/>
    <xsd:import namespace="55ffe7b5-b0c8-4001-9952-041385a6f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4f42a-ba00-4f84-b882-9879c88c9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fe7b5-b0c8-4001-9952-041385a6f9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fa8050-2b2e-4427-a28f-9511a3110797}" ma:internalName="TaxCatchAll" ma:showField="CatchAllData" ma:web="55ffe7b5-b0c8-4001-9952-041385a6f9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fe7b5-b0c8-4001-9952-041385a6f987" xsi:nil="true"/>
    <lcf76f155ced4ddcb4097134ff3c332f xmlns="de34f42a-ba00-4f84-b882-9879c88c96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E03338-B21F-41B7-9308-B0CCC4D1C9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4f42a-ba00-4f84-b882-9879c88c96cb"/>
    <ds:schemaRef ds:uri="55ffe7b5-b0c8-4001-9952-041385a6f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F881C9-0D41-4E73-AD2D-23C9D4374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648F99-8579-4AA0-8ED0-3B3724DE5F7B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de34f42a-ba00-4f84-b882-9879c88c96cb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55ffe7b5-b0c8-4001-9952-041385a6f9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640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Arial,Sans-Serif</vt:lpstr>
      <vt:lpstr>Calibri</vt:lpstr>
      <vt:lpstr>Courier New</vt:lpstr>
      <vt:lpstr>office theme</vt:lpstr>
      <vt:lpstr>City College Norwich Higher Education</vt:lpstr>
      <vt:lpstr>Why study with us? </vt:lpstr>
      <vt:lpstr>Student Support Officers</vt:lpstr>
      <vt:lpstr>What our students say about CCN HE</vt:lpstr>
      <vt:lpstr>Which CCN degrees typically lead to teaching?</vt:lpstr>
      <vt:lpstr>BA (Hons) Childhood and Youth Studies</vt:lpstr>
      <vt:lpstr>BA (Hons) Additional Needs and Disabilities (Children and Young People)</vt:lpstr>
      <vt:lpstr>BA (Hons) Youth Work</vt:lpstr>
      <vt:lpstr>Norfolk Teacher Training Centre @ CCN</vt:lpstr>
      <vt:lpstr>CCN student on transitioning to NTTC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Phyllis O'Grady</cp:lastModifiedBy>
  <cp:revision>458</cp:revision>
  <dcterms:created xsi:type="dcterms:W3CDTF">2013-07-15T20:26:40Z</dcterms:created>
  <dcterms:modified xsi:type="dcterms:W3CDTF">2025-05-15T18:33:05Z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0x010100E20EA235F1ED584A9BBDFF44C5FF9563</vt:lpwstr>
  </property>
  <property fmtid="{D5CDD505-2E9C-101B-9397-08002B2CF9AE}" pid="3" name="MediaServiceImageTags">
    <vt:lpwstr/>
  </property>
</Properties>
</file>