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9"/>
  </p:notesMasterIdLst>
  <p:sldIdLst>
    <p:sldId id="275" r:id="rId2"/>
    <p:sldId id="259" r:id="rId3"/>
    <p:sldId id="258" r:id="rId4"/>
    <p:sldId id="265" r:id="rId5"/>
    <p:sldId id="261" r:id="rId6"/>
    <p:sldId id="266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D6EA3-2540-4A5B-BFAA-B8701E77518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E1931-E866-418D-B95D-C7D781AB6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0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E1931-E866-418D-B95D-C7D781AB67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E7A57-AE60-7D76-68F4-839EB5DBB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61334"/>
            <a:ext cx="2664000" cy="1296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CB7A9-4F8C-8935-16DF-FF37867B447E}"/>
              </a:ext>
            </a:extLst>
          </p:cNvPr>
          <p:cNvSpPr txBox="1"/>
          <p:nvPr userDrawn="1"/>
        </p:nvSpPr>
        <p:spPr>
          <a:xfrm>
            <a:off x="10927675" y="6101945"/>
            <a:ext cx="8185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uos.ac.uk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5FA9ED6-8CA2-391F-D233-84C2CB988A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562" y="2780667"/>
            <a:ext cx="10074876" cy="9912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5539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ullet points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56C301-37F2-71F2-60F8-92ACF13F0B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17A1A1-C463-E941-D22E-234B9ABF5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4726" y="733139"/>
            <a:ext cx="4222750" cy="5391723"/>
          </a:xfrm>
        </p:spPr>
        <p:txBody>
          <a:bodyPr anchor="ctr" anchorCtr="0">
            <a:normAutofit/>
          </a:bodyPr>
          <a:lstStyle>
            <a:lvl1pPr marL="504000" marR="0" indent="-50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n"/>
              <a:tabLst/>
              <a:defRPr sz="2800" b="1"/>
            </a:lvl1pPr>
          </a:lstStyle>
          <a:p>
            <a:pPr lvl="0"/>
            <a:r>
              <a:rPr lang="en-US" dirty="0"/>
              <a:t>Bullet point list</a:t>
            </a:r>
          </a:p>
        </p:txBody>
      </p:sp>
    </p:spTree>
    <p:extLst>
      <p:ext uri="{BB962C8B-B14F-4D97-AF65-F5344CB8AC3E}">
        <p14:creationId xmlns:p14="http://schemas.microsoft.com/office/powerpoint/2010/main" val="242088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ullet points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56C301-37F2-71F2-60F8-92ACF13F0B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17A1A1-C463-E941-D22E-234B9ABF5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733139"/>
            <a:ext cx="4222750" cy="5391723"/>
          </a:xfrm>
        </p:spPr>
        <p:txBody>
          <a:bodyPr anchor="ctr" anchorCtr="0">
            <a:normAutofit/>
          </a:bodyPr>
          <a:lstStyle>
            <a:lvl1pPr marL="504000" marR="0" indent="-50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/>
              <a:defRPr sz="2800" b="1"/>
            </a:lvl1pPr>
          </a:lstStyle>
          <a:p>
            <a:pPr lvl="0"/>
            <a:r>
              <a:rPr lang="en-US" dirty="0"/>
              <a:t>Bullet point list</a:t>
            </a:r>
          </a:p>
        </p:txBody>
      </p:sp>
    </p:spTree>
    <p:extLst>
      <p:ext uri="{BB962C8B-B14F-4D97-AF65-F5344CB8AC3E}">
        <p14:creationId xmlns:p14="http://schemas.microsoft.com/office/powerpoint/2010/main" val="357045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17A1A1-C463-E941-D22E-234B9ABF5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450150"/>
            <a:ext cx="10517278" cy="4674712"/>
          </a:xfrm>
        </p:spPr>
        <p:txBody>
          <a:bodyPr anchor="ctr" anchorCtr="0">
            <a:normAutofit/>
          </a:bodyPr>
          <a:lstStyle>
            <a:lvl1pPr marL="504000" marR="0" indent="-50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/>
              <a:defRPr sz="2800" b="1"/>
            </a:lvl1pPr>
          </a:lstStyle>
          <a:p>
            <a:pPr lvl="0"/>
            <a:r>
              <a:rPr lang="en-US" dirty="0"/>
              <a:t>Bullet point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3FA1D-3AF9-CC64-C861-727361E68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51877"/>
            <a:ext cx="10517278" cy="553998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pc="-150"/>
            </a:lvl1pPr>
          </a:lstStyle>
          <a:p>
            <a:r>
              <a:rPr lang="en-US" dirty="0"/>
              <a:t>Subheading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62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text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56C301-37F2-71F2-60F8-92ACF13F0B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E9850-B550-4A2F-E681-5125C1B3E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3071" y="551877"/>
            <a:ext cx="4222898" cy="1107996"/>
          </a:xfrm>
        </p:spPr>
        <p:txBody>
          <a:bodyPr wrap="square" lIns="0" tIns="0" rIns="0" bIns="0" anchor="t" anchorCtr="0">
            <a:spAutoFit/>
          </a:bodyPr>
          <a:lstStyle>
            <a:lvl1pPr>
              <a:defRPr spc="-150"/>
            </a:lvl1pPr>
          </a:lstStyle>
          <a:p>
            <a:r>
              <a:rPr lang="en-US" dirty="0"/>
              <a:t>Subheading text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17A1A1-C463-E941-D22E-234B9ABF5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83070" y="1991833"/>
            <a:ext cx="4222750" cy="431429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/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0438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of points (Yellow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5CDA1-8E17-75DE-AC79-A3F24A0B0F86}"/>
              </a:ext>
            </a:extLst>
          </p:cNvPr>
          <p:cNvSpPr/>
          <p:nvPr userDrawn="1"/>
        </p:nvSpPr>
        <p:spPr>
          <a:xfrm>
            <a:off x="1055827" y="1846419"/>
            <a:ext cx="3237479" cy="3165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F1AC-528E-7F81-9CC1-A415DB8ACE9A}"/>
              </a:ext>
            </a:extLst>
          </p:cNvPr>
          <p:cNvSpPr/>
          <p:nvPr userDrawn="1"/>
        </p:nvSpPr>
        <p:spPr>
          <a:xfrm>
            <a:off x="7898694" y="1846419"/>
            <a:ext cx="3237479" cy="3165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D47064-5A2F-A1E2-7317-B97EC11200D9}"/>
              </a:ext>
            </a:extLst>
          </p:cNvPr>
          <p:cNvSpPr/>
          <p:nvPr userDrawn="1"/>
        </p:nvSpPr>
        <p:spPr>
          <a:xfrm>
            <a:off x="4477260" y="1846419"/>
            <a:ext cx="3237479" cy="3165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0BB0900-BC08-F4AC-6C36-5A2009D3B7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4570" y="2323395"/>
            <a:ext cx="2579992" cy="1871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400" b="0" cap="none" spc="-150" baseline="30000">
                <a:solidFill>
                  <a:srgbClr val="333333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Add your proof point here over maximum of five lines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98418C3-A067-1A8B-AB71-E7FF46A24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6004" y="2323395"/>
            <a:ext cx="2579992" cy="1871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400" b="0" cap="none" spc="-150" baseline="30000">
                <a:solidFill>
                  <a:srgbClr val="333333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Add your proof point here over maximum of five lines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EA0295F-CC52-1001-13D3-2A0662795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7438" y="2323395"/>
            <a:ext cx="2579992" cy="1871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400" b="0" cap="none" spc="-150" baseline="30000">
                <a:solidFill>
                  <a:srgbClr val="333333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Add your proof point here over maximum of five lines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940B32B-A331-824A-A06B-00DA173957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4570" y="4410075"/>
            <a:ext cx="2579991" cy="261877"/>
          </a:xfrm>
        </p:spPr>
        <p:txBody>
          <a:bodyPr wrap="square" lIns="0" tIns="0" rIns="0" bIns="0">
            <a:normAutofit/>
          </a:bodyPr>
          <a:lstStyle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3"/>
            <a:r>
              <a:rPr lang="en-US" dirty="0"/>
              <a:t>Reference goes here</a:t>
            </a:r>
            <a:endParaRPr lang="en-GB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E31BEAAA-50BA-EA0F-CEDE-C40A8EB1CF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6004" y="4410075"/>
            <a:ext cx="2579991" cy="261877"/>
          </a:xfrm>
        </p:spPr>
        <p:txBody>
          <a:bodyPr wrap="square" lIns="0" tIns="0" rIns="0" bIns="0">
            <a:normAutofit/>
          </a:bodyPr>
          <a:lstStyle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3"/>
            <a:r>
              <a:rPr lang="en-US" dirty="0"/>
              <a:t>Reference goes here</a:t>
            </a:r>
            <a:endParaRPr lang="en-GB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F46CD004-911C-1734-8F90-2D499DA4A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7438" y="4410075"/>
            <a:ext cx="2579991" cy="261877"/>
          </a:xfrm>
        </p:spPr>
        <p:txBody>
          <a:bodyPr wrap="square" lIns="0" tIns="0" rIns="0" bIns="0">
            <a:normAutofit/>
          </a:bodyPr>
          <a:lstStyle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3"/>
            <a:r>
              <a:rPr lang="en-US" dirty="0"/>
              <a:t>Reference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77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5CDA1-8E17-75DE-AC79-A3F24A0B0F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C51C902-316D-1FFF-03AF-0A3A9451E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797" y="2966993"/>
            <a:ext cx="3376278" cy="187499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00" cap="none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58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C5397EB0-FDA2-9A42-E946-4DBFB0685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5365" y="2080025"/>
            <a:ext cx="2548775" cy="554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cap="all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Ranked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4F745E8-BFD1-C9CE-E797-8BA07C680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2771" y="2966993"/>
            <a:ext cx="838371" cy="554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cap="all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TH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E3EDECF-4FE2-96D8-4D6D-37418C460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014" y="1999836"/>
            <a:ext cx="4614529" cy="18648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800" b="0" cap="none" spc="-150" baseline="0">
                <a:solidFill>
                  <a:srgbClr val="333333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Climbing 68 places since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7F15A-2A34-18DC-0B9D-0ADD34391087}"/>
              </a:ext>
            </a:extLst>
          </p:cNvPr>
          <p:cNvCxnSpPr/>
          <p:nvPr userDrawn="1"/>
        </p:nvCxnSpPr>
        <p:spPr>
          <a:xfrm>
            <a:off x="6819014" y="5585637"/>
            <a:ext cx="4614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AB58DB-0601-6002-2FF2-5FCC60A74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9014" y="6061147"/>
            <a:ext cx="4614530" cy="307777"/>
          </a:xfrm>
        </p:spPr>
        <p:txBody>
          <a:bodyPr wrap="square" lIns="0" tIns="0" rIns="0" bIns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algn="ctr">
              <a:lnSpc>
                <a:spcPct val="100000"/>
              </a:lnSpc>
              <a:buNone/>
              <a:defRPr sz="2000"/>
            </a:lvl2pPr>
            <a:lvl3pPr algn="ctr">
              <a:lnSpc>
                <a:spcPct val="100000"/>
              </a:lnSpc>
              <a:buNone/>
              <a:defRPr sz="2000"/>
            </a:lvl3pPr>
            <a:lvl4pPr algn="ctr">
              <a:lnSpc>
                <a:spcPct val="100000"/>
              </a:lnSpc>
              <a:buNone/>
              <a:defRPr sz="2000"/>
            </a:lvl4pPr>
            <a:lvl5pPr algn="ctr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GB" dirty="0"/>
              <a:t>Reference goes here</a:t>
            </a:r>
          </a:p>
        </p:txBody>
      </p:sp>
    </p:spTree>
    <p:extLst>
      <p:ext uri="{BB962C8B-B14F-4D97-AF65-F5344CB8AC3E}">
        <p14:creationId xmlns:p14="http://schemas.microsoft.com/office/powerpoint/2010/main" val="295343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(Yell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5CDA1-8E17-75DE-AC79-A3F24A0B0F8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C51C902-316D-1FFF-03AF-0A3A9451E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797" y="2966993"/>
            <a:ext cx="3376278" cy="187499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00" cap="none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58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C5397EB0-FDA2-9A42-E946-4DBFB0685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5365" y="2080025"/>
            <a:ext cx="2548775" cy="554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Ranked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4F745E8-BFD1-C9CE-E797-8BA07C680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2771" y="2966993"/>
            <a:ext cx="838371" cy="554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TH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E3EDECF-4FE2-96D8-4D6D-37418C460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014" y="1999836"/>
            <a:ext cx="4614529" cy="18648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800" b="0" cap="none" spc="-150" baseline="0">
                <a:solidFill>
                  <a:srgbClr val="333333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Climbing 68 places since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7F15A-2A34-18DC-0B9D-0ADD34391087}"/>
              </a:ext>
            </a:extLst>
          </p:cNvPr>
          <p:cNvCxnSpPr/>
          <p:nvPr userDrawn="1"/>
        </p:nvCxnSpPr>
        <p:spPr>
          <a:xfrm>
            <a:off x="6819014" y="5585637"/>
            <a:ext cx="46145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AB58DB-0601-6002-2FF2-5FCC60A74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9014" y="6061147"/>
            <a:ext cx="4614530" cy="307777"/>
          </a:xfrm>
        </p:spPr>
        <p:txBody>
          <a:bodyPr wrap="square" lIns="0" tIns="0" rIns="0" bIns="0">
            <a:normAutofit/>
          </a:bodyPr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algn="ctr">
              <a:lnSpc>
                <a:spcPct val="100000"/>
              </a:lnSpc>
              <a:buNone/>
              <a:defRPr sz="2000"/>
            </a:lvl2pPr>
            <a:lvl3pPr algn="ctr">
              <a:lnSpc>
                <a:spcPct val="100000"/>
              </a:lnSpc>
              <a:buNone/>
              <a:defRPr sz="2000"/>
            </a:lvl3pPr>
            <a:lvl4pPr algn="ctr">
              <a:lnSpc>
                <a:spcPct val="100000"/>
              </a:lnSpc>
              <a:buNone/>
              <a:defRPr sz="2000"/>
            </a:lvl4pPr>
            <a:lvl5pPr algn="ctr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GB" dirty="0"/>
              <a:t>Reference goes here</a:t>
            </a:r>
          </a:p>
        </p:txBody>
      </p:sp>
    </p:spTree>
    <p:extLst>
      <p:ext uri="{BB962C8B-B14F-4D97-AF65-F5344CB8AC3E}">
        <p14:creationId xmlns:p14="http://schemas.microsoft.com/office/powerpoint/2010/main" val="73127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 subtitle slide 1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A20B62-9B5D-4862-E4F6-3EAAF79F30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8641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515F88-1F5C-5455-37C1-C0B15C9BFA4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065028" y="4607884"/>
            <a:ext cx="2874546" cy="1700767"/>
          </a:xfrm>
          <a:solidFill>
            <a:schemeClr val="tx1"/>
          </a:solidFill>
        </p:spPr>
        <p:txBody>
          <a:bodyPr lIns="216000" tIns="216000" rIns="216000" bIns="216000" anchor="ctr" anchorCtr="1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Text here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D04C5F7-3074-FDB7-A026-49F0EDAA71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5028" y="3169399"/>
            <a:ext cx="4869455" cy="976403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72000" rIns="72000" bIns="7200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cap="none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A92C568-02E5-D2CA-4A03-D51E649E9495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658727" y="4607884"/>
            <a:ext cx="2874546" cy="1700767"/>
          </a:xfrm>
          <a:solidFill>
            <a:schemeClr val="tx1"/>
          </a:solidFill>
        </p:spPr>
        <p:txBody>
          <a:bodyPr lIns="216000" tIns="216000" rIns="216000" bIns="216000" anchor="ctr" anchorCtr="1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Text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34C5DDB-8A3E-4827-B6D9-9CBE8A76A8F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252426" y="4607883"/>
            <a:ext cx="2874546" cy="1700767"/>
          </a:xfrm>
          <a:solidFill>
            <a:schemeClr val="tx1"/>
          </a:solidFill>
        </p:spPr>
        <p:txBody>
          <a:bodyPr lIns="216000" tIns="216000" rIns="216000" bIns="216000" anchor="ctr" anchorCtr="1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9278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intro slide 1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A20B62-9B5D-4862-E4F6-3EAAF79F30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58641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515F88-1F5C-5455-37C1-C0B15C9BFA4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065028" y="4607884"/>
            <a:ext cx="5030972" cy="1700767"/>
          </a:xfrm>
          <a:solidFill>
            <a:schemeClr val="tx1"/>
          </a:solidFill>
        </p:spPr>
        <p:txBody>
          <a:bodyPr lIns="216000" tIns="216000" rIns="216000" bIns="216000" anchor="ctr" anchorCtr="0">
            <a:no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Write your summary/introductory text here over four lines. Write your summary/introductory text here over four lines.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D04C5F7-3074-FDB7-A026-49F0EDAA71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5028" y="3169399"/>
            <a:ext cx="4869455" cy="976403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72000" rIns="72000" bIns="7200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cap="none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63830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CB7A9-4F8C-8935-16DF-FF37867B447E}"/>
              </a:ext>
            </a:extLst>
          </p:cNvPr>
          <p:cNvSpPr txBox="1"/>
          <p:nvPr userDrawn="1"/>
        </p:nvSpPr>
        <p:spPr>
          <a:xfrm>
            <a:off x="10927675" y="6101945"/>
            <a:ext cx="8185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uos.ac.uk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74E7F8-67A5-3974-FA76-9BBF461A5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61956"/>
            <a:ext cx="2664000" cy="1295422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52E5AC2-4ECA-2F7C-415E-74FF6BF52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562" y="2780667"/>
            <a:ext cx="10074876" cy="9912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0877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Yellow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E0A4FA1-7669-0A2B-6F81-942D10C15B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4894" y="4563052"/>
            <a:ext cx="10082212" cy="36420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DATE ONE | DATE TWO | DATE THREE | DATE FOUR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D5FE605-92BF-845A-E563-1C0BA767EE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562" y="3053484"/>
            <a:ext cx="10074876" cy="1244009"/>
          </a:xfrm>
          <a:prstGeom prst="rect">
            <a:avLst/>
          </a:prstGeom>
        </p:spPr>
        <p:txBody>
          <a:bodyPr wrap="square" lIns="0" tIns="25200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00" cap="all" spc="-1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EFF7BA-A998-78DD-577C-F5E61848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6554" y="1811522"/>
            <a:ext cx="3978892" cy="976403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72000" rIns="72000" bIns="72000" anchor="ctr" anchorCtr="1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cap="none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59275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090706" y="5346895"/>
            <a:ext cx="4041648" cy="2126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95744" y="1226725"/>
            <a:ext cx="4020312" cy="33804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 cap="none" spc="-150" baseline="0">
                <a:solidFill>
                  <a:srgbClr val="333333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“Add your quote here. Over a maximum of seven lines of text to ensure layout is maintained.”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5CFF76B-F5A7-A8DD-0AD1-1722F7F93C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697" y="5581591"/>
            <a:ext cx="4041648" cy="2126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Job title/course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05DD67-C2BD-6431-22D0-219723ED30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921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09" y="4871407"/>
            <a:ext cx="7203233" cy="2126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57656" y="2181987"/>
            <a:ext cx="10076688" cy="2109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800" b="0" cap="none" spc="-150" baseline="0">
                <a:solidFill>
                  <a:srgbClr val="333333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“Add your quote here. Over a maximum of three lines of text to ensure layout is maintained.”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5CFF76B-F5A7-A8DD-0AD1-1722F7F93C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7656" y="5106103"/>
            <a:ext cx="7203233" cy="2126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Job title/course title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B97D126-0C26-04BF-8AA0-F26757C44C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4809" y="1276408"/>
            <a:ext cx="2080727" cy="358354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72000" rIns="72000" bIns="36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SMALL HEADING</a:t>
            </a:r>
          </a:p>
        </p:txBody>
      </p:sp>
    </p:spTree>
    <p:extLst>
      <p:ext uri="{BB962C8B-B14F-4D97-AF65-F5344CB8AC3E}">
        <p14:creationId xmlns:p14="http://schemas.microsoft.com/office/powerpoint/2010/main" val="1464998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slid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09" y="4871407"/>
            <a:ext cx="7203233" cy="2126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57656" y="2181987"/>
            <a:ext cx="10076688" cy="2109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800" b="0" cap="none" spc="-150" baseline="0">
                <a:solidFill>
                  <a:schemeClr val="tx1"/>
                </a:solidFill>
                <a:latin typeface="+mj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GB" dirty="0"/>
              <a:t>“Add your quote here. Over a maximum of three lines of text to ensure layout is maintained.”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5CFF76B-F5A7-A8DD-0AD1-1722F7F93C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7656" y="5106103"/>
            <a:ext cx="7203233" cy="2126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Job title/course title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B97D126-0C26-04BF-8AA0-F26757C44C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4809" y="1276408"/>
            <a:ext cx="2080727" cy="358354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36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SMALL HEADING</a:t>
            </a:r>
          </a:p>
        </p:txBody>
      </p:sp>
    </p:spTree>
    <p:extLst>
      <p:ext uri="{BB962C8B-B14F-4D97-AF65-F5344CB8AC3E}">
        <p14:creationId xmlns:p14="http://schemas.microsoft.com/office/powerpoint/2010/main" val="3827542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sections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1807DE-9808-F64E-0CBA-798CB701F016}"/>
              </a:ext>
            </a:extLst>
          </p:cNvPr>
          <p:cNvSpPr/>
          <p:nvPr userDrawn="1"/>
        </p:nvSpPr>
        <p:spPr>
          <a:xfrm>
            <a:off x="0" y="3880237"/>
            <a:ext cx="6096000" cy="2977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3231F-2B15-227D-F1EE-3D0646C45209}"/>
              </a:ext>
            </a:extLst>
          </p:cNvPr>
          <p:cNvSpPr/>
          <p:nvPr userDrawn="1"/>
        </p:nvSpPr>
        <p:spPr>
          <a:xfrm>
            <a:off x="0" y="0"/>
            <a:ext cx="6096000" cy="3880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BAA7AB9-4627-13BC-3A78-23F698C9C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971" y="4890051"/>
            <a:ext cx="2798726" cy="1415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Enter your text here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914C3CE-E37D-EBD1-5CB5-993F4CA808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971" y="4526543"/>
            <a:ext cx="2798726" cy="334942"/>
          </a:xfrm>
        </p:spPr>
        <p:txBody>
          <a:bodyPr wrap="square" lIns="0" tIns="0" rIns="0" bIns="0">
            <a:norm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buNone/>
              <a:defRPr sz="2000"/>
            </a:lvl2pPr>
            <a:lvl3pPr algn="ctr">
              <a:lnSpc>
                <a:spcPct val="100000"/>
              </a:lnSpc>
              <a:buNone/>
              <a:defRPr sz="2000"/>
            </a:lvl3pPr>
            <a:lvl4pPr algn="ctr">
              <a:lnSpc>
                <a:spcPct val="100000"/>
              </a:lnSpc>
              <a:buNone/>
              <a:defRPr sz="2000"/>
            </a:lvl4pPr>
            <a:lvl5pPr algn="ctr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GB" dirty="0"/>
              <a:t>Subheading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FCDF6F-C075-1659-C0A7-D0B208C1B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43" y="981248"/>
            <a:ext cx="4738844" cy="553998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defRPr spc="-150"/>
            </a:lvl1pPr>
          </a:lstStyle>
          <a:p>
            <a:r>
              <a:rPr lang="en-US" dirty="0"/>
              <a:t>Subheading text</a:t>
            </a:r>
            <a:endParaRPr lang="en-GB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1028927-7648-9C82-D0B3-E1CDBA2BA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043" y="1808829"/>
            <a:ext cx="4738844" cy="12683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800" dirty="0"/>
              <a:t>Enter your text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87FF145-2D1A-BE8B-5B7A-D56FC0B8D6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4726" y="733139"/>
            <a:ext cx="4222750" cy="5391723"/>
          </a:xfrm>
        </p:spPr>
        <p:txBody>
          <a:bodyPr anchor="ctr" anchorCtr="0">
            <a:normAutofit/>
          </a:bodyPr>
          <a:lstStyle>
            <a:lvl1pPr marL="504000" marR="0" indent="-50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tabLst/>
              <a:defRPr sz="2800" b="1"/>
            </a:lvl1pPr>
          </a:lstStyle>
          <a:p>
            <a:pPr lvl="0"/>
            <a:r>
              <a:rPr lang="en-US" dirty="0"/>
              <a:t>Bullet point list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6712D9-0753-0B6D-50BF-D87CC16486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5897" y="3880236"/>
            <a:ext cx="2160104" cy="2977764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068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text mult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56C301-37F2-71F2-60F8-92ACF13F0B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3473" y="-1"/>
            <a:ext cx="3218527" cy="2247949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E9850-B550-4A2F-E681-5125C1B3E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255" y="551877"/>
            <a:ext cx="7362367" cy="553998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pc="-150"/>
            </a:lvl1pPr>
          </a:lstStyle>
          <a:p>
            <a:r>
              <a:rPr lang="en-US" dirty="0"/>
              <a:t>Subheading text</a:t>
            </a:r>
            <a:endParaRPr lang="en-GB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1409EE7-743A-A2CA-EBD7-FA79F51AC6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3473" y="2305025"/>
            <a:ext cx="3218527" cy="224794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1620410-D312-7917-3897-63291CB4B0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3473" y="4610051"/>
            <a:ext cx="3218527" cy="2247949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946ADB7-605B-EC69-C62B-DCD9CB9C8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255" y="1510574"/>
            <a:ext cx="7362367" cy="479555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/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4471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text multi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56C301-37F2-71F2-60F8-92ACF13F0B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218527" cy="2247949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E9850-B550-4A2F-E681-5125C1B3E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602" y="551877"/>
            <a:ext cx="7362367" cy="553998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pc="-150"/>
            </a:lvl1pPr>
          </a:lstStyle>
          <a:p>
            <a:r>
              <a:rPr lang="en-US" dirty="0"/>
              <a:t>Subheading text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17A1A1-C463-E941-D22E-234B9ABF5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3453" y="1510574"/>
            <a:ext cx="7362367" cy="479555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/>
            </a:lvl1pPr>
          </a:lstStyle>
          <a:p>
            <a:pPr lvl="0"/>
            <a:r>
              <a:rPr lang="en-US" dirty="0"/>
              <a:t>Enter your text here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1409EE7-743A-A2CA-EBD7-FA79F51AC6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305025"/>
            <a:ext cx="3218527" cy="224794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1620410-D312-7917-3897-63291CB4B0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4610051"/>
            <a:ext cx="3218527" cy="2247949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35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3221A-4E03-FD4D-7873-D6A136A1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F41E-4A30-1031-3D45-54BF2220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1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43" r:id="rId3"/>
    <p:sldLayoutId id="2147483731" r:id="rId4"/>
    <p:sldLayoutId id="2147483715" r:id="rId5"/>
    <p:sldLayoutId id="2147483729" r:id="rId6"/>
    <p:sldLayoutId id="2147483744" r:id="rId7"/>
    <p:sldLayoutId id="2147483787" r:id="rId8"/>
    <p:sldLayoutId id="2147483786" r:id="rId9"/>
    <p:sldLayoutId id="2147483765" r:id="rId10"/>
    <p:sldLayoutId id="2147483738" r:id="rId11"/>
    <p:sldLayoutId id="2147483788" r:id="rId12"/>
    <p:sldLayoutId id="2147483737" r:id="rId13"/>
    <p:sldLayoutId id="2147483746" r:id="rId14"/>
    <p:sldLayoutId id="2147483749" r:id="rId15"/>
    <p:sldLayoutId id="2147483732" r:id="rId16"/>
    <p:sldLayoutId id="2147483741" r:id="rId17"/>
    <p:sldLayoutId id="214748373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Arial Bold" panose="020B07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smith@uos.ac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hyperlink" Target="https://www.uos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79C98C54-B0B3-BB88-83F6-8C3682E54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8641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AC06D-7C53-6780-C0D5-54996579F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5028" y="4607884"/>
            <a:ext cx="5030972" cy="1700767"/>
          </a:xfrm>
        </p:spPr>
        <p:txBody>
          <a:bodyPr>
            <a:normAutofit/>
          </a:bodyPr>
          <a:lstStyle/>
          <a:p>
            <a:r>
              <a:rPr lang="en-GB" dirty="0"/>
              <a:t>Lecturer in English &amp; Creative Writing</a:t>
            </a:r>
          </a:p>
          <a:p>
            <a:r>
              <a:rPr lang="en-GB" dirty="0"/>
              <a:t>University of Suffolk</a:t>
            </a:r>
          </a:p>
          <a:p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andrea.smith@uos.ac.uk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BD3F76-3F40-43AD-74FA-CAF4F16DED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5028" y="3169399"/>
            <a:ext cx="6749330" cy="976403"/>
          </a:xfrm>
        </p:spPr>
        <p:txBody>
          <a:bodyPr/>
          <a:lstStyle/>
          <a:p>
            <a:r>
              <a:rPr lang="en-GB" dirty="0"/>
              <a:t>Dr Andrea Smith</a:t>
            </a:r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05C5DD1-A38F-12C3-7E68-3647528C6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954" y="5903933"/>
            <a:ext cx="1991003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C8845-5319-CCC6-2E3A-622D3B7A6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409" y="2491504"/>
            <a:ext cx="3376278" cy="1874991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611C4-32AA-1D91-FCBC-94F4055F2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5909" y="1328065"/>
            <a:ext cx="2548775" cy="554895"/>
          </a:xfrm>
        </p:spPr>
        <p:txBody>
          <a:bodyPr/>
          <a:lstStyle/>
          <a:p>
            <a:r>
              <a:rPr lang="en-GB" dirty="0"/>
              <a:t>RANKED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86E78-7FFD-3439-69B1-9C74432CB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7548" y="2491504"/>
            <a:ext cx="775853" cy="554895"/>
          </a:xfrm>
        </p:spPr>
        <p:txBody>
          <a:bodyPr/>
          <a:lstStyle/>
          <a:p>
            <a:r>
              <a:rPr lang="en-GB" dirty="0"/>
              <a:t>ST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14B1209-FF67-B6ED-9A81-8AEA3008B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3099" y="564230"/>
            <a:ext cx="5166359" cy="4688256"/>
          </a:xfrm>
        </p:spPr>
        <p:txBody>
          <a:bodyPr/>
          <a:lstStyle/>
          <a:p>
            <a:r>
              <a:rPr lang="en-GB" dirty="0"/>
              <a:t>University of the year</a:t>
            </a:r>
          </a:p>
          <a:p>
            <a:endParaRPr lang="en-GB" dirty="0"/>
          </a:p>
          <a:p>
            <a:r>
              <a:rPr lang="en-GB" dirty="0"/>
              <a:t>Lecturers &amp; teaching quality</a:t>
            </a:r>
          </a:p>
          <a:p>
            <a:endParaRPr lang="en-GB" dirty="0"/>
          </a:p>
          <a:p>
            <a:r>
              <a:rPr lang="en-GB" dirty="0"/>
              <a:t>Student support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89CD09-D2BA-7995-B033-CCBC01DC9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9014" y="6061147"/>
            <a:ext cx="4614530" cy="307777"/>
          </a:xfrm>
        </p:spPr>
        <p:txBody>
          <a:bodyPr>
            <a:normAutofit/>
          </a:bodyPr>
          <a:lstStyle/>
          <a:p>
            <a:r>
              <a:rPr lang="en-GB" dirty="0" err="1"/>
              <a:t>Whatuni</a:t>
            </a:r>
            <a:r>
              <a:rPr lang="en-GB" dirty="0"/>
              <a:t> Student Choice Awards 2025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8F90A-DDD3-84F4-0F6D-B4E035472B3A}"/>
              </a:ext>
            </a:extLst>
          </p:cNvPr>
          <p:cNvSpPr txBox="1">
            <a:spLocks/>
          </p:cNvSpPr>
          <p:nvPr/>
        </p:nvSpPr>
        <p:spPr>
          <a:xfrm>
            <a:off x="2070296" y="4975039"/>
            <a:ext cx="3114635" cy="5548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kern="1200" cap="all" spc="-15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old" panose="020B07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the </a:t>
            </a:r>
            <a:r>
              <a:rPr lang="en-GB" dirty="0" err="1"/>
              <a:t>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59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train station with a train station and a train station&#10;&#10;AI-generated content may be incorrect.">
            <a:extLst>
              <a:ext uri="{FF2B5EF4-FFF2-40B4-BE49-F238E27FC236}">
                <a16:creationId xmlns:a16="http://schemas.microsoft.com/office/drawing/2014/main" id="{174D5A33-D37A-54CF-FA3D-8D5AFC73A8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D482F-BC4B-C9C8-5E54-BB7B7A7B76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Incorporates Literature, Language (Linguistics) and Creative Writing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BD8AA-FDCA-A311-2FE7-1E2F1A902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5028" y="3169399"/>
            <a:ext cx="7335644" cy="976403"/>
          </a:xfrm>
        </p:spPr>
        <p:txBody>
          <a:bodyPr/>
          <a:lstStyle/>
          <a:p>
            <a:r>
              <a:rPr lang="en-GB" dirty="0"/>
              <a:t>English BA (Hons)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76E33-FF4F-7742-9CAA-79D5029F0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Dedicated employability module including work placement</a:t>
            </a:r>
            <a:endParaRPr lang="en-GB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BA2F87-DE00-5500-4B58-ADEC1CFE3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Currently working on options for 27/28 enabling students to combine subjects</a:t>
            </a:r>
          </a:p>
        </p:txBody>
      </p:sp>
    </p:spTree>
    <p:extLst>
      <p:ext uri="{BB962C8B-B14F-4D97-AF65-F5344CB8AC3E}">
        <p14:creationId xmlns:p14="http://schemas.microsoft.com/office/powerpoint/2010/main" val="60115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5006CDA-D69C-1C24-408A-0EB1CFFD05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820AD-2646-1C20-E3B2-640B1FCE24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GB" dirty="0"/>
              <a:t>Don’t currently offer journalism</a:t>
            </a:r>
          </a:p>
          <a:p>
            <a:pPr>
              <a:buClr>
                <a:schemeClr val="accent1"/>
              </a:buClr>
            </a:pPr>
            <a:r>
              <a:rPr lang="en-GB" dirty="0"/>
              <a:t>Lots of courses that would be good for media career</a:t>
            </a:r>
          </a:p>
          <a:p>
            <a:pPr>
              <a:buClr>
                <a:schemeClr val="accent1"/>
              </a:buClr>
            </a:pPr>
            <a:r>
              <a:rPr lang="en-GB" dirty="0"/>
              <a:t>Strong careers team (also available to alumni) to support you when looking for a job</a:t>
            </a:r>
          </a:p>
        </p:txBody>
      </p:sp>
    </p:spTree>
    <p:extLst>
      <p:ext uri="{BB962C8B-B14F-4D97-AF65-F5344CB8AC3E}">
        <p14:creationId xmlns:p14="http://schemas.microsoft.com/office/powerpoint/2010/main" val="297877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D8496-AADF-5CC8-26EC-22D8BEA5D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4570" y="2193036"/>
            <a:ext cx="2579992" cy="2452116"/>
          </a:xfrm>
        </p:spPr>
        <p:txBody>
          <a:bodyPr tIns="324000" anchor="ctr" anchorCtr="0"/>
          <a:lstStyle/>
          <a:p>
            <a:pPr>
              <a:lnSpc>
                <a:spcPct val="100000"/>
              </a:lnSpc>
            </a:pPr>
            <a:r>
              <a:rPr lang="en-GB" sz="6000" dirty="0"/>
              <a:t>History BA (Hons)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81BFB7-19D7-CBD6-72F3-6F42978ED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15354" y="2399214"/>
            <a:ext cx="2692076" cy="233726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6000" dirty="0"/>
              <a:t>Crime, Justice &amp; Society BA (Hons)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05C6A9E-BE07-791D-22B1-0F86E686A3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3246" y="2409120"/>
            <a:ext cx="2985507" cy="1019880"/>
          </a:xfrm>
        </p:spPr>
        <p:txBody>
          <a:bodyPr/>
          <a:lstStyle/>
          <a:p>
            <a:r>
              <a:rPr lang="en-GB" sz="6000" dirty="0"/>
              <a:t>Digital Film Production BA (Hons)</a:t>
            </a:r>
          </a:p>
        </p:txBody>
      </p:sp>
    </p:spTree>
    <p:extLst>
      <p:ext uri="{BB962C8B-B14F-4D97-AF65-F5344CB8AC3E}">
        <p14:creationId xmlns:p14="http://schemas.microsoft.com/office/powerpoint/2010/main" val="105789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3B13FDB-40BB-23AC-A72C-608CCD5846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18527" cy="224794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A43137-484F-4F73-1E45-4E02DBC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602" y="551877"/>
            <a:ext cx="7362367" cy="553998"/>
          </a:xfrm>
        </p:spPr>
        <p:txBody>
          <a:bodyPr/>
          <a:lstStyle/>
          <a:p>
            <a:r>
              <a:rPr lang="en-GB" dirty="0"/>
              <a:t>Other possible courses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DA234-F9C6-5D77-0DCC-5722446FA7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43601" y="1237674"/>
            <a:ext cx="7362367" cy="5366326"/>
          </a:xfrm>
        </p:spPr>
        <p:txBody>
          <a:bodyPr>
            <a:normAutofit/>
          </a:bodyPr>
          <a:lstStyle/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Business Management BA (Hons)</a:t>
            </a:r>
          </a:p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Games Development BSc (Hons)</a:t>
            </a:r>
          </a:p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Graphic Design BA (Hons)</a:t>
            </a:r>
          </a:p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Law LLB (Hons) </a:t>
            </a:r>
          </a:p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Photography BA (Hons)</a:t>
            </a:r>
          </a:p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Screenwriting BA (Hons) </a:t>
            </a:r>
          </a:p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Sociology BSc (Hons) </a:t>
            </a:r>
          </a:p>
          <a:p>
            <a:pPr marL="504000" indent="-504000"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</a:pPr>
            <a:r>
              <a:rPr lang="en-GB" sz="2400" b="1" dirty="0"/>
              <a:t>Wildlife, Ecology and Conservation Science BSc (Hons)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42C20AE-93FC-8746-4991-AD8A8529B92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05025"/>
            <a:ext cx="3218527" cy="2247949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A4E3D8-CB64-2C7D-6350-DFC0ADD5934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10100"/>
            <a:ext cx="3217863" cy="2247900"/>
          </a:xfrm>
        </p:spPr>
      </p:pic>
    </p:spTree>
    <p:extLst>
      <p:ext uri="{BB962C8B-B14F-4D97-AF65-F5344CB8AC3E}">
        <p14:creationId xmlns:p14="http://schemas.microsoft.com/office/powerpoint/2010/main" val="231594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79C98C54-B0B3-BB88-83F6-8C3682E54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AC06D-7C53-6780-C0D5-54996579F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5028" y="4607884"/>
            <a:ext cx="5030972" cy="1700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Scan the QR code opposite, go to our website: </a:t>
            </a:r>
            <a:r>
              <a:rPr lang="en-GB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https://www.uos.ac.uk/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or contact me direct.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BD3F76-3F40-43AD-74FA-CAF4F16DED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7516" y="234175"/>
            <a:ext cx="5467569" cy="976403"/>
          </a:xfrm>
        </p:spPr>
        <p:txBody>
          <a:bodyPr/>
          <a:lstStyle/>
          <a:p>
            <a:r>
              <a:rPr lang="en-GB" dirty="0"/>
              <a:t>For more info</a:t>
            </a:r>
          </a:p>
        </p:txBody>
      </p:sp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1AFF9809-95AF-F61A-06E8-1DC13F1CF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50" y="3981450"/>
            <a:ext cx="2657474" cy="26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48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Suffolk">
  <a:themeElements>
    <a:clrScheme name="University of Suffolk">
      <a:dk1>
        <a:srgbClr val="333333"/>
      </a:dk1>
      <a:lt1>
        <a:srgbClr val="FFFFFF"/>
      </a:lt1>
      <a:dk2>
        <a:srgbClr val="333333"/>
      </a:dk2>
      <a:lt2>
        <a:srgbClr val="EAEAEA"/>
      </a:lt2>
      <a:accent1>
        <a:srgbClr val="FFBF0B"/>
      </a:accent1>
      <a:accent2>
        <a:srgbClr val="7C878E"/>
      </a:accent2>
      <a:accent3>
        <a:srgbClr val="A8A8A7"/>
      </a:accent3>
      <a:accent4>
        <a:srgbClr val="0071CE"/>
      </a:accent4>
      <a:accent5>
        <a:srgbClr val="FC4C02"/>
      </a:accent5>
      <a:accent6>
        <a:srgbClr val="DA291C"/>
      </a:accent6>
      <a:hlink>
        <a:srgbClr val="0071CE"/>
      </a:hlink>
      <a:folHlink>
        <a:srgbClr val="0071CE"/>
      </a:folHlink>
    </a:clrScheme>
    <a:fontScheme name="University of Suffolk (Arial)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Suffolk presentation template MASTER_2026.pptx" id="{893209E8-4498-4D50-9906-F4C2FD9B9C9F}" vid="{86263A89-8DF0-4CB0-BA41-A4528E4009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207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Arial Black</vt:lpstr>
      <vt:lpstr>Wingdings</vt:lpstr>
      <vt:lpstr>University of Suffolk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possible courses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Smith</dc:creator>
  <cp:lastModifiedBy>Andrea Smith</cp:lastModifiedBy>
  <cp:revision>13</cp:revision>
  <dcterms:created xsi:type="dcterms:W3CDTF">2026-02-02T15:48:35Z</dcterms:created>
  <dcterms:modified xsi:type="dcterms:W3CDTF">2026-02-04T14:50:00Z</dcterms:modified>
</cp:coreProperties>
</file>