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2"/>
  </p:notesMasterIdLst>
  <p:sldIdLst>
    <p:sldId id="340" r:id="rId5"/>
    <p:sldId id="443" r:id="rId6"/>
    <p:sldId id="444" r:id="rId7"/>
    <p:sldId id="445" r:id="rId8"/>
    <p:sldId id="446" r:id="rId9"/>
    <p:sldId id="447" r:id="rId10"/>
    <p:sldId id="430" r:id="rId11"/>
    <p:sldId id="428" r:id="rId12"/>
    <p:sldId id="266" r:id="rId13"/>
    <p:sldId id="452" r:id="rId14"/>
    <p:sldId id="413" r:id="rId15"/>
    <p:sldId id="259" r:id="rId16"/>
    <p:sldId id="389" r:id="rId17"/>
    <p:sldId id="429" r:id="rId18"/>
    <p:sldId id="331" r:id="rId19"/>
    <p:sldId id="390" r:id="rId20"/>
    <p:sldId id="391" r:id="rId21"/>
    <p:sldId id="392" r:id="rId22"/>
    <p:sldId id="393" r:id="rId23"/>
    <p:sldId id="394" r:id="rId24"/>
    <p:sldId id="414" r:id="rId25"/>
    <p:sldId id="448" r:id="rId26"/>
    <p:sldId id="396" r:id="rId27"/>
    <p:sldId id="401" r:id="rId28"/>
    <p:sldId id="399" r:id="rId29"/>
    <p:sldId id="400" r:id="rId30"/>
    <p:sldId id="374" r:id="rId31"/>
    <p:sldId id="409" r:id="rId32"/>
    <p:sldId id="299" r:id="rId33"/>
    <p:sldId id="405" r:id="rId34"/>
    <p:sldId id="406" r:id="rId35"/>
    <p:sldId id="404" r:id="rId36"/>
    <p:sldId id="425" r:id="rId37"/>
    <p:sldId id="407" r:id="rId38"/>
    <p:sldId id="302" r:id="rId39"/>
    <p:sldId id="417" r:id="rId40"/>
    <p:sldId id="418" r:id="rId41"/>
    <p:sldId id="419" r:id="rId42"/>
    <p:sldId id="416" r:id="rId43"/>
    <p:sldId id="449" r:id="rId44"/>
    <p:sldId id="301" r:id="rId45"/>
    <p:sldId id="420" r:id="rId46"/>
    <p:sldId id="423" r:id="rId47"/>
    <p:sldId id="422" r:id="rId48"/>
    <p:sldId id="421" r:id="rId49"/>
    <p:sldId id="410" r:id="rId50"/>
    <p:sldId id="411" r:id="rId51"/>
    <p:sldId id="424" r:id="rId52"/>
    <p:sldId id="303" r:id="rId53"/>
    <p:sldId id="412" r:id="rId54"/>
    <p:sldId id="415" r:id="rId55"/>
    <p:sldId id="432" r:id="rId56"/>
    <p:sldId id="431" r:id="rId57"/>
    <p:sldId id="329" r:id="rId58"/>
    <p:sldId id="426" r:id="rId59"/>
    <p:sldId id="437" r:id="rId60"/>
    <p:sldId id="434" r:id="rId61"/>
    <p:sldId id="435" r:id="rId62"/>
    <p:sldId id="436" r:id="rId63"/>
    <p:sldId id="438" r:id="rId64"/>
    <p:sldId id="439" r:id="rId65"/>
    <p:sldId id="440" r:id="rId66"/>
    <p:sldId id="441" r:id="rId67"/>
    <p:sldId id="451" r:id="rId68"/>
    <p:sldId id="442" r:id="rId69"/>
    <p:sldId id="335" r:id="rId70"/>
    <p:sldId id="274"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D599"/>
    <a:srgbClr val="0000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94484" autoAdjust="0"/>
  </p:normalViewPr>
  <p:slideViewPr>
    <p:cSldViewPr>
      <p:cViewPr varScale="1">
        <p:scale>
          <a:sx n="60" d="100"/>
          <a:sy n="60" d="100"/>
        </p:scale>
        <p:origin x="1600" y="48"/>
      </p:cViewPr>
      <p:guideLst>
        <p:guide orient="horz" pos="2160"/>
        <p:guide pos="2880"/>
      </p:guideLst>
    </p:cSldViewPr>
  </p:slideViewPr>
  <p:notesTextViewPr>
    <p:cViewPr>
      <p:scale>
        <a:sx n="1" d="1"/>
        <a:sy n="1" d="1"/>
      </p:scale>
      <p:origin x="0" y="0"/>
    </p:cViewPr>
  </p:notesTextViewPr>
  <p:sorterViewPr>
    <p:cViewPr>
      <p:scale>
        <a:sx n="1025999959" d="620881716"/>
        <a:sy n="1025999959" d="620881716"/>
      </p:scale>
      <p:origin x="0" y="-104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2AEC09-E53C-48B5-84AC-83D08D027EB7}" type="datetimeFigureOut">
              <a:rPr lang="en-GB" smtClean="0"/>
              <a:t>25/06/2025</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573241-8FCC-4AB6-9B38-CF5B3739B401}" type="slidenum">
              <a:rPr lang="en-GB" smtClean="0"/>
              <a:t>‹#›</a:t>
            </a:fld>
            <a:endParaRPr lang="en-GB" dirty="0"/>
          </a:p>
        </p:txBody>
      </p:sp>
    </p:spTree>
    <p:extLst>
      <p:ext uri="{BB962C8B-B14F-4D97-AF65-F5344CB8AC3E}">
        <p14:creationId xmlns:p14="http://schemas.microsoft.com/office/powerpoint/2010/main" val="4045988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573241-8FCC-4AB6-9B38-CF5B3739B401}" type="slidenum">
              <a:rPr lang="en-GB" smtClean="0"/>
              <a:t>24</a:t>
            </a:fld>
            <a:endParaRPr lang="en-GB" dirty="0"/>
          </a:p>
        </p:txBody>
      </p:sp>
    </p:spTree>
    <p:extLst>
      <p:ext uri="{BB962C8B-B14F-4D97-AF65-F5344CB8AC3E}">
        <p14:creationId xmlns:p14="http://schemas.microsoft.com/office/powerpoint/2010/main" val="3766085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7660D12-054A-4D5E-944B-D23B82C38EE4}" type="datetimeFigureOut">
              <a:rPr lang="en-GB" smtClean="0"/>
              <a:t>25/06/2025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F9970E9-573F-4040-B7E2-477BA477480C}" type="slidenum">
              <a:rPr lang="en-GB" smtClean="0"/>
              <a:t>‹#›</a:t>
            </a:fld>
            <a:endParaRPr lang="en-GB" dirty="0"/>
          </a:p>
        </p:txBody>
      </p:sp>
    </p:spTree>
    <p:extLst>
      <p:ext uri="{BB962C8B-B14F-4D97-AF65-F5344CB8AC3E}">
        <p14:creationId xmlns:p14="http://schemas.microsoft.com/office/powerpoint/2010/main" val="2986482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660D12-054A-4D5E-944B-D23B82C38EE4}" type="datetimeFigureOut">
              <a:rPr lang="en-GB" smtClean="0"/>
              <a:t>25/06/2025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F9970E9-573F-4040-B7E2-477BA477480C}" type="slidenum">
              <a:rPr lang="en-GB" smtClean="0"/>
              <a:t>‹#›</a:t>
            </a:fld>
            <a:endParaRPr lang="en-GB" dirty="0"/>
          </a:p>
        </p:txBody>
      </p:sp>
    </p:spTree>
    <p:extLst>
      <p:ext uri="{BB962C8B-B14F-4D97-AF65-F5344CB8AC3E}">
        <p14:creationId xmlns:p14="http://schemas.microsoft.com/office/powerpoint/2010/main" val="941231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660D12-054A-4D5E-944B-D23B82C38EE4}" type="datetimeFigureOut">
              <a:rPr lang="en-GB" smtClean="0"/>
              <a:t>25/06/2025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F9970E9-573F-4040-B7E2-477BA477480C}" type="slidenum">
              <a:rPr lang="en-GB" smtClean="0"/>
              <a:t>‹#›</a:t>
            </a:fld>
            <a:endParaRPr lang="en-GB" dirty="0"/>
          </a:p>
        </p:txBody>
      </p:sp>
    </p:spTree>
    <p:extLst>
      <p:ext uri="{BB962C8B-B14F-4D97-AF65-F5344CB8AC3E}">
        <p14:creationId xmlns:p14="http://schemas.microsoft.com/office/powerpoint/2010/main" val="48169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660D12-054A-4D5E-944B-D23B82C38EE4}" type="datetimeFigureOut">
              <a:rPr lang="en-GB" smtClean="0"/>
              <a:t>25/06/2025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F9970E9-573F-4040-B7E2-477BA477480C}" type="slidenum">
              <a:rPr lang="en-GB" smtClean="0"/>
              <a:t>‹#›</a:t>
            </a:fld>
            <a:endParaRPr lang="en-GB" dirty="0"/>
          </a:p>
        </p:txBody>
      </p:sp>
    </p:spTree>
    <p:extLst>
      <p:ext uri="{BB962C8B-B14F-4D97-AF65-F5344CB8AC3E}">
        <p14:creationId xmlns:p14="http://schemas.microsoft.com/office/powerpoint/2010/main" val="1614482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660D12-054A-4D5E-944B-D23B82C38EE4}" type="datetimeFigureOut">
              <a:rPr lang="en-GB" smtClean="0"/>
              <a:t>25/06/2025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F9970E9-573F-4040-B7E2-477BA477480C}" type="slidenum">
              <a:rPr lang="en-GB" smtClean="0"/>
              <a:t>‹#›</a:t>
            </a:fld>
            <a:endParaRPr lang="en-GB" dirty="0"/>
          </a:p>
        </p:txBody>
      </p:sp>
    </p:spTree>
    <p:extLst>
      <p:ext uri="{BB962C8B-B14F-4D97-AF65-F5344CB8AC3E}">
        <p14:creationId xmlns:p14="http://schemas.microsoft.com/office/powerpoint/2010/main" val="1768347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7660D12-054A-4D5E-944B-D23B82C38EE4}" type="datetimeFigureOut">
              <a:rPr lang="en-GB" smtClean="0"/>
              <a:t>25/06/2025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F9970E9-573F-4040-B7E2-477BA477480C}" type="slidenum">
              <a:rPr lang="en-GB" smtClean="0"/>
              <a:t>‹#›</a:t>
            </a:fld>
            <a:endParaRPr lang="en-GB" dirty="0"/>
          </a:p>
        </p:txBody>
      </p:sp>
    </p:spTree>
    <p:extLst>
      <p:ext uri="{BB962C8B-B14F-4D97-AF65-F5344CB8AC3E}">
        <p14:creationId xmlns:p14="http://schemas.microsoft.com/office/powerpoint/2010/main" val="3041119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7660D12-054A-4D5E-944B-D23B82C38EE4}" type="datetimeFigureOut">
              <a:rPr lang="en-GB" smtClean="0"/>
              <a:t>25/06/2025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2F9970E9-573F-4040-B7E2-477BA477480C}" type="slidenum">
              <a:rPr lang="en-GB" smtClean="0"/>
              <a:t>‹#›</a:t>
            </a:fld>
            <a:endParaRPr lang="en-GB" dirty="0"/>
          </a:p>
        </p:txBody>
      </p:sp>
    </p:spTree>
    <p:extLst>
      <p:ext uri="{BB962C8B-B14F-4D97-AF65-F5344CB8AC3E}">
        <p14:creationId xmlns:p14="http://schemas.microsoft.com/office/powerpoint/2010/main" val="301577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7660D12-054A-4D5E-944B-D23B82C38EE4}" type="datetimeFigureOut">
              <a:rPr lang="en-GB" smtClean="0"/>
              <a:t>25/06/2025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F9970E9-573F-4040-B7E2-477BA477480C}" type="slidenum">
              <a:rPr lang="en-GB" smtClean="0"/>
              <a:t>‹#›</a:t>
            </a:fld>
            <a:endParaRPr lang="en-GB" dirty="0"/>
          </a:p>
        </p:txBody>
      </p:sp>
    </p:spTree>
    <p:extLst>
      <p:ext uri="{BB962C8B-B14F-4D97-AF65-F5344CB8AC3E}">
        <p14:creationId xmlns:p14="http://schemas.microsoft.com/office/powerpoint/2010/main" val="2785089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60D12-054A-4D5E-944B-D23B82C38EE4}" type="datetimeFigureOut">
              <a:rPr lang="en-GB" smtClean="0"/>
              <a:t>25/06/2025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2F9970E9-573F-4040-B7E2-477BA477480C}" type="slidenum">
              <a:rPr lang="en-GB" smtClean="0"/>
              <a:t>‹#›</a:t>
            </a:fld>
            <a:endParaRPr lang="en-GB" dirty="0"/>
          </a:p>
        </p:txBody>
      </p:sp>
    </p:spTree>
    <p:extLst>
      <p:ext uri="{BB962C8B-B14F-4D97-AF65-F5344CB8AC3E}">
        <p14:creationId xmlns:p14="http://schemas.microsoft.com/office/powerpoint/2010/main" val="4139487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660D12-054A-4D5E-944B-D23B82C38EE4}" type="datetimeFigureOut">
              <a:rPr lang="en-GB" smtClean="0"/>
              <a:t>25/06/2025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F9970E9-573F-4040-B7E2-477BA477480C}" type="slidenum">
              <a:rPr lang="en-GB" smtClean="0"/>
              <a:t>‹#›</a:t>
            </a:fld>
            <a:endParaRPr lang="en-GB" dirty="0"/>
          </a:p>
        </p:txBody>
      </p:sp>
    </p:spTree>
    <p:extLst>
      <p:ext uri="{BB962C8B-B14F-4D97-AF65-F5344CB8AC3E}">
        <p14:creationId xmlns:p14="http://schemas.microsoft.com/office/powerpoint/2010/main" val="2509518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660D12-054A-4D5E-944B-D23B82C38EE4}" type="datetimeFigureOut">
              <a:rPr lang="en-GB" smtClean="0"/>
              <a:t>25/06/2025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F9970E9-573F-4040-B7E2-477BA477480C}" type="slidenum">
              <a:rPr lang="en-GB" smtClean="0"/>
              <a:t>‹#›</a:t>
            </a:fld>
            <a:endParaRPr lang="en-GB" dirty="0"/>
          </a:p>
        </p:txBody>
      </p:sp>
    </p:spTree>
    <p:extLst>
      <p:ext uri="{BB962C8B-B14F-4D97-AF65-F5344CB8AC3E}">
        <p14:creationId xmlns:p14="http://schemas.microsoft.com/office/powerpoint/2010/main" val="968442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660D12-054A-4D5E-944B-D23B82C38EE4}" type="datetimeFigureOut">
              <a:rPr lang="en-GB" smtClean="0"/>
              <a:t>25/06/2025</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9970E9-573F-4040-B7E2-477BA477480C}" type="slidenum">
              <a:rPr lang="en-GB" smtClean="0"/>
              <a:t>‹#›</a:t>
            </a:fld>
            <a:endParaRPr lang="en-GB" dirty="0"/>
          </a:p>
        </p:txBody>
      </p:sp>
    </p:spTree>
    <p:extLst>
      <p:ext uri="{BB962C8B-B14F-4D97-AF65-F5344CB8AC3E}">
        <p14:creationId xmlns:p14="http://schemas.microsoft.com/office/powerpoint/2010/main" val="237301703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physicsandmathstutor.co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oxford.useclarus.com/login"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214E55-3F5B-A4B7-1613-D3B716BED566}"/>
              </a:ext>
            </a:extLst>
          </p:cNvPr>
          <p:cNvPicPr>
            <a:picLocks noChangeAspect="1"/>
          </p:cNvPicPr>
          <p:nvPr/>
        </p:nvPicPr>
        <p:blipFill rotWithShape="1">
          <a:blip r:embed="rId2"/>
          <a:srcRect t="5556" b="7036"/>
          <a:stretch/>
        </p:blipFill>
        <p:spPr>
          <a:xfrm>
            <a:off x="0" y="609600"/>
            <a:ext cx="9144000" cy="4495800"/>
          </a:xfrm>
          <a:prstGeom prst="rect">
            <a:avLst/>
          </a:prstGeom>
        </p:spPr>
      </p:pic>
      <p:sp>
        <p:nvSpPr>
          <p:cNvPr id="2" name="TextBox 1">
            <a:extLst>
              <a:ext uri="{FF2B5EF4-FFF2-40B4-BE49-F238E27FC236}">
                <a16:creationId xmlns:a16="http://schemas.microsoft.com/office/drawing/2014/main" id="{288E254E-0839-2420-1723-8D7DAC75940A}"/>
              </a:ext>
            </a:extLst>
          </p:cNvPr>
          <p:cNvSpPr txBox="1"/>
          <p:nvPr/>
        </p:nvSpPr>
        <p:spPr>
          <a:xfrm>
            <a:off x="228600" y="5334000"/>
            <a:ext cx="8915400" cy="1200329"/>
          </a:xfrm>
          <a:prstGeom prst="rect">
            <a:avLst/>
          </a:prstGeom>
          <a:noFill/>
        </p:spPr>
        <p:txBody>
          <a:bodyPr wrap="square" rtlCol="0">
            <a:spAutoFit/>
          </a:bodyPr>
          <a:lstStyle/>
          <a:p>
            <a:r>
              <a:rPr lang="en-GB" dirty="0"/>
              <a:t>Updated as </a:t>
            </a:r>
            <a:r>
              <a:rPr lang="en-GB"/>
              <a:t>at 24-06-2025 </a:t>
            </a:r>
            <a:r>
              <a:rPr lang="en-GB" dirty="0"/>
              <a:t>but keep checking for more information on the BMSAT website</a:t>
            </a:r>
          </a:p>
          <a:p>
            <a:endParaRPr lang="en-GB" dirty="0"/>
          </a:p>
          <a:p>
            <a:r>
              <a:rPr lang="en-GB" dirty="0"/>
              <a:t>https://www.ox.ac.uk/admissions/undergraduate/applying-to-oxford/guide/admissions-tests/biomedical-sciences-admissions-test</a:t>
            </a:r>
          </a:p>
        </p:txBody>
      </p:sp>
      <p:sp>
        <p:nvSpPr>
          <p:cNvPr id="3" name="TextBox 2">
            <a:extLst>
              <a:ext uri="{FF2B5EF4-FFF2-40B4-BE49-F238E27FC236}">
                <a16:creationId xmlns:a16="http://schemas.microsoft.com/office/drawing/2014/main" id="{590A931B-0531-8706-CFB0-C3A543D5789D}"/>
              </a:ext>
            </a:extLst>
          </p:cNvPr>
          <p:cNvSpPr txBox="1"/>
          <p:nvPr/>
        </p:nvSpPr>
        <p:spPr>
          <a:xfrm>
            <a:off x="2057400" y="33635"/>
            <a:ext cx="5562600" cy="461665"/>
          </a:xfrm>
          <a:prstGeom prst="rect">
            <a:avLst/>
          </a:prstGeom>
          <a:noFill/>
        </p:spPr>
        <p:txBody>
          <a:bodyPr wrap="square" rtlCol="0">
            <a:spAutoFit/>
          </a:bodyPr>
          <a:lstStyle/>
          <a:p>
            <a:r>
              <a:rPr lang="en-GB" sz="2400" dirty="0"/>
              <a:t>You will be sent a copy of this presentation.</a:t>
            </a:r>
          </a:p>
        </p:txBody>
      </p:sp>
    </p:spTree>
    <p:extLst>
      <p:ext uri="{BB962C8B-B14F-4D97-AF65-F5344CB8AC3E}">
        <p14:creationId xmlns:p14="http://schemas.microsoft.com/office/powerpoint/2010/main" val="2384434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1664D-383A-EC40-D820-7398B40590C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7E4F59-2862-8EFA-F714-D490E4342A9B}"/>
              </a:ext>
            </a:extLst>
          </p:cNvPr>
          <p:cNvPicPr>
            <a:picLocks noChangeAspect="1"/>
          </p:cNvPicPr>
          <p:nvPr/>
        </p:nvPicPr>
        <p:blipFill>
          <a:blip r:embed="rId2"/>
          <a:srcRect t="5927" b="7037"/>
          <a:stretch>
            <a:fillRect/>
          </a:stretch>
        </p:blipFill>
        <p:spPr>
          <a:xfrm>
            <a:off x="0" y="990600"/>
            <a:ext cx="9144000" cy="5867400"/>
          </a:xfrm>
          <a:prstGeom prst="rect">
            <a:avLst/>
          </a:prstGeom>
        </p:spPr>
      </p:pic>
      <p:sp>
        <p:nvSpPr>
          <p:cNvPr id="3" name="TextBox 2">
            <a:extLst>
              <a:ext uri="{FF2B5EF4-FFF2-40B4-BE49-F238E27FC236}">
                <a16:creationId xmlns:a16="http://schemas.microsoft.com/office/drawing/2014/main" id="{0F93CDAC-9801-8BE9-2387-38F9F88B6F00}"/>
              </a:ext>
            </a:extLst>
          </p:cNvPr>
          <p:cNvSpPr txBox="1"/>
          <p:nvPr/>
        </p:nvSpPr>
        <p:spPr>
          <a:xfrm>
            <a:off x="140368" y="152400"/>
            <a:ext cx="8863263" cy="646331"/>
          </a:xfrm>
          <a:prstGeom prst="rect">
            <a:avLst/>
          </a:prstGeom>
          <a:noFill/>
        </p:spPr>
        <p:txBody>
          <a:bodyPr wrap="square">
            <a:spAutoFit/>
          </a:bodyPr>
          <a:lstStyle/>
          <a:p>
            <a:r>
              <a:rPr lang="en-GB" b="1" dirty="0"/>
              <a:t>https://www.ox.ac.uk/admissions/undergraduate/applying-to-oxford/guide/admissions-tests/biomedical-sciences-admissions-test</a:t>
            </a:r>
          </a:p>
        </p:txBody>
      </p:sp>
    </p:spTree>
    <p:extLst>
      <p:ext uri="{BB962C8B-B14F-4D97-AF65-F5344CB8AC3E}">
        <p14:creationId xmlns:p14="http://schemas.microsoft.com/office/powerpoint/2010/main" val="2058290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D74001-DEFE-31BC-1A09-DED919CF61B1}"/>
              </a:ext>
            </a:extLst>
          </p:cNvPr>
          <p:cNvSpPr>
            <a:spLocks noGrp="1"/>
          </p:cNvSpPr>
          <p:nvPr>
            <p:ph idx="1"/>
          </p:nvPr>
        </p:nvSpPr>
        <p:spPr>
          <a:xfrm>
            <a:off x="457200" y="304800"/>
            <a:ext cx="8229600" cy="6248400"/>
          </a:xfrm>
        </p:spPr>
        <p:txBody>
          <a:bodyPr>
            <a:normAutofit fontScale="85000" lnSpcReduction="20000"/>
          </a:bodyPr>
          <a:lstStyle/>
          <a:p>
            <a:pPr marL="0" indent="0">
              <a:buNone/>
            </a:pPr>
            <a:r>
              <a:rPr lang="en-GB" b="1" dirty="0"/>
              <a:t>BSMAT Format</a:t>
            </a:r>
          </a:p>
          <a:p>
            <a:pPr marL="0" indent="0">
              <a:buNone/>
            </a:pPr>
            <a:endParaRPr lang="en-GB" dirty="0"/>
          </a:p>
          <a:p>
            <a:pPr marL="0" indent="0">
              <a:buNone/>
            </a:pPr>
            <a:r>
              <a:rPr lang="en-GB" sz="2800" dirty="0"/>
              <a:t>On-line at Pearson Professional Test Centre (Norwich, Lowestoft, King’s Lynn, Bury St Edmund’s)</a:t>
            </a:r>
          </a:p>
          <a:p>
            <a:pPr marL="0" indent="0">
              <a:buNone/>
            </a:pPr>
            <a:endParaRPr lang="en-GB" sz="2800" dirty="0"/>
          </a:p>
          <a:p>
            <a:pPr marL="0" indent="0">
              <a:buNone/>
            </a:pPr>
            <a:r>
              <a:rPr lang="en-GB" sz="2800" dirty="0"/>
              <a:t>80 Multichoice questions in 90 minutes</a:t>
            </a:r>
          </a:p>
          <a:p>
            <a:pPr marL="0" indent="0">
              <a:buNone/>
            </a:pPr>
            <a:endParaRPr lang="en-GB" sz="2800" dirty="0"/>
          </a:p>
          <a:p>
            <a:pPr marL="0" indent="0">
              <a:buNone/>
            </a:pPr>
            <a:r>
              <a:rPr lang="en-GB" sz="2800" dirty="0"/>
              <a:t>20 in each of Biology, Chemistry, Physics and Maths</a:t>
            </a:r>
          </a:p>
          <a:p>
            <a:pPr marL="0" indent="0">
              <a:buNone/>
            </a:pPr>
            <a:endParaRPr lang="en-GB" sz="2800" dirty="0"/>
          </a:p>
          <a:p>
            <a:pPr marL="0" indent="0">
              <a:buNone/>
            </a:pPr>
            <a:r>
              <a:rPr lang="en-GB" sz="2800" dirty="0"/>
              <a:t>Based on GCSE (Higher Tier) Science and Maths  specification</a:t>
            </a:r>
          </a:p>
          <a:p>
            <a:pPr marL="0" indent="0">
              <a:buNone/>
            </a:pPr>
            <a:endParaRPr lang="en-GB" sz="2800" dirty="0"/>
          </a:p>
          <a:p>
            <a:pPr marL="0" indent="0">
              <a:buNone/>
            </a:pPr>
            <a:r>
              <a:rPr lang="en-GB" sz="2800" dirty="0"/>
              <a:t>No penalty for wrong answers</a:t>
            </a:r>
          </a:p>
          <a:p>
            <a:pPr marL="0" indent="0">
              <a:buNone/>
            </a:pPr>
            <a:endParaRPr lang="en-GB" sz="2800" dirty="0"/>
          </a:p>
          <a:p>
            <a:pPr marL="0" indent="0">
              <a:buNone/>
            </a:pPr>
            <a:r>
              <a:rPr lang="en-GB" sz="2800" dirty="0"/>
              <a:t>No calculator, tables, formula sheet</a:t>
            </a:r>
          </a:p>
          <a:p>
            <a:pPr marL="0" indent="0">
              <a:buNone/>
            </a:pPr>
            <a:endParaRPr lang="en-GB" sz="2800" dirty="0"/>
          </a:p>
          <a:p>
            <a:pPr marL="0" indent="0">
              <a:buNone/>
            </a:pPr>
            <a:r>
              <a:rPr lang="en-GB" sz="2800" dirty="0"/>
              <a:t>Pen &amp; erasable white board available for working</a:t>
            </a:r>
          </a:p>
        </p:txBody>
      </p:sp>
    </p:spTree>
    <p:extLst>
      <p:ext uri="{BB962C8B-B14F-4D97-AF65-F5344CB8AC3E}">
        <p14:creationId xmlns:p14="http://schemas.microsoft.com/office/powerpoint/2010/main" val="392856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84"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671945" y="842665"/>
            <a:ext cx="5541818" cy="461665"/>
          </a:xfrm>
          <a:prstGeom prst="rect">
            <a:avLst/>
          </a:prstGeom>
          <a:noFill/>
        </p:spPr>
        <p:txBody>
          <a:bodyPr wrap="square" rtlCol="0">
            <a:spAutoFit/>
          </a:bodyPr>
          <a:lstStyle/>
          <a:p>
            <a:r>
              <a:rPr lang="en-GB" sz="2400" b="1" dirty="0"/>
              <a:t>The Year Ahead (percentages)</a:t>
            </a:r>
          </a:p>
        </p:txBody>
      </p:sp>
      <p:grpSp>
        <p:nvGrpSpPr>
          <p:cNvPr id="9" name="Group 8"/>
          <p:cNvGrpSpPr/>
          <p:nvPr/>
        </p:nvGrpSpPr>
        <p:grpSpPr>
          <a:xfrm>
            <a:off x="734291" y="1905000"/>
            <a:ext cx="1697182" cy="3124200"/>
            <a:chOff x="734291" y="2899064"/>
            <a:chExt cx="1697182" cy="1143000"/>
          </a:xfrm>
        </p:grpSpPr>
        <p:sp>
          <p:nvSpPr>
            <p:cNvPr id="7" name="Pentagon 6"/>
            <p:cNvSpPr/>
            <p:nvPr/>
          </p:nvSpPr>
          <p:spPr>
            <a:xfrm>
              <a:off x="755073" y="2899064"/>
              <a:ext cx="1676400" cy="114300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34291" y="3260989"/>
              <a:ext cx="1524000" cy="646331"/>
            </a:xfrm>
            <a:prstGeom prst="rect">
              <a:avLst/>
            </a:prstGeom>
            <a:noFill/>
          </p:spPr>
          <p:txBody>
            <a:bodyPr wrap="square" rtlCol="0">
              <a:spAutoFit/>
            </a:bodyPr>
            <a:lstStyle/>
            <a:p>
              <a:r>
                <a:rPr lang="en-GB" dirty="0">
                  <a:solidFill>
                    <a:schemeClr val="bg1"/>
                  </a:solidFill>
                </a:rPr>
                <a:t>Applications</a:t>
              </a:r>
            </a:p>
            <a:p>
              <a:r>
                <a:rPr lang="en-GB" dirty="0">
                  <a:solidFill>
                    <a:schemeClr val="bg1"/>
                  </a:solidFill>
                </a:rPr>
                <a:t>100</a:t>
              </a:r>
            </a:p>
          </p:txBody>
        </p:sp>
      </p:grpSp>
      <p:grpSp>
        <p:nvGrpSpPr>
          <p:cNvPr id="10" name="Group 9"/>
          <p:cNvGrpSpPr/>
          <p:nvPr/>
        </p:nvGrpSpPr>
        <p:grpSpPr>
          <a:xfrm>
            <a:off x="2465159" y="2253734"/>
            <a:ext cx="1676400" cy="2314987"/>
            <a:chOff x="755073" y="2899064"/>
            <a:chExt cx="1676400" cy="1143000"/>
          </a:xfrm>
        </p:grpSpPr>
        <p:sp>
          <p:nvSpPr>
            <p:cNvPr id="11" name="Pentagon 10"/>
            <p:cNvSpPr/>
            <p:nvPr/>
          </p:nvSpPr>
          <p:spPr>
            <a:xfrm>
              <a:off x="755073" y="2899064"/>
              <a:ext cx="1676400" cy="114300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873787" y="3248308"/>
              <a:ext cx="1524000" cy="319119"/>
            </a:xfrm>
            <a:prstGeom prst="rect">
              <a:avLst/>
            </a:prstGeom>
            <a:noFill/>
          </p:spPr>
          <p:txBody>
            <a:bodyPr wrap="square" rtlCol="0">
              <a:spAutoFit/>
            </a:bodyPr>
            <a:lstStyle/>
            <a:p>
              <a:r>
                <a:rPr lang="en-GB" dirty="0">
                  <a:solidFill>
                    <a:schemeClr val="bg1"/>
                  </a:solidFill>
                </a:rPr>
                <a:t>Interviews</a:t>
              </a:r>
            </a:p>
            <a:p>
              <a:r>
                <a:rPr lang="en-GB" dirty="0">
                  <a:solidFill>
                    <a:schemeClr val="bg1"/>
                  </a:solidFill>
                </a:rPr>
                <a:t>24</a:t>
              </a:r>
            </a:p>
          </p:txBody>
        </p:sp>
      </p:grpSp>
      <p:sp>
        <p:nvSpPr>
          <p:cNvPr id="13" name="Pentagon 12"/>
          <p:cNvSpPr/>
          <p:nvPr/>
        </p:nvSpPr>
        <p:spPr>
          <a:xfrm rot="5400000">
            <a:off x="1861966" y="4824130"/>
            <a:ext cx="1676400" cy="46811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2466109" y="4844534"/>
            <a:ext cx="457200" cy="369332"/>
          </a:xfrm>
          <a:prstGeom prst="rect">
            <a:avLst/>
          </a:prstGeom>
          <a:noFill/>
        </p:spPr>
        <p:txBody>
          <a:bodyPr wrap="square" rtlCol="0">
            <a:spAutoFit/>
          </a:bodyPr>
          <a:lstStyle/>
          <a:p>
            <a:r>
              <a:rPr lang="en-GB" dirty="0">
                <a:solidFill>
                  <a:schemeClr val="bg1"/>
                </a:solidFill>
              </a:rPr>
              <a:t>76</a:t>
            </a:r>
          </a:p>
        </p:txBody>
      </p:sp>
      <p:grpSp>
        <p:nvGrpSpPr>
          <p:cNvPr id="15" name="Group 14"/>
          <p:cNvGrpSpPr/>
          <p:nvPr/>
        </p:nvGrpSpPr>
        <p:grpSpPr>
          <a:xfrm>
            <a:off x="4210652" y="2726185"/>
            <a:ext cx="3311236" cy="1184170"/>
            <a:chOff x="773597" y="3649969"/>
            <a:chExt cx="1676400" cy="1143000"/>
          </a:xfrm>
        </p:grpSpPr>
        <p:sp>
          <p:nvSpPr>
            <p:cNvPr id="16" name="Pentagon 15"/>
            <p:cNvSpPr/>
            <p:nvPr/>
          </p:nvSpPr>
          <p:spPr>
            <a:xfrm>
              <a:off x="773597" y="3649969"/>
              <a:ext cx="1676400" cy="114300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803635" y="3905907"/>
              <a:ext cx="1524000" cy="623860"/>
            </a:xfrm>
            <a:prstGeom prst="rect">
              <a:avLst/>
            </a:prstGeom>
            <a:noFill/>
          </p:spPr>
          <p:txBody>
            <a:bodyPr wrap="square" rtlCol="0">
              <a:spAutoFit/>
            </a:bodyPr>
            <a:lstStyle/>
            <a:p>
              <a:r>
                <a:rPr lang="en-GB" dirty="0">
                  <a:solidFill>
                    <a:schemeClr val="bg1"/>
                  </a:solidFill>
                </a:rPr>
                <a:t>Offers</a:t>
              </a:r>
            </a:p>
            <a:p>
              <a:r>
                <a:rPr lang="en-GB" dirty="0">
                  <a:solidFill>
                    <a:schemeClr val="bg1"/>
                  </a:solidFill>
                </a:rPr>
                <a:t>8</a:t>
              </a:r>
            </a:p>
          </p:txBody>
        </p:sp>
      </p:grpSp>
      <p:sp>
        <p:nvSpPr>
          <p:cNvPr id="21" name="Pentagon 20"/>
          <p:cNvSpPr/>
          <p:nvPr/>
        </p:nvSpPr>
        <p:spPr>
          <a:xfrm rot="5400000">
            <a:off x="3517973" y="4573571"/>
            <a:ext cx="1827883" cy="47651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4191000" y="4873521"/>
            <a:ext cx="457200" cy="369332"/>
          </a:xfrm>
          <a:prstGeom prst="rect">
            <a:avLst/>
          </a:prstGeom>
          <a:noFill/>
        </p:spPr>
        <p:txBody>
          <a:bodyPr wrap="square" rtlCol="0">
            <a:spAutoFit/>
          </a:bodyPr>
          <a:lstStyle/>
          <a:p>
            <a:r>
              <a:rPr lang="en-GB" dirty="0">
                <a:solidFill>
                  <a:schemeClr val="bg1"/>
                </a:solidFill>
              </a:rPr>
              <a:t>16</a:t>
            </a:r>
          </a:p>
        </p:txBody>
      </p:sp>
      <p:grpSp>
        <p:nvGrpSpPr>
          <p:cNvPr id="32" name="Group 31"/>
          <p:cNvGrpSpPr/>
          <p:nvPr/>
        </p:nvGrpSpPr>
        <p:grpSpPr>
          <a:xfrm>
            <a:off x="7487113" y="2974598"/>
            <a:ext cx="1662546" cy="679818"/>
            <a:chOff x="782782" y="2720300"/>
            <a:chExt cx="1676400" cy="1143000"/>
          </a:xfrm>
        </p:grpSpPr>
        <p:sp>
          <p:nvSpPr>
            <p:cNvPr id="33" name="Pentagon 32"/>
            <p:cNvSpPr/>
            <p:nvPr/>
          </p:nvSpPr>
          <p:spPr>
            <a:xfrm>
              <a:off x="782782" y="2720300"/>
              <a:ext cx="1676400" cy="114300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865909" y="2979867"/>
              <a:ext cx="1524000" cy="620970"/>
            </a:xfrm>
            <a:prstGeom prst="rect">
              <a:avLst/>
            </a:prstGeom>
            <a:noFill/>
          </p:spPr>
          <p:txBody>
            <a:bodyPr wrap="square" rtlCol="0">
              <a:spAutoFit/>
            </a:bodyPr>
            <a:lstStyle/>
            <a:p>
              <a:r>
                <a:rPr lang="en-GB" dirty="0">
                  <a:solidFill>
                    <a:schemeClr val="bg1"/>
                  </a:solidFill>
                </a:rPr>
                <a:t>Places 8</a:t>
              </a:r>
            </a:p>
          </p:txBody>
        </p:sp>
      </p:grpSp>
      <p:cxnSp>
        <p:nvCxnSpPr>
          <p:cNvPr id="40" name="Straight Connector 39"/>
          <p:cNvCxnSpPr/>
          <p:nvPr/>
        </p:nvCxnSpPr>
        <p:spPr>
          <a:xfrm>
            <a:off x="2431473" y="1352257"/>
            <a:ext cx="34636" cy="4819943"/>
          </a:xfrm>
          <a:prstGeom prst="line">
            <a:avLst/>
          </a:prstGeom>
          <a:ln w="9525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142509" y="1352256"/>
            <a:ext cx="34636" cy="4819943"/>
          </a:xfrm>
          <a:prstGeom prst="line">
            <a:avLst/>
          </a:prstGeom>
          <a:ln w="9525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426036" y="1390015"/>
            <a:ext cx="34636" cy="4819943"/>
          </a:xfrm>
          <a:prstGeom prst="line">
            <a:avLst/>
          </a:prstGeom>
          <a:ln w="9525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024804" y="6226436"/>
            <a:ext cx="1481702" cy="523220"/>
          </a:xfrm>
          <a:prstGeom prst="rect">
            <a:avLst/>
          </a:prstGeom>
          <a:noFill/>
        </p:spPr>
        <p:txBody>
          <a:bodyPr wrap="square" rtlCol="0">
            <a:spAutoFit/>
          </a:bodyPr>
          <a:lstStyle/>
          <a:p>
            <a:r>
              <a:rPr lang="en-GB" sz="2800" dirty="0">
                <a:solidFill>
                  <a:srgbClr val="FFFF00"/>
                </a:solidFill>
              </a:rPr>
              <a:t>BMSAT</a:t>
            </a:r>
          </a:p>
        </p:txBody>
      </p:sp>
      <p:sp>
        <p:nvSpPr>
          <p:cNvPr id="46" name="TextBox 45"/>
          <p:cNvSpPr txBox="1"/>
          <p:nvPr/>
        </p:nvSpPr>
        <p:spPr>
          <a:xfrm>
            <a:off x="3575207" y="6216885"/>
            <a:ext cx="1758793" cy="523220"/>
          </a:xfrm>
          <a:prstGeom prst="rect">
            <a:avLst/>
          </a:prstGeom>
          <a:noFill/>
        </p:spPr>
        <p:txBody>
          <a:bodyPr wrap="square" rtlCol="0">
            <a:spAutoFit/>
          </a:bodyPr>
          <a:lstStyle/>
          <a:p>
            <a:r>
              <a:rPr lang="en-GB" sz="2800" dirty="0">
                <a:solidFill>
                  <a:srgbClr val="FFFF00"/>
                </a:solidFill>
              </a:rPr>
              <a:t>Interviews</a:t>
            </a:r>
          </a:p>
        </p:txBody>
      </p:sp>
      <p:sp>
        <p:nvSpPr>
          <p:cNvPr id="47" name="TextBox 46"/>
          <p:cNvSpPr txBox="1"/>
          <p:nvPr/>
        </p:nvSpPr>
        <p:spPr>
          <a:xfrm>
            <a:off x="6442149" y="6230055"/>
            <a:ext cx="2308253" cy="523220"/>
          </a:xfrm>
          <a:prstGeom prst="rect">
            <a:avLst/>
          </a:prstGeom>
          <a:noFill/>
        </p:spPr>
        <p:txBody>
          <a:bodyPr wrap="square" rtlCol="0">
            <a:spAutoFit/>
          </a:bodyPr>
          <a:lstStyle/>
          <a:p>
            <a:r>
              <a:rPr lang="en-GB" sz="2800" dirty="0">
                <a:solidFill>
                  <a:srgbClr val="FFFF00"/>
                </a:solidFill>
              </a:rPr>
              <a:t>Exam Results</a:t>
            </a:r>
          </a:p>
        </p:txBody>
      </p:sp>
      <p:sp>
        <p:nvSpPr>
          <p:cNvPr id="4" name="Pentagon 3"/>
          <p:cNvSpPr/>
          <p:nvPr/>
        </p:nvSpPr>
        <p:spPr>
          <a:xfrm>
            <a:off x="2537276" y="2223258"/>
            <a:ext cx="1600200" cy="2314987"/>
          </a:xfrm>
          <a:prstGeom prst="homePlate">
            <a:avLst/>
          </a:prstGeom>
          <a:solidFill>
            <a:schemeClr val="accent3">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Pentagon 44"/>
          <p:cNvSpPr/>
          <p:nvPr/>
        </p:nvSpPr>
        <p:spPr>
          <a:xfrm>
            <a:off x="4209848" y="2758607"/>
            <a:ext cx="3304309" cy="1184171"/>
          </a:xfrm>
          <a:prstGeom prst="homePlate">
            <a:avLst/>
          </a:prstGeom>
          <a:solidFill>
            <a:schemeClr val="accent3">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Pentagon 47"/>
          <p:cNvSpPr/>
          <p:nvPr/>
        </p:nvSpPr>
        <p:spPr>
          <a:xfrm>
            <a:off x="7516612" y="2980061"/>
            <a:ext cx="1620460" cy="711631"/>
          </a:xfrm>
          <a:prstGeom prst="homePlate">
            <a:avLst/>
          </a:prstGeom>
          <a:solidFill>
            <a:schemeClr val="accent3">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142F59D-9042-70FF-5930-40BB618153CB}"/>
              </a:ext>
            </a:extLst>
          </p:cNvPr>
          <p:cNvSpPr txBox="1"/>
          <p:nvPr/>
        </p:nvSpPr>
        <p:spPr>
          <a:xfrm>
            <a:off x="228600" y="173822"/>
            <a:ext cx="2971800" cy="461665"/>
          </a:xfrm>
          <a:prstGeom prst="rect">
            <a:avLst/>
          </a:prstGeom>
          <a:solidFill>
            <a:schemeClr val="bg1"/>
          </a:solidFill>
        </p:spPr>
        <p:txBody>
          <a:bodyPr wrap="square" rtlCol="0">
            <a:spAutoFit/>
          </a:bodyPr>
          <a:lstStyle/>
          <a:p>
            <a:r>
              <a:rPr lang="en-GB" sz="2400" dirty="0"/>
              <a:t>BMSAT for entry 2024</a:t>
            </a:r>
          </a:p>
        </p:txBody>
      </p:sp>
    </p:spTree>
    <p:extLst>
      <p:ext uri="{BB962C8B-B14F-4D97-AF65-F5344CB8AC3E}">
        <p14:creationId xmlns:p14="http://schemas.microsoft.com/office/powerpoint/2010/main" val="85644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1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1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5"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84"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581890" y="890591"/>
            <a:ext cx="4904509" cy="461665"/>
          </a:xfrm>
          <a:prstGeom prst="rect">
            <a:avLst/>
          </a:prstGeom>
          <a:noFill/>
        </p:spPr>
        <p:txBody>
          <a:bodyPr wrap="square" rtlCol="0">
            <a:spAutoFit/>
          </a:bodyPr>
          <a:lstStyle/>
          <a:p>
            <a:r>
              <a:rPr lang="en-GB" sz="2400" b="1" dirty="0"/>
              <a:t>The Year Ahead (numbers)</a:t>
            </a:r>
          </a:p>
        </p:txBody>
      </p:sp>
      <p:grpSp>
        <p:nvGrpSpPr>
          <p:cNvPr id="9" name="Group 8"/>
          <p:cNvGrpSpPr/>
          <p:nvPr/>
        </p:nvGrpSpPr>
        <p:grpSpPr>
          <a:xfrm>
            <a:off x="734291" y="1905000"/>
            <a:ext cx="1697182" cy="3124200"/>
            <a:chOff x="734291" y="2899064"/>
            <a:chExt cx="1697182" cy="1143000"/>
          </a:xfrm>
        </p:grpSpPr>
        <p:sp>
          <p:nvSpPr>
            <p:cNvPr id="7" name="Pentagon 6"/>
            <p:cNvSpPr/>
            <p:nvPr/>
          </p:nvSpPr>
          <p:spPr>
            <a:xfrm>
              <a:off x="755073" y="2899064"/>
              <a:ext cx="1676400" cy="114300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34291" y="3260989"/>
              <a:ext cx="1524000" cy="236463"/>
            </a:xfrm>
            <a:prstGeom prst="rect">
              <a:avLst/>
            </a:prstGeom>
            <a:noFill/>
          </p:spPr>
          <p:txBody>
            <a:bodyPr wrap="square" rtlCol="0">
              <a:spAutoFit/>
            </a:bodyPr>
            <a:lstStyle/>
            <a:p>
              <a:r>
                <a:rPr lang="en-GB" dirty="0">
                  <a:solidFill>
                    <a:schemeClr val="bg1"/>
                  </a:solidFill>
                </a:rPr>
                <a:t>Applications</a:t>
              </a:r>
            </a:p>
            <a:p>
              <a:r>
                <a:rPr lang="en-GB" dirty="0">
                  <a:solidFill>
                    <a:schemeClr val="bg1"/>
                  </a:solidFill>
                </a:rPr>
                <a:t>538</a:t>
              </a:r>
            </a:p>
          </p:txBody>
        </p:sp>
      </p:grpSp>
      <p:grpSp>
        <p:nvGrpSpPr>
          <p:cNvPr id="10" name="Group 9"/>
          <p:cNvGrpSpPr/>
          <p:nvPr/>
        </p:nvGrpSpPr>
        <p:grpSpPr>
          <a:xfrm>
            <a:off x="2465159" y="2253734"/>
            <a:ext cx="1676400" cy="2314987"/>
            <a:chOff x="755073" y="2899064"/>
            <a:chExt cx="1676400" cy="1143000"/>
          </a:xfrm>
        </p:grpSpPr>
        <p:sp>
          <p:nvSpPr>
            <p:cNvPr id="11" name="Pentagon 10"/>
            <p:cNvSpPr/>
            <p:nvPr/>
          </p:nvSpPr>
          <p:spPr>
            <a:xfrm>
              <a:off x="755073" y="2899064"/>
              <a:ext cx="1676400" cy="114300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873787" y="3248308"/>
              <a:ext cx="1524000" cy="319119"/>
            </a:xfrm>
            <a:prstGeom prst="rect">
              <a:avLst/>
            </a:prstGeom>
            <a:noFill/>
          </p:spPr>
          <p:txBody>
            <a:bodyPr wrap="square" rtlCol="0">
              <a:spAutoFit/>
            </a:bodyPr>
            <a:lstStyle/>
            <a:p>
              <a:r>
                <a:rPr lang="en-GB" dirty="0">
                  <a:solidFill>
                    <a:schemeClr val="bg1"/>
                  </a:solidFill>
                </a:rPr>
                <a:t>Interviews</a:t>
              </a:r>
            </a:p>
            <a:p>
              <a:r>
                <a:rPr lang="en-GB" dirty="0">
                  <a:solidFill>
                    <a:schemeClr val="bg1"/>
                  </a:solidFill>
                </a:rPr>
                <a:t>129</a:t>
              </a:r>
            </a:p>
          </p:txBody>
        </p:sp>
      </p:grpSp>
      <p:sp>
        <p:nvSpPr>
          <p:cNvPr id="13" name="Pentagon 12"/>
          <p:cNvSpPr/>
          <p:nvPr/>
        </p:nvSpPr>
        <p:spPr>
          <a:xfrm rot="5400000">
            <a:off x="1869723" y="4787385"/>
            <a:ext cx="1705387" cy="512617"/>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2466108" y="4844534"/>
            <a:ext cx="705053" cy="646331"/>
          </a:xfrm>
          <a:prstGeom prst="rect">
            <a:avLst/>
          </a:prstGeom>
          <a:noFill/>
        </p:spPr>
        <p:txBody>
          <a:bodyPr wrap="square" rtlCol="0">
            <a:spAutoFit/>
          </a:bodyPr>
          <a:lstStyle/>
          <a:p>
            <a:r>
              <a:rPr lang="en-GB" dirty="0">
                <a:solidFill>
                  <a:schemeClr val="bg1"/>
                </a:solidFill>
              </a:rPr>
              <a:t>409</a:t>
            </a:r>
          </a:p>
          <a:p>
            <a:r>
              <a:rPr lang="en-GB" dirty="0">
                <a:solidFill>
                  <a:schemeClr val="bg1"/>
                </a:solidFill>
              </a:rPr>
              <a:t> </a:t>
            </a:r>
          </a:p>
        </p:txBody>
      </p:sp>
      <p:grpSp>
        <p:nvGrpSpPr>
          <p:cNvPr id="15" name="Group 14"/>
          <p:cNvGrpSpPr/>
          <p:nvPr/>
        </p:nvGrpSpPr>
        <p:grpSpPr>
          <a:xfrm>
            <a:off x="4210652" y="2726185"/>
            <a:ext cx="3311236" cy="1184170"/>
            <a:chOff x="773597" y="3649969"/>
            <a:chExt cx="1676400" cy="1143000"/>
          </a:xfrm>
        </p:grpSpPr>
        <p:sp>
          <p:nvSpPr>
            <p:cNvPr id="16" name="Pentagon 15"/>
            <p:cNvSpPr/>
            <p:nvPr/>
          </p:nvSpPr>
          <p:spPr>
            <a:xfrm>
              <a:off x="773597" y="3649969"/>
              <a:ext cx="1676400" cy="114300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803635" y="3905907"/>
              <a:ext cx="1524000" cy="623860"/>
            </a:xfrm>
            <a:prstGeom prst="rect">
              <a:avLst/>
            </a:prstGeom>
            <a:noFill/>
          </p:spPr>
          <p:txBody>
            <a:bodyPr wrap="square" rtlCol="0">
              <a:spAutoFit/>
            </a:bodyPr>
            <a:lstStyle/>
            <a:p>
              <a:r>
                <a:rPr lang="en-GB" dirty="0">
                  <a:solidFill>
                    <a:schemeClr val="bg1"/>
                  </a:solidFill>
                </a:rPr>
                <a:t>Offers</a:t>
              </a:r>
            </a:p>
            <a:p>
              <a:r>
                <a:rPr lang="en-GB" dirty="0">
                  <a:solidFill>
                    <a:schemeClr val="bg1"/>
                  </a:solidFill>
                </a:rPr>
                <a:t>43</a:t>
              </a:r>
            </a:p>
          </p:txBody>
        </p:sp>
      </p:grpSp>
      <p:sp>
        <p:nvSpPr>
          <p:cNvPr id="21" name="Pentagon 20"/>
          <p:cNvSpPr/>
          <p:nvPr/>
        </p:nvSpPr>
        <p:spPr>
          <a:xfrm rot="5400000">
            <a:off x="3517973" y="4573571"/>
            <a:ext cx="1827883" cy="47651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4260272" y="4859027"/>
            <a:ext cx="457200" cy="369332"/>
          </a:xfrm>
          <a:prstGeom prst="rect">
            <a:avLst/>
          </a:prstGeom>
          <a:noFill/>
        </p:spPr>
        <p:txBody>
          <a:bodyPr wrap="square" rtlCol="0">
            <a:spAutoFit/>
          </a:bodyPr>
          <a:lstStyle/>
          <a:p>
            <a:r>
              <a:rPr lang="en-GB" dirty="0">
                <a:solidFill>
                  <a:schemeClr val="bg1"/>
                </a:solidFill>
              </a:rPr>
              <a:t>86</a:t>
            </a:r>
          </a:p>
        </p:txBody>
      </p:sp>
      <p:grpSp>
        <p:nvGrpSpPr>
          <p:cNvPr id="32" name="Group 31"/>
          <p:cNvGrpSpPr/>
          <p:nvPr/>
        </p:nvGrpSpPr>
        <p:grpSpPr>
          <a:xfrm>
            <a:off x="7487113" y="2974598"/>
            <a:ext cx="1662546" cy="679818"/>
            <a:chOff x="782782" y="2720300"/>
            <a:chExt cx="1676400" cy="1143000"/>
          </a:xfrm>
        </p:grpSpPr>
        <p:sp>
          <p:nvSpPr>
            <p:cNvPr id="33" name="Pentagon 32"/>
            <p:cNvSpPr/>
            <p:nvPr/>
          </p:nvSpPr>
          <p:spPr>
            <a:xfrm>
              <a:off x="782782" y="2720300"/>
              <a:ext cx="1676400" cy="114300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865909" y="2979867"/>
              <a:ext cx="1524000" cy="620970"/>
            </a:xfrm>
            <a:prstGeom prst="rect">
              <a:avLst/>
            </a:prstGeom>
            <a:noFill/>
          </p:spPr>
          <p:txBody>
            <a:bodyPr wrap="square" rtlCol="0">
              <a:spAutoFit/>
            </a:bodyPr>
            <a:lstStyle/>
            <a:p>
              <a:r>
                <a:rPr lang="en-GB" dirty="0">
                  <a:solidFill>
                    <a:schemeClr val="bg1"/>
                  </a:solidFill>
                </a:rPr>
                <a:t>Places 43</a:t>
              </a:r>
            </a:p>
          </p:txBody>
        </p:sp>
      </p:grpSp>
      <p:cxnSp>
        <p:nvCxnSpPr>
          <p:cNvPr id="40" name="Straight Connector 39"/>
          <p:cNvCxnSpPr/>
          <p:nvPr/>
        </p:nvCxnSpPr>
        <p:spPr>
          <a:xfrm>
            <a:off x="2431473" y="1352257"/>
            <a:ext cx="34636" cy="4819943"/>
          </a:xfrm>
          <a:prstGeom prst="line">
            <a:avLst/>
          </a:prstGeom>
          <a:ln w="9525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142509" y="1352256"/>
            <a:ext cx="34636" cy="4819943"/>
          </a:xfrm>
          <a:prstGeom prst="line">
            <a:avLst/>
          </a:prstGeom>
          <a:ln w="9525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426036" y="1390015"/>
            <a:ext cx="34636" cy="4819943"/>
          </a:xfrm>
          <a:prstGeom prst="line">
            <a:avLst/>
          </a:prstGeom>
          <a:ln w="9525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024804" y="6226436"/>
            <a:ext cx="1481702" cy="523220"/>
          </a:xfrm>
          <a:prstGeom prst="rect">
            <a:avLst/>
          </a:prstGeom>
          <a:noFill/>
        </p:spPr>
        <p:txBody>
          <a:bodyPr wrap="square" rtlCol="0">
            <a:spAutoFit/>
          </a:bodyPr>
          <a:lstStyle/>
          <a:p>
            <a:r>
              <a:rPr lang="en-GB" sz="2800" dirty="0">
                <a:solidFill>
                  <a:srgbClr val="FFFF00"/>
                </a:solidFill>
              </a:rPr>
              <a:t>BMSAT</a:t>
            </a:r>
          </a:p>
        </p:txBody>
      </p:sp>
      <p:sp>
        <p:nvSpPr>
          <p:cNvPr id="46" name="TextBox 45"/>
          <p:cNvSpPr txBox="1"/>
          <p:nvPr/>
        </p:nvSpPr>
        <p:spPr>
          <a:xfrm>
            <a:off x="3575207" y="6216885"/>
            <a:ext cx="1758793" cy="523220"/>
          </a:xfrm>
          <a:prstGeom prst="rect">
            <a:avLst/>
          </a:prstGeom>
          <a:noFill/>
        </p:spPr>
        <p:txBody>
          <a:bodyPr wrap="square" rtlCol="0">
            <a:spAutoFit/>
          </a:bodyPr>
          <a:lstStyle/>
          <a:p>
            <a:r>
              <a:rPr lang="en-GB" sz="2800" dirty="0">
                <a:solidFill>
                  <a:srgbClr val="FFFF00"/>
                </a:solidFill>
              </a:rPr>
              <a:t>Interviews</a:t>
            </a:r>
          </a:p>
        </p:txBody>
      </p:sp>
      <p:sp>
        <p:nvSpPr>
          <p:cNvPr id="47" name="TextBox 46"/>
          <p:cNvSpPr txBox="1"/>
          <p:nvPr/>
        </p:nvSpPr>
        <p:spPr>
          <a:xfrm>
            <a:off x="6442149" y="6230055"/>
            <a:ext cx="2308253" cy="523220"/>
          </a:xfrm>
          <a:prstGeom prst="rect">
            <a:avLst/>
          </a:prstGeom>
          <a:noFill/>
        </p:spPr>
        <p:txBody>
          <a:bodyPr wrap="square" rtlCol="0">
            <a:spAutoFit/>
          </a:bodyPr>
          <a:lstStyle/>
          <a:p>
            <a:r>
              <a:rPr lang="en-GB" sz="2800" dirty="0">
                <a:solidFill>
                  <a:srgbClr val="FFFF00"/>
                </a:solidFill>
              </a:rPr>
              <a:t>Exam Results</a:t>
            </a:r>
          </a:p>
        </p:txBody>
      </p:sp>
      <p:sp>
        <p:nvSpPr>
          <p:cNvPr id="4" name="Pentagon 3"/>
          <p:cNvSpPr/>
          <p:nvPr/>
        </p:nvSpPr>
        <p:spPr>
          <a:xfrm>
            <a:off x="2536729" y="2271506"/>
            <a:ext cx="1600200" cy="2314987"/>
          </a:xfrm>
          <a:prstGeom prst="homePlate">
            <a:avLst/>
          </a:prstGeom>
          <a:solidFill>
            <a:schemeClr val="accent3">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Pentagon 44"/>
          <p:cNvSpPr/>
          <p:nvPr/>
        </p:nvSpPr>
        <p:spPr>
          <a:xfrm>
            <a:off x="4177767" y="2743200"/>
            <a:ext cx="3304309" cy="1184171"/>
          </a:xfrm>
          <a:prstGeom prst="homePlate">
            <a:avLst/>
          </a:prstGeom>
          <a:solidFill>
            <a:schemeClr val="accent3">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Pentagon 47"/>
          <p:cNvSpPr/>
          <p:nvPr/>
        </p:nvSpPr>
        <p:spPr>
          <a:xfrm>
            <a:off x="7528020" y="2991342"/>
            <a:ext cx="1620460" cy="711631"/>
          </a:xfrm>
          <a:prstGeom prst="homePlate">
            <a:avLst/>
          </a:prstGeom>
          <a:solidFill>
            <a:schemeClr val="accent3">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142F59D-9042-70FF-5930-40BB618153CB}"/>
              </a:ext>
            </a:extLst>
          </p:cNvPr>
          <p:cNvSpPr txBox="1"/>
          <p:nvPr/>
        </p:nvSpPr>
        <p:spPr>
          <a:xfrm>
            <a:off x="228600" y="173822"/>
            <a:ext cx="2971800" cy="461665"/>
          </a:xfrm>
          <a:prstGeom prst="rect">
            <a:avLst/>
          </a:prstGeom>
          <a:solidFill>
            <a:schemeClr val="bg1"/>
          </a:solidFill>
        </p:spPr>
        <p:txBody>
          <a:bodyPr wrap="square" rtlCol="0">
            <a:spAutoFit/>
          </a:bodyPr>
          <a:lstStyle/>
          <a:p>
            <a:r>
              <a:rPr lang="en-GB" sz="2400" dirty="0"/>
              <a:t>BMSAT for entry 2024</a:t>
            </a:r>
          </a:p>
        </p:txBody>
      </p:sp>
    </p:spTree>
    <p:extLst>
      <p:ext uri="{BB962C8B-B14F-4D97-AF65-F5344CB8AC3E}">
        <p14:creationId xmlns:p14="http://schemas.microsoft.com/office/powerpoint/2010/main" val="226373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1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1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5" grpId="0" animBg="1"/>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663AB8-23CD-6A1E-CE70-3D923D5A47A3}"/>
              </a:ext>
            </a:extLst>
          </p:cNvPr>
          <p:cNvPicPr>
            <a:picLocks noChangeAspect="1"/>
          </p:cNvPicPr>
          <p:nvPr/>
        </p:nvPicPr>
        <p:blipFill rotWithShape="1">
          <a:blip r:embed="rId2"/>
          <a:srcRect t="5555" r="24167" b="10000"/>
          <a:stretch/>
        </p:blipFill>
        <p:spPr>
          <a:xfrm>
            <a:off x="20053" y="152400"/>
            <a:ext cx="9123947" cy="6172200"/>
          </a:xfrm>
          <a:prstGeom prst="rect">
            <a:avLst/>
          </a:prstGeom>
        </p:spPr>
      </p:pic>
      <p:sp>
        <p:nvSpPr>
          <p:cNvPr id="2" name="Rectangle 1">
            <a:extLst>
              <a:ext uri="{FF2B5EF4-FFF2-40B4-BE49-F238E27FC236}">
                <a16:creationId xmlns:a16="http://schemas.microsoft.com/office/drawing/2014/main" id="{8DB87A8D-A302-B01C-7446-5B856DD0F016}"/>
              </a:ext>
            </a:extLst>
          </p:cNvPr>
          <p:cNvSpPr/>
          <p:nvPr/>
        </p:nvSpPr>
        <p:spPr>
          <a:xfrm>
            <a:off x="1066800" y="5181600"/>
            <a:ext cx="6781800" cy="1066800"/>
          </a:xfrm>
          <a:prstGeom prst="rect">
            <a:avLst/>
          </a:prstGeom>
          <a:solidFill>
            <a:srgbClr val="FFFF00">
              <a:alpha val="2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5EC49A4-0B86-FE03-784C-A7CD7D8E8EB5}"/>
              </a:ext>
            </a:extLst>
          </p:cNvPr>
          <p:cNvSpPr txBox="1"/>
          <p:nvPr/>
        </p:nvSpPr>
        <p:spPr>
          <a:xfrm>
            <a:off x="5976686" y="4596825"/>
            <a:ext cx="4201027" cy="584775"/>
          </a:xfrm>
          <a:prstGeom prst="rect">
            <a:avLst/>
          </a:prstGeom>
          <a:noFill/>
        </p:spPr>
        <p:txBody>
          <a:bodyPr wrap="square" rtlCol="0">
            <a:spAutoFit/>
          </a:bodyPr>
          <a:lstStyle/>
          <a:p>
            <a:r>
              <a:rPr lang="en-GB" sz="3200" b="1" dirty="0">
                <a:solidFill>
                  <a:srgbClr val="FF0000"/>
                </a:solidFill>
              </a:rPr>
              <a:t>As at 24-6-2025</a:t>
            </a:r>
          </a:p>
        </p:txBody>
      </p:sp>
    </p:spTree>
    <p:extLst>
      <p:ext uri="{BB962C8B-B14F-4D97-AF65-F5344CB8AC3E}">
        <p14:creationId xmlns:p14="http://schemas.microsoft.com/office/powerpoint/2010/main" val="135071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229600" cy="707886"/>
          </a:xfrm>
          <a:prstGeom prst="rect">
            <a:avLst/>
          </a:prstGeom>
          <a:solidFill>
            <a:schemeClr val="tx1"/>
          </a:solidFill>
        </p:spPr>
        <p:txBody>
          <a:bodyPr wrap="square" rtlCol="0">
            <a:spAutoFit/>
          </a:bodyPr>
          <a:lstStyle/>
          <a:p>
            <a:r>
              <a:rPr lang="en-US" sz="4000" dirty="0">
                <a:solidFill>
                  <a:schemeClr val="bg1"/>
                </a:solidFill>
              </a:rPr>
              <a:t>Science knowledge and applications</a:t>
            </a:r>
          </a:p>
        </p:txBody>
      </p:sp>
      <p:pic>
        <p:nvPicPr>
          <p:cNvPr id="4" name="Picture 3">
            <a:extLst>
              <a:ext uri="{FF2B5EF4-FFF2-40B4-BE49-F238E27FC236}">
                <a16:creationId xmlns:a16="http://schemas.microsoft.com/office/drawing/2014/main" id="{40B94AC6-B211-5ABF-4B32-732BCFDA537E}"/>
              </a:ext>
            </a:extLst>
          </p:cNvPr>
          <p:cNvPicPr>
            <a:picLocks noChangeAspect="1"/>
          </p:cNvPicPr>
          <p:nvPr/>
        </p:nvPicPr>
        <p:blipFill rotWithShape="1">
          <a:blip r:embed="rId2"/>
          <a:srcRect r="1666" b="5555"/>
          <a:stretch/>
        </p:blipFill>
        <p:spPr>
          <a:xfrm>
            <a:off x="76200" y="1143000"/>
            <a:ext cx="8991600" cy="4857750"/>
          </a:xfrm>
          <a:prstGeom prst="rect">
            <a:avLst/>
          </a:prstGeom>
        </p:spPr>
      </p:pic>
    </p:spTree>
    <p:extLst>
      <p:ext uri="{BB962C8B-B14F-4D97-AF65-F5344CB8AC3E}">
        <p14:creationId xmlns:p14="http://schemas.microsoft.com/office/powerpoint/2010/main" val="1007008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229600" cy="707886"/>
          </a:xfrm>
          <a:prstGeom prst="rect">
            <a:avLst/>
          </a:prstGeom>
          <a:solidFill>
            <a:schemeClr val="tx1"/>
          </a:solidFill>
        </p:spPr>
        <p:txBody>
          <a:bodyPr wrap="square" rtlCol="0">
            <a:spAutoFit/>
          </a:bodyPr>
          <a:lstStyle/>
          <a:p>
            <a:r>
              <a:rPr lang="en-US" sz="4000" dirty="0">
                <a:solidFill>
                  <a:schemeClr val="bg1"/>
                </a:solidFill>
              </a:rPr>
              <a:t>Biology knowledge and applications</a:t>
            </a:r>
          </a:p>
        </p:txBody>
      </p:sp>
      <p:pic>
        <p:nvPicPr>
          <p:cNvPr id="5" name="Picture 4">
            <a:extLst>
              <a:ext uri="{FF2B5EF4-FFF2-40B4-BE49-F238E27FC236}">
                <a16:creationId xmlns:a16="http://schemas.microsoft.com/office/drawing/2014/main" id="{D753B04D-E12B-599E-DCCF-31C23A7E787F}"/>
              </a:ext>
            </a:extLst>
          </p:cNvPr>
          <p:cNvPicPr>
            <a:picLocks noChangeAspect="1"/>
          </p:cNvPicPr>
          <p:nvPr/>
        </p:nvPicPr>
        <p:blipFill rotWithShape="1">
          <a:blip r:embed="rId2"/>
          <a:srcRect l="19167" t="21851" r="20000" b="5556"/>
          <a:stretch/>
        </p:blipFill>
        <p:spPr>
          <a:xfrm>
            <a:off x="914399" y="1418573"/>
            <a:ext cx="7081935" cy="4753627"/>
          </a:xfrm>
          <a:prstGeom prst="rect">
            <a:avLst/>
          </a:prstGeom>
        </p:spPr>
      </p:pic>
      <p:sp>
        <p:nvSpPr>
          <p:cNvPr id="6" name="TextBox 5">
            <a:extLst>
              <a:ext uri="{FF2B5EF4-FFF2-40B4-BE49-F238E27FC236}">
                <a16:creationId xmlns:a16="http://schemas.microsoft.com/office/drawing/2014/main" id="{0CD80EC9-876B-28F1-7BD5-4186F0D540EF}"/>
              </a:ext>
            </a:extLst>
          </p:cNvPr>
          <p:cNvSpPr txBox="1"/>
          <p:nvPr/>
        </p:nvSpPr>
        <p:spPr>
          <a:xfrm>
            <a:off x="5257800" y="1219200"/>
            <a:ext cx="3733800" cy="830997"/>
          </a:xfrm>
          <a:prstGeom prst="rect">
            <a:avLst/>
          </a:prstGeom>
          <a:solidFill>
            <a:srgbClr val="FFFF00"/>
          </a:solidFill>
        </p:spPr>
        <p:txBody>
          <a:bodyPr wrap="square" rtlCol="0">
            <a:spAutoFit/>
          </a:bodyPr>
          <a:lstStyle/>
          <a:p>
            <a:r>
              <a:rPr lang="en-GB" sz="2400" dirty="0">
                <a:solidFill>
                  <a:schemeClr val="bg1"/>
                </a:solidFill>
              </a:rPr>
              <a:t>This is just the first part, see DfE website for full spec</a:t>
            </a:r>
            <a:r>
              <a:rPr lang="en-GB" dirty="0">
                <a:solidFill>
                  <a:schemeClr val="bg1"/>
                </a:solidFill>
              </a:rPr>
              <a:t>.</a:t>
            </a:r>
          </a:p>
        </p:txBody>
      </p:sp>
    </p:spTree>
    <p:extLst>
      <p:ext uri="{BB962C8B-B14F-4D97-AF65-F5344CB8AC3E}">
        <p14:creationId xmlns:p14="http://schemas.microsoft.com/office/powerpoint/2010/main" val="1407241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229600" cy="707886"/>
          </a:xfrm>
          <a:prstGeom prst="rect">
            <a:avLst/>
          </a:prstGeom>
          <a:solidFill>
            <a:schemeClr val="tx1"/>
          </a:solidFill>
        </p:spPr>
        <p:txBody>
          <a:bodyPr wrap="square" rtlCol="0">
            <a:spAutoFit/>
          </a:bodyPr>
          <a:lstStyle/>
          <a:p>
            <a:r>
              <a:rPr lang="en-US" sz="4000" dirty="0">
                <a:solidFill>
                  <a:schemeClr val="bg1"/>
                </a:solidFill>
              </a:rPr>
              <a:t>Chemistry knowledge and applications</a:t>
            </a:r>
          </a:p>
        </p:txBody>
      </p:sp>
      <p:pic>
        <p:nvPicPr>
          <p:cNvPr id="4" name="Picture 3">
            <a:extLst>
              <a:ext uri="{FF2B5EF4-FFF2-40B4-BE49-F238E27FC236}">
                <a16:creationId xmlns:a16="http://schemas.microsoft.com/office/drawing/2014/main" id="{F75B3E3F-04AA-D5DE-8BB6-9D7C0C013D59}"/>
              </a:ext>
            </a:extLst>
          </p:cNvPr>
          <p:cNvPicPr>
            <a:picLocks noChangeAspect="1"/>
          </p:cNvPicPr>
          <p:nvPr/>
        </p:nvPicPr>
        <p:blipFill rotWithShape="1">
          <a:blip r:embed="rId2"/>
          <a:srcRect l="27500" t="32222" r="28333" b="7037"/>
          <a:stretch/>
        </p:blipFill>
        <p:spPr>
          <a:xfrm>
            <a:off x="914399" y="1186542"/>
            <a:ext cx="6346371" cy="4909457"/>
          </a:xfrm>
          <a:prstGeom prst="rect">
            <a:avLst/>
          </a:prstGeom>
        </p:spPr>
      </p:pic>
      <p:sp>
        <p:nvSpPr>
          <p:cNvPr id="6" name="TextBox 5">
            <a:extLst>
              <a:ext uri="{FF2B5EF4-FFF2-40B4-BE49-F238E27FC236}">
                <a16:creationId xmlns:a16="http://schemas.microsoft.com/office/drawing/2014/main" id="{0CD80EC9-876B-28F1-7BD5-4186F0D540EF}"/>
              </a:ext>
            </a:extLst>
          </p:cNvPr>
          <p:cNvSpPr txBox="1"/>
          <p:nvPr/>
        </p:nvSpPr>
        <p:spPr>
          <a:xfrm>
            <a:off x="5257800" y="5930556"/>
            <a:ext cx="3733800" cy="830997"/>
          </a:xfrm>
          <a:prstGeom prst="rect">
            <a:avLst/>
          </a:prstGeom>
          <a:solidFill>
            <a:srgbClr val="FFFF00"/>
          </a:solidFill>
        </p:spPr>
        <p:txBody>
          <a:bodyPr wrap="square" rtlCol="0">
            <a:spAutoFit/>
          </a:bodyPr>
          <a:lstStyle/>
          <a:p>
            <a:r>
              <a:rPr lang="en-GB" sz="2400" dirty="0">
                <a:solidFill>
                  <a:schemeClr val="bg1"/>
                </a:solidFill>
              </a:rPr>
              <a:t>This is just the first part, see DfE website for full spec</a:t>
            </a:r>
            <a:r>
              <a:rPr lang="en-GB" dirty="0">
                <a:solidFill>
                  <a:schemeClr val="bg1"/>
                </a:solidFill>
              </a:rPr>
              <a:t>.</a:t>
            </a:r>
          </a:p>
        </p:txBody>
      </p:sp>
    </p:spTree>
    <p:extLst>
      <p:ext uri="{BB962C8B-B14F-4D97-AF65-F5344CB8AC3E}">
        <p14:creationId xmlns:p14="http://schemas.microsoft.com/office/powerpoint/2010/main" val="1050136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229600" cy="707886"/>
          </a:xfrm>
          <a:prstGeom prst="rect">
            <a:avLst/>
          </a:prstGeom>
          <a:solidFill>
            <a:schemeClr val="tx1"/>
          </a:solidFill>
        </p:spPr>
        <p:txBody>
          <a:bodyPr wrap="square" rtlCol="0">
            <a:spAutoFit/>
          </a:bodyPr>
          <a:lstStyle/>
          <a:p>
            <a:r>
              <a:rPr lang="en-US" sz="4000" dirty="0">
                <a:solidFill>
                  <a:schemeClr val="bg1"/>
                </a:solidFill>
              </a:rPr>
              <a:t>Physics knowledge and applications</a:t>
            </a:r>
          </a:p>
        </p:txBody>
      </p:sp>
      <p:pic>
        <p:nvPicPr>
          <p:cNvPr id="5" name="Picture 4">
            <a:extLst>
              <a:ext uri="{FF2B5EF4-FFF2-40B4-BE49-F238E27FC236}">
                <a16:creationId xmlns:a16="http://schemas.microsoft.com/office/drawing/2014/main" id="{3539E5FB-FE51-3483-5535-372ECFD1C0A4}"/>
              </a:ext>
            </a:extLst>
          </p:cNvPr>
          <p:cNvPicPr>
            <a:picLocks noChangeAspect="1"/>
          </p:cNvPicPr>
          <p:nvPr/>
        </p:nvPicPr>
        <p:blipFill rotWithShape="1">
          <a:blip r:embed="rId2"/>
          <a:srcRect l="26635" t="20283" r="27532" b="8606"/>
          <a:stretch/>
        </p:blipFill>
        <p:spPr>
          <a:xfrm>
            <a:off x="1447800" y="1095096"/>
            <a:ext cx="5849938" cy="5105400"/>
          </a:xfrm>
          <a:prstGeom prst="rect">
            <a:avLst/>
          </a:prstGeom>
        </p:spPr>
      </p:pic>
      <p:sp>
        <p:nvSpPr>
          <p:cNvPr id="6" name="TextBox 5">
            <a:extLst>
              <a:ext uri="{FF2B5EF4-FFF2-40B4-BE49-F238E27FC236}">
                <a16:creationId xmlns:a16="http://schemas.microsoft.com/office/drawing/2014/main" id="{0CD80EC9-876B-28F1-7BD5-4186F0D540EF}"/>
              </a:ext>
            </a:extLst>
          </p:cNvPr>
          <p:cNvSpPr txBox="1"/>
          <p:nvPr/>
        </p:nvSpPr>
        <p:spPr>
          <a:xfrm>
            <a:off x="2209800" y="6324600"/>
            <a:ext cx="6802438" cy="461665"/>
          </a:xfrm>
          <a:prstGeom prst="rect">
            <a:avLst/>
          </a:prstGeom>
          <a:solidFill>
            <a:srgbClr val="FFFF00"/>
          </a:solidFill>
        </p:spPr>
        <p:txBody>
          <a:bodyPr wrap="square" rtlCol="0">
            <a:spAutoFit/>
          </a:bodyPr>
          <a:lstStyle/>
          <a:p>
            <a:r>
              <a:rPr lang="en-GB" sz="2400" dirty="0">
                <a:solidFill>
                  <a:schemeClr val="bg1"/>
                </a:solidFill>
              </a:rPr>
              <a:t>This is just the first part, see DfE website for full spec</a:t>
            </a:r>
            <a:r>
              <a:rPr lang="en-GB" dirty="0">
                <a:solidFill>
                  <a:schemeClr val="bg1"/>
                </a:solidFill>
              </a:rPr>
              <a:t>.</a:t>
            </a:r>
          </a:p>
        </p:txBody>
      </p:sp>
    </p:spTree>
    <p:extLst>
      <p:ext uri="{BB962C8B-B14F-4D97-AF65-F5344CB8AC3E}">
        <p14:creationId xmlns:p14="http://schemas.microsoft.com/office/powerpoint/2010/main" val="4054415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229600" cy="707886"/>
          </a:xfrm>
          <a:prstGeom prst="rect">
            <a:avLst/>
          </a:prstGeom>
          <a:solidFill>
            <a:schemeClr val="tx1"/>
          </a:solidFill>
        </p:spPr>
        <p:txBody>
          <a:bodyPr wrap="square" rtlCol="0">
            <a:spAutoFit/>
          </a:bodyPr>
          <a:lstStyle/>
          <a:p>
            <a:r>
              <a:rPr lang="en-US" sz="4000" dirty="0" err="1">
                <a:solidFill>
                  <a:schemeClr val="bg1"/>
                </a:solidFill>
              </a:rPr>
              <a:t>Maths</a:t>
            </a:r>
            <a:r>
              <a:rPr lang="en-US" sz="4000" dirty="0">
                <a:solidFill>
                  <a:schemeClr val="bg1"/>
                </a:solidFill>
              </a:rPr>
              <a:t> knowledge and applications</a:t>
            </a:r>
          </a:p>
        </p:txBody>
      </p:sp>
      <p:pic>
        <p:nvPicPr>
          <p:cNvPr id="5" name="Picture 4">
            <a:extLst>
              <a:ext uri="{FF2B5EF4-FFF2-40B4-BE49-F238E27FC236}">
                <a16:creationId xmlns:a16="http://schemas.microsoft.com/office/drawing/2014/main" id="{58879C6A-7373-F120-334E-BB3BA2C2CDA0}"/>
              </a:ext>
            </a:extLst>
          </p:cNvPr>
          <p:cNvPicPr>
            <a:picLocks noChangeAspect="1"/>
          </p:cNvPicPr>
          <p:nvPr/>
        </p:nvPicPr>
        <p:blipFill rotWithShape="1">
          <a:blip r:embed="rId2"/>
          <a:srcRect r="3333" b="7037"/>
          <a:stretch/>
        </p:blipFill>
        <p:spPr>
          <a:xfrm>
            <a:off x="152400" y="1143000"/>
            <a:ext cx="8839200" cy="4781550"/>
          </a:xfrm>
          <a:prstGeom prst="rect">
            <a:avLst/>
          </a:prstGeom>
        </p:spPr>
      </p:pic>
    </p:spTree>
    <p:extLst>
      <p:ext uri="{BB962C8B-B14F-4D97-AF65-F5344CB8AC3E}">
        <p14:creationId xmlns:p14="http://schemas.microsoft.com/office/powerpoint/2010/main" val="3755582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2315BCC-AF30-0CC8-CEA9-73894FFCE5F2}"/>
              </a:ext>
            </a:extLst>
          </p:cNvPr>
          <p:cNvGrpSpPr/>
          <p:nvPr/>
        </p:nvGrpSpPr>
        <p:grpSpPr>
          <a:xfrm>
            <a:off x="533400" y="156411"/>
            <a:ext cx="7391400" cy="6549189"/>
            <a:chOff x="533400" y="156411"/>
            <a:chExt cx="5233737" cy="4567989"/>
          </a:xfrm>
        </p:grpSpPr>
        <p:pic>
          <p:nvPicPr>
            <p:cNvPr id="5" name="Picture 4">
              <a:extLst>
                <a:ext uri="{FF2B5EF4-FFF2-40B4-BE49-F238E27FC236}">
                  <a16:creationId xmlns:a16="http://schemas.microsoft.com/office/drawing/2014/main" id="{FAD8DD1F-B31D-D1D6-A0DD-3D9EC45AC1AE}"/>
                </a:ext>
              </a:extLst>
            </p:cNvPr>
            <p:cNvPicPr>
              <a:picLocks noChangeAspect="1"/>
            </p:cNvPicPr>
            <p:nvPr/>
          </p:nvPicPr>
          <p:blipFill>
            <a:blip r:embed="rId2"/>
            <a:srcRect l="8333" t="24814" r="34167" b="11481"/>
            <a:stretch>
              <a:fillRect/>
            </a:stretch>
          </p:blipFill>
          <p:spPr>
            <a:xfrm>
              <a:off x="533400" y="156411"/>
              <a:ext cx="5233737" cy="3261604"/>
            </a:xfrm>
            <a:prstGeom prst="rect">
              <a:avLst/>
            </a:prstGeom>
          </p:spPr>
        </p:pic>
        <p:pic>
          <p:nvPicPr>
            <p:cNvPr id="7" name="Picture 6">
              <a:extLst>
                <a:ext uri="{FF2B5EF4-FFF2-40B4-BE49-F238E27FC236}">
                  <a16:creationId xmlns:a16="http://schemas.microsoft.com/office/drawing/2014/main" id="{C9A36672-1F50-C8C0-BDF2-C370E29C7A62}"/>
                </a:ext>
              </a:extLst>
            </p:cNvPr>
            <p:cNvPicPr>
              <a:picLocks noChangeAspect="1"/>
            </p:cNvPicPr>
            <p:nvPr/>
          </p:nvPicPr>
          <p:blipFill>
            <a:blip r:embed="rId3"/>
            <a:srcRect l="7499" t="26296" r="35001" b="47038"/>
            <a:stretch>
              <a:fillRect/>
            </a:stretch>
          </p:blipFill>
          <p:spPr>
            <a:xfrm>
              <a:off x="533400" y="3352800"/>
              <a:ext cx="5233737" cy="1371600"/>
            </a:xfrm>
            <a:prstGeom prst="rect">
              <a:avLst/>
            </a:prstGeom>
          </p:spPr>
        </p:pic>
      </p:grpSp>
    </p:spTree>
    <p:extLst>
      <p:ext uri="{BB962C8B-B14F-4D97-AF65-F5344CB8AC3E}">
        <p14:creationId xmlns:p14="http://schemas.microsoft.com/office/powerpoint/2010/main" val="1274590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229600" cy="707886"/>
          </a:xfrm>
          <a:prstGeom prst="rect">
            <a:avLst/>
          </a:prstGeom>
          <a:solidFill>
            <a:schemeClr val="tx1"/>
          </a:solidFill>
        </p:spPr>
        <p:txBody>
          <a:bodyPr wrap="square" rtlCol="0">
            <a:spAutoFit/>
          </a:bodyPr>
          <a:lstStyle/>
          <a:p>
            <a:r>
              <a:rPr lang="en-US" sz="4000" dirty="0" err="1">
                <a:solidFill>
                  <a:schemeClr val="bg1"/>
                </a:solidFill>
              </a:rPr>
              <a:t>Maths</a:t>
            </a:r>
            <a:r>
              <a:rPr lang="en-US" sz="4000" dirty="0">
                <a:solidFill>
                  <a:schemeClr val="bg1"/>
                </a:solidFill>
              </a:rPr>
              <a:t> knowledge and applications</a:t>
            </a:r>
          </a:p>
        </p:txBody>
      </p:sp>
      <p:sp>
        <p:nvSpPr>
          <p:cNvPr id="6" name="TextBox 5">
            <a:extLst>
              <a:ext uri="{FF2B5EF4-FFF2-40B4-BE49-F238E27FC236}">
                <a16:creationId xmlns:a16="http://schemas.microsoft.com/office/drawing/2014/main" id="{0CD80EC9-876B-28F1-7BD5-4186F0D540EF}"/>
              </a:ext>
            </a:extLst>
          </p:cNvPr>
          <p:cNvSpPr txBox="1"/>
          <p:nvPr/>
        </p:nvSpPr>
        <p:spPr>
          <a:xfrm>
            <a:off x="2209800" y="6324600"/>
            <a:ext cx="6802438" cy="461665"/>
          </a:xfrm>
          <a:prstGeom prst="rect">
            <a:avLst/>
          </a:prstGeom>
          <a:solidFill>
            <a:srgbClr val="FFFF00"/>
          </a:solidFill>
        </p:spPr>
        <p:txBody>
          <a:bodyPr wrap="square" rtlCol="0">
            <a:spAutoFit/>
          </a:bodyPr>
          <a:lstStyle/>
          <a:p>
            <a:r>
              <a:rPr lang="en-GB" sz="2400" dirty="0">
                <a:solidFill>
                  <a:schemeClr val="bg1"/>
                </a:solidFill>
              </a:rPr>
              <a:t>This is just the first part, see DfE website for full spec</a:t>
            </a:r>
            <a:r>
              <a:rPr lang="en-GB" dirty="0">
                <a:solidFill>
                  <a:schemeClr val="bg1"/>
                </a:solidFill>
              </a:rPr>
              <a:t>.</a:t>
            </a:r>
          </a:p>
        </p:txBody>
      </p:sp>
      <p:pic>
        <p:nvPicPr>
          <p:cNvPr id="4" name="Picture 3">
            <a:extLst>
              <a:ext uri="{FF2B5EF4-FFF2-40B4-BE49-F238E27FC236}">
                <a16:creationId xmlns:a16="http://schemas.microsoft.com/office/drawing/2014/main" id="{19D23DEF-005E-2C7B-8E4C-45DDE87C647C}"/>
              </a:ext>
            </a:extLst>
          </p:cNvPr>
          <p:cNvPicPr>
            <a:picLocks noChangeAspect="1"/>
          </p:cNvPicPr>
          <p:nvPr/>
        </p:nvPicPr>
        <p:blipFill rotWithShape="1">
          <a:blip r:embed="rId2"/>
          <a:srcRect l="25833" t="20371" r="28333" b="7037"/>
          <a:stretch/>
        </p:blipFill>
        <p:spPr>
          <a:xfrm>
            <a:off x="1828800" y="1219200"/>
            <a:ext cx="5486400" cy="4887884"/>
          </a:xfrm>
          <a:prstGeom prst="rect">
            <a:avLst/>
          </a:prstGeom>
        </p:spPr>
      </p:pic>
    </p:spTree>
    <p:extLst>
      <p:ext uri="{BB962C8B-B14F-4D97-AF65-F5344CB8AC3E}">
        <p14:creationId xmlns:p14="http://schemas.microsoft.com/office/powerpoint/2010/main" val="588052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C5D362-F01A-5B75-B291-90BD62D291DF}"/>
              </a:ext>
            </a:extLst>
          </p:cNvPr>
          <p:cNvSpPr>
            <a:spLocks noGrp="1"/>
          </p:cNvSpPr>
          <p:nvPr>
            <p:ph idx="1"/>
          </p:nvPr>
        </p:nvSpPr>
        <p:spPr>
          <a:xfrm>
            <a:off x="381000" y="457200"/>
            <a:ext cx="8382000" cy="5334000"/>
          </a:xfrm>
          <a:solidFill>
            <a:schemeClr val="tx1"/>
          </a:solidFill>
        </p:spPr>
        <p:txBody>
          <a:bodyPr>
            <a:normAutofit fontScale="47500" lnSpcReduction="20000"/>
          </a:bodyPr>
          <a:lstStyle/>
          <a:p>
            <a:pPr marL="0" indent="0">
              <a:buNone/>
            </a:pPr>
            <a:r>
              <a:rPr lang="en-GB" sz="4200" dirty="0">
                <a:solidFill>
                  <a:schemeClr val="bg1"/>
                </a:solidFill>
              </a:rPr>
              <a:t>Origins of the BSMAT</a:t>
            </a:r>
          </a:p>
          <a:p>
            <a:pPr marL="0" indent="0">
              <a:buNone/>
            </a:pPr>
            <a:endParaRPr lang="en-GB" dirty="0">
              <a:solidFill>
                <a:schemeClr val="bg1"/>
              </a:solidFill>
            </a:endParaRPr>
          </a:p>
          <a:p>
            <a:pPr marL="0" indent="0">
              <a:buNone/>
            </a:pPr>
            <a:r>
              <a:rPr lang="en-GB" sz="4500" dirty="0">
                <a:solidFill>
                  <a:schemeClr val="bg1"/>
                </a:solidFill>
              </a:rPr>
              <a:t>Until 2024 Biomedical students sat the BMAT (Biomedical Admissions Test) alongside Medics and Dentists but this test was discontinued in 2024.</a:t>
            </a:r>
          </a:p>
          <a:p>
            <a:pPr marL="0" indent="0">
              <a:buNone/>
            </a:pPr>
            <a:endParaRPr lang="en-GB" sz="4500" dirty="0">
              <a:solidFill>
                <a:schemeClr val="bg1"/>
              </a:solidFill>
            </a:endParaRPr>
          </a:p>
          <a:p>
            <a:pPr marL="0" indent="0">
              <a:buNone/>
            </a:pPr>
            <a:r>
              <a:rPr lang="en-GB" sz="4500" dirty="0">
                <a:solidFill>
                  <a:schemeClr val="bg1"/>
                </a:solidFill>
              </a:rPr>
              <a:t>The new BMSAT is now purely based on science and maths questions as in Section 2 of the old BMAT which was non-calculator.</a:t>
            </a:r>
          </a:p>
          <a:p>
            <a:pPr marL="0" indent="0">
              <a:buNone/>
            </a:pPr>
            <a:endParaRPr lang="en-GB" sz="4500" dirty="0">
              <a:solidFill>
                <a:schemeClr val="bg1"/>
              </a:solidFill>
            </a:endParaRPr>
          </a:p>
          <a:p>
            <a:pPr marL="0" indent="0">
              <a:buNone/>
            </a:pPr>
            <a:r>
              <a:rPr lang="en-GB" sz="4500" dirty="0">
                <a:solidFill>
                  <a:schemeClr val="bg1"/>
                </a:solidFill>
              </a:rPr>
              <a:t>Instead of 27 questions in 30 minutes there are now 80 questions in 90 minutes.</a:t>
            </a:r>
          </a:p>
          <a:p>
            <a:pPr marL="0" indent="0">
              <a:buNone/>
            </a:pPr>
            <a:endParaRPr lang="en-GB" sz="4500" dirty="0">
              <a:solidFill>
                <a:schemeClr val="bg1"/>
              </a:solidFill>
            </a:endParaRPr>
          </a:p>
          <a:p>
            <a:pPr marL="0" indent="0">
              <a:buNone/>
            </a:pPr>
            <a:r>
              <a:rPr lang="en-GB" sz="4500" dirty="0">
                <a:solidFill>
                  <a:schemeClr val="bg1"/>
                </a:solidFill>
              </a:rPr>
              <a:t>Old BMAT Section 2 style questions are the most useful practice via </a:t>
            </a:r>
            <a:r>
              <a:rPr lang="en-GB" sz="4500" dirty="0">
                <a:solidFill>
                  <a:schemeClr val="bg1"/>
                </a:solidFill>
                <a:hlinkClick r:id="rId2">
                  <a:extLst>
                    <a:ext uri="{A12FA001-AC4F-418D-AE19-62706E023703}">
                      <ahyp:hlinkClr xmlns:ahyp="http://schemas.microsoft.com/office/drawing/2018/hyperlinkcolor" val="tx"/>
                    </a:ext>
                  </a:extLst>
                </a:hlinkClick>
              </a:rPr>
              <a:t>www.physicsandmathstutor.com</a:t>
            </a:r>
            <a:endParaRPr lang="en-GB" sz="4500" dirty="0">
              <a:solidFill>
                <a:schemeClr val="bg1"/>
              </a:solidFill>
            </a:endParaRPr>
          </a:p>
          <a:p>
            <a:pPr marL="0" indent="0">
              <a:buNone/>
            </a:pPr>
            <a:endParaRPr lang="en-GB" sz="4500" dirty="0">
              <a:solidFill>
                <a:schemeClr val="bg1"/>
              </a:solidFill>
            </a:endParaRPr>
          </a:p>
          <a:p>
            <a:pPr marL="0" indent="0">
              <a:buNone/>
            </a:pPr>
            <a:r>
              <a:rPr lang="en-GB" sz="4500" dirty="0">
                <a:solidFill>
                  <a:schemeClr val="bg1"/>
                </a:solidFill>
              </a:rPr>
              <a:t>Other past papers such as ESAT, ENGAA, NSAA and PAT have useful multichoice questions but generally allocate more time per question.</a:t>
            </a:r>
          </a:p>
          <a:p>
            <a:pPr marL="0" indent="0">
              <a:buNone/>
            </a:pPr>
            <a:endParaRPr lang="en-GB" dirty="0"/>
          </a:p>
          <a:p>
            <a:pPr marL="0" indent="0">
              <a:buNone/>
            </a:pPr>
            <a:endParaRPr lang="en-GB" dirty="0"/>
          </a:p>
          <a:p>
            <a:endParaRPr lang="en-GB" dirty="0"/>
          </a:p>
          <a:p>
            <a:endParaRPr lang="en-GB" dirty="0"/>
          </a:p>
        </p:txBody>
      </p:sp>
    </p:spTree>
    <p:extLst>
      <p:ext uri="{BB962C8B-B14F-4D97-AF65-F5344CB8AC3E}">
        <p14:creationId xmlns:p14="http://schemas.microsoft.com/office/powerpoint/2010/main" val="3128594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0CC84-A7B4-3CBB-0C03-015F36F4A47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F443F56-38C7-AA7C-9CFC-20AE2BD8E612}"/>
              </a:ext>
            </a:extLst>
          </p:cNvPr>
          <p:cNvPicPr>
            <a:picLocks noChangeAspect="1"/>
          </p:cNvPicPr>
          <p:nvPr/>
        </p:nvPicPr>
        <p:blipFill>
          <a:blip r:embed="rId2"/>
          <a:srcRect t="33703" r="31667" b="26297"/>
          <a:stretch>
            <a:fillRect/>
          </a:stretch>
        </p:blipFill>
        <p:spPr>
          <a:xfrm>
            <a:off x="22860" y="1066800"/>
            <a:ext cx="9159642" cy="4398480"/>
          </a:xfrm>
          <a:prstGeom prst="rect">
            <a:avLst/>
          </a:prstGeom>
        </p:spPr>
      </p:pic>
    </p:spTree>
    <p:extLst>
      <p:ext uri="{BB962C8B-B14F-4D97-AF65-F5344CB8AC3E}">
        <p14:creationId xmlns:p14="http://schemas.microsoft.com/office/powerpoint/2010/main" val="3150618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3CE8821-CD91-D5EE-BE1D-505621ADF65C}"/>
              </a:ext>
            </a:extLst>
          </p:cNvPr>
          <p:cNvGrpSpPr/>
          <p:nvPr/>
        </p:nvGrpSpPr>
        <p:grpSpPr>
          <a:xfrm>
            <a:off x="76200" y="0"/>
            <a:ext cx="9067800" cy="6400800"/>
            <a:chOff x="10391" y="-3810"/>
            <a:chExt cx="9067800" cy="6400800"/>
          </a:xfrm>
        </p:grpSpPr>
        <p:grpSp>
          <p:nvGrpSpPr>
            <p:cNvPr id="9" name="Group 8">
              <a:extLst>
                <a:ext uri="{FF2B5EF4-FFF2-40B4-BE49-F238E27FC236}">
                  <a16:creationId xmlns:a16="http://schemas.microsoft.com/office/drawing/2014/main" id="{DFAC24FF-2340-5BC6-1BBA-6E3F5BAAF54F}"/>
                </a:ext>
              </a:extLst>
            </p:cNvPr>
            <p:cNvGrpSpPr/>
            <p:nvPr/>
          </p:nvGrpSpPr>
          <p:grpSpPr>
            <a:xfrm>
              <a:off x="10391" y="-3810"/>
              <a:ext cx="9067800" cy="6400800"/>
              <a:chOff x="0" y="433262"/>
              <a:chExt cx="9067800" cy="6400800"/>
            </a:xfrm>
          </p:grpSpPr>
          <p:pic>
            <p:nvPicPr>
              <p:cNvPr id="5" name="Picture 4">
                <a:extLst>
                  <a:ext uri="{FF2B5EF4-FFF2-40B4-BE49-F238E27FC236}">
                    <a16:creationId xmlns:a16="http://schemas.microsoft.com/office/drawing/2014/main" id="{373DD6E8-CC9A-65FB-615C-F87CDEB31766}"/>
                  </a:ext>
                </a:extLst>
              </p:cNvPr>
              <p:cNvPicPr>
                <a:picLocks noChangeAspect="1"/>
              </p:cNvPicPr>
              <p:nvPr/>
            </p:nvPicPr>
            <p:blipFill rotWithShape="1">
              <a:blip r:embed="rId2"/>
              <a:srcRect t="11481" r="833" b="5556"/>
              <a:stretch/>
            </p:blipFill>
            <p:spPr>
              <a:xfrm>
                <a:off x="0" y="433262"/>
                <a:ext cx="9067800" cy="6400800"/>
              </a:xfrm>
              <a:prstGeom prst="rect">
                <a:avLst/>
              </a:prstGeom>
            </p:spPr>
          </p:pic>
          <p:sp>
            <p:nvSpPr>
              <p:cNvPr id="3" name="TextBox 2">
                <a:extLst>
                  <a:ext uri="{FF2B5EF4-FFF2-40B4-BE49-F238E27FC236}">
                    <a16:creationId xmlns:a16="http://schemas.microsoft.com/office/drawing/2014/main" id="{9D15EBAD-BB10-13A2-08EF-99FAA79C2CE5}"/>
                  </a:ext>
                </a:extLst>
              </p:cNvPr>
              <p:cNvSpPr txBox="1"/>
              <p:nvPr/>
            </p:nvSpPr>
            <p:spPr>
              <a:xfrm>
                <a:off x="2819400" y="2590800"/>
                <a:ext cx="4267200" cy="400110"/>
              </a:xfrm>
              <a:prstGeom prst="rect">
                <a:avLst/>
              </a:prstGeom>
              <a:solidFill>
                <a:schemeClr val="tx1"/>
              </a:solidFill>
            </p:spPr>
            <p:txBody>
              <a:bodyPr wrap="square" rtlCol="0">
                <a:spAutoFit/>
              </a:bodyPr>
              <a:lstStyle/>
              <a:p>
                <a:r>
                  <a:rPr lang="en-GB" sz="2000" dirty="0">
                    <a:solidFill>
                      <a:schemeClr val="bg1"/>
                    </a:solidFill>
                  </a:rPr>
                  <a:t>Biomedical Sciences Admission Test</a:t>
                </a:r>
              </a:p>
            </p:txBody>
          </p:sp>
          <p:sp>
            <p:nvSpPr>
              <p:cNvPr id="4" name="TextBox 3">
                <a:extLst>
                  <a:ext uri="{FF2B5EF4-FFF2-40B4-BE49-F238E27FC236}">
                    <a16:creationId xmlns:a16="http://schemas.microsoft.com/office/drawing/2014/main" id="{7DEEA2E6-4B59-5455-6CE7-1284F10EBACC}"/>
                  </a:ext>
                </a:extLst>
              </p:cNvPr>
              <p:cNvSpPr txBox="1"/>
              <p:nvPr/>
            </p:nvSpPr>
            <p:spPr>
              <a:xfrm>
                <a:off x="85052" y="2990910"/>
                <a:ext cx="5392722" cy="1323439"/>
              </a:xfrm>
              <a:prstGeom prst="rect">
                <a:avLst/>
              </a:prstGeom>
              <a:solidFill>
                <a:schemeClr val="tx1"/>
              </a:solidFill>
            </p:spPr>
            <p:txBody>
              <a:bodyPr wrap="square" rtlCol="0">
                <a:spAutoFit/>
              </a:bodyPr>
              <a:lstStyle/>
              <a:p>
                <a:r>
                  <a:rPr lang="en-GB" sz="1600" dirty="0">
                    <a:solidFill>
                      <a:schemeClr val="bg1"/>
                    </a:solidFill>
                  </a:rPr>
                  <a:t>Welcome to BMSAT</a:t>
                </a:r>
              </a:p>
              <a:p>
                <a:endParaRPr lang="en-GB" sz="1600" dirty="0">
                  <a:solidFill>
                    <a:schemeClr val="bg1"/>
                  </a:solidFill>
                </a:endParaRPr>
              </a:p>
              <a:p>
                <a:r>
                  <a:rPr lang="en-GB" sz="1600" dirty="0">
                    <a:solidFill>
                      <a:schemeClr val="bg1"/>
                    </a:solidFill>
                  </a:rPr>
                  <a:t>Time allowed 90 minutes</a:t>
                </a:r>
              </a:p>
              <a:p>
                <a:endParaRPr lang="en-GB" sz="1600" dirty="0">
                  <a:solidFill>
                    <a:schemeClr val="bg1"/>
                  </a:solidFill>
                </a:endParaRPr>
              </a:p>
              <a:p>
                <a:r>
                  <a:rPr lang="en-GB" sz="1600" dirty="0">
                    <a:solidFill>
                      <a:schemeClr val="bg1"/>
                    </a:solidFill>
                  </a:rPr>
                  <a:t>80 multichoice questions</a:t>
                </a:r>
              </a:p>
            </p:txBody>
          </p:sp>
        </p:grpSp>
        <p:sp>
          <p:nvSpPr>
            <p:cNvPr id="2" name="TextBox 1">
              <a:extLst>
                <a:ext uri="{FF2B5EF4-FFF2-40B4-BE49-F238E27FC236}">
                  <a16:creationId xmlns:a16="http://schemas.microsoft.com/office/drawing/2014/main" id="{8DB18DE1-91EF-666B-2D85-1E76A0E2CF46}"/>
                </a:ext>
              </a:extLst>
            </p:cNvPr>
            <p:cNvSpPr txBox="1"/>
            <p:nvPr/>
          </p:nvSpPr>
          <p:spPr>
            <a:xfrm>
              <a:off x="27822" y="116576"/>
              <a:ext cx="3801148" cy="381000"/>
            </a:xfrm>
            <a:prstGeom prst="rect">
              <a:avLst/>
            </a:prstGeom>
            <a:solidFill>
              <a:srgbClr val="0070C0"/>
            </a:solidFill>
          </p:spPr>
          <p:txBody>
            <a:bodyPr wrap="square" rtlCol="0">
              <a:spAutoFit/>
            </a:bodyPr>
            <a:lstStyle/>
            <a:p>
              <a:r>
                <a:rPr lang="en-GB" dirty="0"/>
                <a:t>Biomedical Sciences  Admission Test</a:t>
              </a:r>
            </a:p>
          </p:txBody>
        </p:sp>
      </p:grpSp>
      <p:sp>
        <p:nvSpPr>
          <p:cNvPr id="16" name="Rectangle 15">
            <a:extLst>
              <a:ext uri="{FF2B5EF4-FFF2-40B4-BE49-F238E27FC236}">
                <a16:creationId xmlns:a16="http://schemas.microsoft.com/office/drawing/2014/main" id="{9DD89E57-8408-91CC-99B7-1BBE787AC734}"/>
              </a:ext>
            </a:extLst>
          </p:cNvPr>
          <p:cNvSpPr/>
          <p:nvPr/>
        </p:nvSpPr>
        <p:spPr>
          <a:xfrm>
            <a:off x="161252" y="4800600"/>
            <a:ext cx="8754148" cy="914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4890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6528573-7262-82E3-0274-4B8BAFC6FCBF}"/>
              </a:ext>
            </a:extLst>
          </p:cNvPr>
          <p:cNvGrpSpPr/>
          <p:nvPr/>
        </p:nvGrpSpPr>
        <p:grpSpPr>
          <a:xfrm>
            <a:off x="0" y="228600"/>
            <a:ext cx="9144000" cy="6400800"/>
            <a:chOff x="-2817341" y="1787457"/>
            <a:chExt cx="9144000" cy="6400800"/>
          </a:xfrm>
        </p:grpSpPr>
        <p:pic>
          <p:nvPicPr>
            <p:cNvPr id="3" name="Picture 2">
              <a:extLst>
                <a:ext uri="{FF2B5EF4-FFF2-40B4-BE49-F238E27FC236}">
                  <a16:creationId xmlns:a16="http://schemas.microsoft.com/office/drawing/2014/main" id="{06F4EA5C-5177-C91B-15A2-E713C5641936}"/>
                </a:ext>
              </a:extLst>
            </p:cNvPr>
            <p:cNvPicPr>
              <a:picLocks noChangeAspect="1"/>
            </p:cNvPicPr>
            <p:nvPr/>
          </p:nvPicPr>
          <p:blipFill rotWithShape="1">
            <a:blip r:embed="rId3"/>
            <a:srcRect t="12964" b="5555"/>
            <a:stretch/>
          </p:blipFill>
          <p:spPr>
            <a:xfrm>
              <a:off x="-2817341" y="1787457"/>
              <a:ext cx="9144000" cy="6400800"/>
            </a:xfrm>
            <a:prstGeom prst="rect">
              <a:avLst/>
            </a:prstGeom>
          </p:spPr>
        </p:pic>
        <p:sp>
          <p:nvSpPr>
            <p:cNvPr id="2" name="TextBox 1">
              <a:extLst>
                <a:ext uri="{FF2B5EF4-FFF2-40B4-BE49-F238E27FC236}">
                  <a16:creationId xmlns:a16="http://schemas.microsoft.com/office/drawing/2014/main" id="{00A24618-6D7F-90EB-E36C-6AF2F5AF2987}"/>
                </a:ext>
              </a:extLst>
            </p:cNvPr>
            <p:cNvSpPr txBox="1"/>
            <p:nvPr/>
          </p:nvSpPr>
          <p:spPr>
            <a:xfrm>
              <a:off x="-2817341" y="1787457"/>
              <a:ext cx="3801148" cy="381000"/>
            </a:xfrm>
            <a:prstGeom prst="rect">
              <a:avLst/>
            </a:prstGeom>
            <a:solidFill>
              <a:srgbClr val="0070C0"/>
            </a:solidFill>
          </p:spPr>
          <p:txBody>
            <a:bodyPr wrap="square" rtlCol="0">
              <a:spAutoFit/>
            </a:bodyPr>
            <a:lstStyle/>
            <a:p>
              <a:r>
                <a:rPr lang="en-GB" dirty="0"/>
                <a:t>Biomedical Sciences  Admission Test</a:t>
              </a:r>
            </a:p>
          </p:txBody>
        </p:sp>
      </p:grpSp>
      <p:pic>
        <p:nvPicPr>
          <p:cNvPr id="7" name="Picture 6">
            <a:extLst>
              <a:ext uri="{FF2B5EF4-FFF2-40B4-BE49-F238E27FC236}">
                <a16:creationId xmlns:a16="http://schemas.microsoft.com/office/drawing/2014/main" id="{EF165D9F-4A27-C368-9734-3E979D878D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453" t="32222" r="22453" b="45556"/>
          <a:stretch/>
        </p:blipFill>
        <p:spPr>
          <a:xfrm>
            <a:off x="3276600" y="3332963"/>
            <a:ext cx="4495800" cy="2497667"/>
          </a:xfrm>
          <a:prstGeom prst="rect">
            <a:avLst/>
          </a:prstGeom>
        </p:spPr>
      </p:pic>
      <p:pic>
        <p:nvPicPr>
          <p:cNvPr id="4" name="Picture 3">
            <a:extLst>
              <a:ext uri="{FF2B5EF4-FFF2-40B4-BE49-F238E27FC236}">
                <a16:creationId xmlns:a16="http://schemas.microsoft.com/office/drawing/2014/main" id="{02B7FA16-D41E-7A30-E2D1-5AF4EB5E96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222" b="78889"/>
          <a:stretch/>
        </p:blipFill>
        <p:spPr>
          <a:xfrm>
            <a:off x="2362200" y="2152893"/>
            <a:ext cx="6172200" cy="1143000"/>
          </a:xfrm>
          <a:prstGeom prst="rect">
            <a:avLst/>
          </a:prstGeom>
        </p:spPr>
      </p:pic>
      <p:sp>
        <p:nvSpPr>
          <p:cNvPr id="6" name="Oval 5">
            <a:extLst>
              <a:ext uri="{FF2B5EF4-FFF2-40B4-BE49-F238E27FC236}">
                <a16:creationId xmlns:a16="http://schemas.microsoft.com/office/drawing/2014/main" id="{BD83C0BD-C639-0CE8-ACBD-E5737A127BEA}"/>
              </a:ext>
            </a:extLst>
          </p:cNvPr>
          <p:cNvSpPr/>
          <p:nvPr/>
        </p:nvSpPr>
        <p:spPr>
          <a:xfrm>
            <a:off x="76200" y="1909731"/>
            <a:ext cx="228600" cy="22139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835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9B5057-E9B1-1D25-108F-39BE2F8D4D1F}"/>
              </a:ext>
            </a:extLst>
          </p:cNvPr>
          <p:cNvGrpSpPr/>
          <p:nvPr/>
        </p:nvGrpSpPr>
        <p:grpSpPr>
          <a:xfrm>
            <a:off x="0" y="228600"/>
            <a:ext cx="9144000" cy="6400800"/>
            <a:chOff x="-2817341" y="1787457"/>
            <a:chExt cx="9144000" cy="6400800"/>
          </a:xfrm>
          <a:solidFill>
            <a:schemeClr val="accent1"/>
          </a:solidFill>
        </p:grpSpPr>
        <p:pic>
          <p:nvPicPr>
            <p:cNvPr id="7" name="Picture 6">
              <a:extLst>
                <a:ext uri="{FF2B5EF4-FFF2-40B4-BE49-F238E27FC236}">
                  <a16:creationId xmlns:a16="http://schemas.microsoft.com/office/drawing/2014/main" id="{D278F978-C1D9-22C9-11B2-98CA62421F14}"/>
                </a:ext>
              </a:extLst>
            </p:cNvPr>
            <p:cNvPicPr>
              <a:picLocks noChangeAspect="1"/>
            </p:cNvPicPr>
            <p:nvPr/>
          </p:nvPicPr>
          <p:blipFill rotWithShape="1">
            <a:blip r:embed="rId2"/>
            <a:srcRect t="12964" b="5555"/>
            <a:stretch/>
          </p:blipFill>
          <p:spPr>
            <a:xfrm>
              <a:off x="-2817341" y="1787457"/>
              <a:ext cx="9144000" cy="6400800"/>
            </a:xfrm>
            <a:prstGeom prst="rect">
              <a:avLst/>
            </a:prstGeom>
            <a:grpFill/>
          </p:spPr>
        </p:pic>
        <p:sp>
          <p:nvSpPr>
            <p:cNvPr id="9" name="TextBox 8">
              <a:extLst>
                <a:ext uri="{FF2B5EF4-FFF2-40B4-BE49-F238E27FC236}">
                  <a16:creationId xmlns:a16="http://schemas.microsoft.com/office/drawing/2014/main" id="{F6F30131-F363-F09E-1971-46A1303D4981}"/>
                </a:ext>
              </a:extLst>
            </p:cNvPr>
            <p:cNvSpPr txBox="1"/>
            <p:nvPr/>
          </p:nvSpPr>
          <p:spPr>
            <a:xfrm>
              <a:off x="-2817341" y="1787457"/>
              <a:ext cx="3801148" cy="381000"/>
            </a:xfrm>
            <a:prstGeom prst="rect">
              <a:avLst/>
            </a:prstGeom>
            <a:grpFill/>
          </p:spPr>
          <p:txBody>
            <a:bodyPr wrap="square" rtlCol="0">
              <a:spAutoFit/>
            </a:bodyPr>
            <a:lstStyle/>
            <a:p>
              <a:r>
                <a:rPr lang="en-GB" dirty="0"/>
                <a:t>Biomedical Sciences  Admission Test</a:t>
              </a:r>
            </a:p>
          </p:txBody>
        </p:sp>
      </p:grpSp>
      <p:cxnSp>
        <p:nvCxnSpPr>
          <p:cNvPr id="4" name="Straight Arrow Connector 3">
            <a:extLst>
              <a:ext uri="{FF2B5EF4-FFF2-40B4-BE49-F238E27FC236}">
                <a16:creationId xmlns:a16="http://schemas.microsoft.com/office/drawing/2014/main" id="{718B15ED-F012-D972-3CDC-823B73FC6114}"/>
              </a:ext>
            </a:extLst>
          </p:cNvPr>
          <p:cNvCxnSpPr>
            <a:cxnSpLocks/>
          </p:cNvCxnSpPr>
          <p:nvPr/>
        </p:nvCxnSpPr>
        <p:spPr>
          <a:xfrm>
            <a:off x="546847" y="2209800"/>
            <a:ext cx="8229600" cy="388620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7359EC4-450F-A394-2E32-67439AED59AC}"/>
              </a:ext>
            </a:extLst>
          </p:cNvPr>
          <p:cNvCxnSpPr>
            <a:cxnSpLocks/>
          </p:cNvCxnSpPr>
          <p:nvPr/>
        </p:nvCxnSpPr>
        <p:spPr>
          <a:xfrm flipH="1" flipV="1">
            <a:off x="546847" y="1972235"/>
            <a:ext cx="4953000" cy="114300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5B245C35-34DD-D843-5873-BE7B1051950B}"/>
              </a:ext>
            </a:extLst>
          </p:cNvPr>
          <p:cNvSpPr/>
          <p:nvPr/>
        </p:nvSpPr>
        <p:spPr>
          <a:xfrm>
            <a:off x="152400" y="1905000"/>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98B75261-FDAF-AE84-367D-E1472EAC9CB0}"/>
              </a:ext>
            </a:extLst>
          </p:cNvPr>
          <p:cNvSpPr/>
          <p:nvPr/>
        </p:nvSpPr>
        <p:spPr>
          <a:xfrm>
            <a:off x="0" y="701566"/>
            <a:ext cx="762000" cy="304800"/>
          </a:xfrm>
          <a:prstGeom prst="rect">
            <a:avLst/>
          </a:prstGeom>
          <a:solidFill>
            <a:schemeClr val="accent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675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EF3954D-1404-DD50-C068-75DE08F8AB4F}"/>
              </a:ext>
            </a:extLst>
          </p:cNvPr>
          <p:cNvGrpSpPr/>
          <p:nvPr/>
        </p:nvGrpSpPr>
        <p:grpSpPr>
          <a:xfrm>
            <a:off x="0" y="228600"/>
            <a:ext cx="9144000" cy="6400800"/>
            <a:chOff x="-2817341" y="1787457"/>
            <a:chExt cx="9144000" cy="6400800"/>
          </a:xfrm>
        </p:grpSpPr>
        <p:pic>
          <p:nvPicPr>
            <p:cNvPr id="9" name="Picture 8">
              <a:extLst>
                <a:ext uri="{FF2B5EF4-FFF2-40B4-BE49-F238E27FC236}">
                  <a16:creationId xmlns:a16="http://schemas.microsoft.com/office/drawing/2014/main" id="{83AB7DC9-CB46-29AE-3734-3665F7754C27}"/>
                </a:ext>
              </a:extLst>
            </p:cNvPr>
            <p:cNvPicPr>
              <a:picLocks noChangeAspect="1"/>
            </p:cNvPicPr>
            <p:nvPr/>
          </p:nvPicPr>
          <p:blipFill rotWithShape="1">
            <a:blip r:embed="rId2"/>
            <a:srcRect t="12964" b="5555"/>
            <a:stretch/>
          </p:blipFill>
          <p:spPr>
            <a:xfrm>
              <a:off x="-2817341" y="1787457"/>
              <a:ext cx="9144000" cy="6400800"/>
            </a:xfrm>
            <a:prstGeom prst="rect">
              <a:avLst/>
            </a:prstGeom>
          </p:spPr>
        </p:pic>
        <p:sp>
          <p:nvSpPr>
            <p:cNvPr id="10" name="TextBox 9">
              <a:extLst>
                <a:ext uri="{FF2B5EF4-FFF2-40B4-BE49-F238E27FC236}">
                  <a16:creationId xmlns:a16="http://schemas.microsoft.com/office/drawing/2014/main" id="{23480C75-0187-4710-646F-1C97F7323E5A}"/>
                </a:ext>
              </a:extLst>
            </p:cNvPr>
            <p:cNvSpPr txBox="1"/>
            <p:nvPr/>
          </p:nvSpPr>
          <p:spPr>
            <a:xfrm>
              <a:off x="-2817341" y="1787457"/>
              <a:ext cx="3801148" cy="381000"/>
            </a:xfrm>
            <a:prstGeom prst="rect">
              <a:avLst/>
            </a:prstGeom>
            <a:solidFill>
              <a:srgbClr val="0070C0"/>
            </a:solidFill>
          </p:spPr>
          <p:txBody>
            <a:bodyPr wrap="square" rtlCol="0">
              <a:spAutoFit/>
            </a:bodyPr>
            <a:lstStyle/>
            <a:p>
              <a:r>
                <a:rPr lang="en-GB" dirty="0"/>
                <a:t>Biomedical Sciences  Admission Test</a:t>
              </a:r>
            </a:p>
          </p:txBody>
        </p:sp>
      </p:grpSp>
      <p:cxnSp>
        <p:nvCxnSpPr>
          <p:cNvPr id="4" name="Straight Arrow Connector 3">
            <a:extLst>
              <a:ext uri="{FF2B5EF4-FFF2-40B4-BE49-F238E27FC236}">
                <a16:creationId xmlns:a16="http://schemas.microsoft.com/office/drawing/2014/main" id="{9A72DE9A-B0AD-F82A-A8D7-06A4A5B7CC09}"/>
              </a:ext>
            </a:extLst>
          </p:cNvPr>
          <p:cNvCxnSpPr>
            <a:cxnSpLocks/>
          </p:cNvCxnSpPr>
          <p:nvPr/>
        </p:nvCxnSpPr>
        <p:spPr>
          <a:xfrm flipV="1">
            <a:off x="591670" y="923189"/>
            <a:ext cx="6324600" cy="99060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3365C3D-E24D-A090-EF0E-B65E6AE81C0D}"/>
              </a:ext>
            </a:extLst>
          </p:cNvPr>
          <p:cNvCxnSpPr>
            <a:cxnSpLocks/>
          </p:cNvCxnSpPr>
          <p:nvPr/>
        </p:nvCxnSpPr>
        <p:spPr>
          <a:xfrm flipH="1" flipV="1">
            <a:off x="564776" y="2030418"/>
            <a:ext cx="3657600" cy="129540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3D23F6A-9A97-0273-5992-06453ACB68EC}"/>
              </a:ext>
            </a:extLst>
          </p:cNvPr>
          <p:cNvCxnSpPr>
            <a:cxnSpLocks/>
          </p:cNvCxnSpPr>
          <p:nvPr/>
        </p:nvCxnSpPr>
        <p:spPr>
          <a:xfrm>
            <a:off x="7162800" y="838200"/>
            <a:ext cx="1447800" cy="502920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66B1BAD-E320-5C39-4217-E37ACB860CFB}"/>
              </a:ext>
            </a:extLst>
          </p:cNvPr>
          <p:cNvSpPr txBox="1"/>
          <p:nvPr/>
        </p:nvSpPr>
        <p:spPr>
          <a:xfrm>
            <a:off x="1562100" y="3559076"/>
            <a:ext cx="6019800" cy="2308324"/>
          </a:xfrm>
          <a:prstGeom prst="rect">
            <a:avLst/>
          </a:prstGeom>
          <a:solidFill>
            <a:srgbClr val="FFFF00"/>
          </a:solidFill>
        </p:spPr>
        <p:txBody>
          <a:bodyPr wrap="square" rtlCol="0">
            <a:spAutoFit/>
          </a:bodyPr>
          <a:lstStyle/>
          <a:p>
            <a:r>
              <a:rPr lang="en-GB" sz="2400" dirty="0">
                <a:solidFill>
                  <a:schemeClr val="bg1"/>
                </a:solidFill>
              </a:rPr>
              <a:t>If unsure of the answer, always guess one and mark the question for “review”.  At the end of the test you can see which questions are for review and think again if you have time.  Remember that there are no penalties for wrong answers!</a:t>
            </a:r>
          </a:p>
        </p:txBody>
      </p:sp>
      <p:sp>
        <p:nvSpPr>
          <p:cNvPr id="11" name="Oval 10">
            <a:extLst>
              <a:ext uri="{FF2B5EF4-FFF2-40B4-BE49-F238E27FC236}">
                <a16:creationId xmlns:a16="http://schemas.microsoft.com/office/drawing/2014/main" id="{431DECE8-6BA2-0BD4-C896-E155CC480AA9}"/>
              </a:ext>
            </a:extLst>
          </p:cNvPr>
          <p:cNvSpPr/>
          <p:nvPr/>
        </p:nvSpPr>
        <p:spPr>
          <a:xfrm>
            <a:off x="152400" y="1905000"/>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F5A17C3-5A90-C2AA-BD6A-639B88B1ABB8}"/>
              </a:ext>
            </a:extLst>
          </p:cNvPr>
          <p:cNvSpPr/>
          <p:nvPr/>
        </p:nvSpPr>
        <p:spPr>
          <a:xfrm>
            <a:off x="0" y="701566"/>
            <a:ext cx="762000" cy="304800"/>
          </a:xfrm>
          <a:prstGeom prst="rect">
            <a:avLst/>
          </a:prstGeom>
          <a:solidFill>
            <a:schemeClr val="accent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654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2590800"/>
            <a:ext cx="3581400" cy="646331"/>
          </a:xfrm>
          <a:prstGeom prst="rect">
            <a:avLst/>
          </a:prstGeom>
          <a:noFill/>
        </p:spPr>
        <p:txBody>
          <a:bodyPr wrap="square" rtlCol="0">
            <a:spAutoFit/>
          </a:bodyPr>
          <a:lstStyle/>
          <a:p>
            <a:r>
              <a:rPr lang="en-GB" sz="3600" b="1" dirty="0"/>
              <a:t>Some Examples</a:t>
            </a:r>
          </a:p>
        </p:txBody>
      </p:sp>
      <p:sp>
        <p:nvSpPr>
          <p:cNvPr id="3" name="TextBox 2"/>
          <p:cNvSpPr txBox="1"/>
          <p:nvPr/>
        </p:nvSpPr>
        <p:spPr>
          <a:xfrm>
            <a:off x="3429000" y="4992707"/>
            <a:ext cx="5486400" cy="954107"/>
          </a:xfrm>
          <a:prstGeom prst="rect">
            <a:avLst/>
          </a:prstGeom>
          <a:noFill/>
        </p:spPr>
        <p:txBody>
          <a:bodyPr wrap="square" rtlCol="0">
            <a:spAutoFit/>
          </a:bodyPr>
          <a:lstStyle/>
          <a:p>
            <a:r>
              <a:rPr lang="en-GB" sz="2800" b="1" dirty="0"/>
              <a:t>Average time available 1 min 7 sec per question.</a:t>
            </a:r>
          </a:p>
        </p:txBody>
      </p:sp>
    </p:spTree>
    <p:extLst>
      <p:ext uri="{BB962C8B-B14F-4D97-AF65-F5344CB8AC3E}">
        <p14:creationId xmlns:p14="http://schemas.microsoft.com/office/powerpoint/2010/main" val="1626890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2590800"/>
            <a:ext cx="3581400" cy="646331"/>
          </a:xfrm>
          <a:prstGeom prst="rect">
            <a:avLst/>
          </a:prstGeom>
          <a:noFill/>
        </p:spPr>
        <p:txBody>
          <a:bodyPr wrap="square" rtlCol="0">
            <a:spAutoFit/>
          </a:bodyPr>
          <a:lstStyle/>
          <a:p>
            <a:r>
              <a:rPr lang="en-GB" sz="3600" b="1" dirty="0"/>
              <a:t>Biology</a:t>
            </a:r>
          </a:p>
        </p:txBody>
      </p:sp>
      <p:sp>
        <p:nvSpPr>
          <p:cNvPr id="3" name="TextBox 2"/>
          <p:cNvSpPr txBox="1"/>
          <p:nvPr/>
        </p:nvSpPr>
        <p:spPr>
          <a:xfrm>
            <a:off x="3352800" y="5181600"/>
            <a:ext cx="5486400" cy="954107"/>
          </a:xfrm>
          <a:prstGeom prst="rect">
            <a:avLst/>
          </a:prstGeom>
          <a:noFill/>
        </p:spPr>
        <p:txBody>
          <a:bodyPr wrap="square" rtlCol="0">
            <a:spAutoFit/>
          </a:bodyPr>
          <a:lstStyle/>
          <a:p>
            <a:r>
              <a:rPr lang="en-GB" sz="2800" b="1" dirty="0"/>
              <a:t>Average time available 1 min 7 sec per question.</a:t>
            </a:r>
          </a:p>
        </p:txBody>
      </p:sp>
    </p:spTree>
    <p:extLst>
      <p:ext uri="{BB962C8B-B14F-4D97-AF65-F5344CB8AC3E}">
        <p14:creationId xmlns:p14="http://schemas.microsoft.com/office/powerpoint/2010/main" val="154729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41" t="25245" r="33382" b="11765"/>
          <a:stretch/>
        </p:blipFill>
        <p:spPr bwMode="auto">
          <a:xfrm>
            <a:off x="1295399" y="457200"/>
            <a:ext cx="6724575"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52600" y="5943600"/>
            <a:ext cx="5638800" cy="317323"/>
          </a:xfrm>
          <a:prstGeom prst="rect">
            <a:avLst/>
          </a:prstGeom>
          <a:solidFill>
            <a:srgbClr val="00B050">
              <a:alpha val="32000"/>
            </a:srgbClr>
          </a:solidFill>
        </p:spPr>
        <p:txBody>
          <a:bodyPr wrap="square" rtlCol="0">
            <a:spAutoFit/>
          </a:bodyPr>
          <a:lstStyle/>
          <a:p>
            <a:endParaRPr lang="en-GB" dirty="0"/>
          </a:p>
        </p:txBody>
      </p:sp>
    </p:spTree>
    <p:extLst>
      <p:ext uri="{BB962C8B-B14F-4D97-AF65-F5344CB8AC3E}">
        <p14:creationId xmlns:p14="http://schemas.microsoft.com/office/powerpoint/2010/main" val="21535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EB05D-BE53-DDBF-8BFE-72365EB2630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71FF522-580C-9757-D7CB-32133D0CF92E}"/>
              </a:ext>
            </a:extLst>
          </p:cNvPr>
          <p:cNvPicPr>
            <a:picLocks noChangeAspect="1"/>
          </p:cNvPicPr>
          <p:nvPr/>
        </p:nvPicPr>
        <p:blipFill>
          <a:blip r:embed="rId2"/>
          <a:srcRect l="7499" t="51481" r="35001" b="10001"/>
          <a:stretch>
            <a:fillRect/>
          </a:stretch>
        </p:blipFill>
        <p:spPr>
          <a:xfrm>
            <a:off x="1219200" y="609600"/>
            <a:ext cx="7045415" cy="2667000"/>
          </a:xfrm>
          <a:prstGeom prst="rect">
            <a:avLst/>
          </a:prstGeom>
        </p:spPr>
      </p:pic>
    </p:spTree>
    <p:extLst>
      <p:ext uri="{BB962C8B-B14F-4D97-AF65-F5344CB8AC3E}">
        <p14:creationId xmlns:p14="http://schemas.microsoft.com/office/powerpoint/2010/main" val="2222268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556C6-5737-6CA7-05A6-4DCB37BA5AC9}"/>
              </a:ext>
            </a:extLst>
          </p:cNvPr>
          <p:cNvPicPr>
            <a:picLocks noChangeAspect="1"/>
          </p:cNvPicPr>
          <p:nvPr/>
        </p:nvPicPr>
        <p:blipFill rotWithShape="1">
          <a:blip r:embed="rId2"/>
          <a:srcRect l="23333" t="20371" r="25000" b="17408"/>
          <a:stretch/>
        </p:blipFill>
        <p:spPr>
          <a:xfrm>
            <a:off x="761999" y="228600"/>
            <a:ext cx="7311571" cy="4953000"/>
          </a:xfrm>
          <a:prstGeom prst="rect">
            <a:avLst/>
          </a:prstGeom>
        </p:spPr>
      </p:pic>
      <p:sp>
        <p:nvSpPr>
          <p:cNvPr id="4" name="TextBox 3"/>
          <p:cNvSpPr txBox="1"/>
          <p:nvPr/>
        </p:nvSpPr>
        <p:spPr>
          <a:xfrm>
            <a:off x="1447800" y="3733800"/>
            <a:ext cx="5638800" cy="317323"/>
          </a:xfrm>
          <a:prstGeom prst="rect">
            <a:avLst/>
          </a:prstGeom>
          <a:solidFill>
            <a:srgbClr val="00B050">
              <a:alpha val="32000"/>
            </a:srgbClr>
          </a:solidFill>
        </p:spPr>
        <p:txBody>
          <a:bodyPr wrap="square" rtlCol="0">
            <a:spAutoFit/>
          </a:bodyPr>
          <a:lstStyle/>
          <a:p>
            <a:endParaRPr lang="en-GB" dirty="0"/>
          </a:p>
        </p:txBody>
      </p:sp>
    </p:spTree>
    <p:extLst>
      <p:ext uri="{BB962C8B-B14F-4D97-AF65-F5344CB8AC3E}">
        <p14:creationId xmlns:p14="http://schemas.microsoft.com/office/powerpoint/2010/main" val="306579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0C0D5C-8D68-A6C3-F712-7518C8DC5555}"/>
              </a:ext>
            </a:extLst>
          </p:cNvPr>
          <p:cNvPicPr>
            <a:picLocks noChangeAspect="1"/>
          </p:cNvPicPr>
          <p:nvPr/>
        </p:nvPicPr>
        <p:blipFill rotWithShape="1">
          <a:blip r:embed="rId2"/>
          <a:srcRect l="23863" t="38149" r="32500" b="35184"/>
          <a:stretch/>
        </p:blipFill>
        <p:spPr>
          <a:xfrm>
            <a:off x="27709" y="457200"/>
            <a:ext cx="9088582" cy="3124200"/>
          </a:xfrm>
          <a:prstGeom prst="rect">
            <a:avLst/>
          </a:prstGeom>
        </p:spPr>
      </p:pic>
      <p:sp>
        <p:nvSpPr>
          <p:cNvPr id="4" name="TextBox 3"/>
          <p:cNvSpPr txBox="1"/>
          <p:nvPr/>
        </p:nvSpPr>
        <p:spPr>
          <a:xfrm>
            <a:off x="1066800" y="2023581"/>
            <a:ext cx="5638800" cy="317323"/>
          </a:xfrm>
          <a:prstGeom prst="rect">
            <a:avLst/>
          </a:prstGeom>
          <a:solidFill>
            <a:srgbClr val="00B050">
              <a:alpha val="32000"/>
            </a:srgbClr>
          </a:solidFill>
        </p:spPr>
        <p:txBody>
          <a:bodyPr wrap="square" rtlCol="0">
            <a:spAutoFit/>
          </a:bodyPr>
          <a:lstStyle/>
          <a:p>
            <a:endParaRPr lang="en-GB" dirty="0"/>
          </a:p>
        </p:txBody>
      </p:sp>
    </p:spTree>
    <p:extLst>
      <p:ext uri="{BB962C8B-B14F-4D97-AF65-F5344CB8AC3E}">
        <p14:creationId xmlns:p14="http://schemas.microsoft.com/office/powerpoint/2010/main" val="158905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E030AA-4F23-4C14-2E03-9D62225FEB19}"/>
              </a:ext>
            </a:extLst>
          </p:cNvPr>
          <p:cNvPicPr>
            <a:picLocks noChangeAspect="1"/>
          </p:cNvPicPr>
          <p:nvPr/>
        </p:nvPicPr>
        <p:blipFill rotWithShape="1">
          <a:blip r:embed="rId2"/>
          <a:srcRect l="23333" t="35185" r="28333" b="32222"/>
          <a:stretch/>
        </p:blipFill>
        <p:spPr>
          <a:xfrm>
            <a:off x="152401" y="495300"/>
            <a:ext cx="8763000" cy="3429000"/>
          </a:xfrm>
          <a:prstGeom prst="rect">
            <a:avLst/>
          </a:prstGeom>
        </p:spPr>
      </p:pic>
      <p:sp>
        <p:nvSpPr>
          <p:cNvPr id="4" name="TextBox 3"/>
          <p:cNvSpPr txBox="1"/>
          <p:nvPr/>
        </p:nvSpPr>
        <p:spPr>
          <a:xfrm>
            <a:off x="990600" y="3048000"/>
            <a:ext cx="5638800" cy="317323"/>
          </a:xfrm>
          <a:prstGeom prst="rect">
            <a:avLst/>
          </a:prstGeom>
          <a:solidFill>
            <a:srgbClr val="00B050">
              <a:alpha val="32000"/>
            </a:srgbClr>
          </a:solidFill>
        </p:spPr>
        <p:txBody>
          <a:bodyPr wrap="square" rtlCol="0">
            <a:spAutoFit/>
          </a:bodyPr>
          <a:lstStyle/>
          <a:p>
            <a:endParaRPr lang="en-GB" dirty="0"/>
          </a:p>
        </p:txBody>
      </p:sp>
    </p:spTree>
    <p:extLst>
      <p:ext uri="{BB962C8B-B14F-4D97-AF65-F5344CB8AC3E}">
        <p14:creationId xmlns:p14="http://schemas.microsoft.com/office/powerpoint/2010/main" val="346777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A91BBE-7AFC-51C5-329D-A1F7E98A53F6}"/>
              </a:ext>
            </a:extLst>
          </p:cNvPr>
          <p:cNvPicPr>
            <a:picLocks noChangeAspect="1"/>
          </p:cNvPicPr>
          <p:nvPr/>
        </p:nvPicPr>
        <p:blipFill rotWithShape="1">
          <a:blip r:embed="rId2"/>
          <a:srcRect l="20833" t="21852" r="22499" b="15926"/>
          <a:stretch/>
        </p:blipFill>
        <p:spPr>
          <a:xfrm>
            <a:off x="152399" y="6260"/>
            <a:ext cx="8995977" cy="6851740"/>
          </a:xfrm>
          <a:prstGeom prst="rect">
            <a:avLst/>
          </a:prstGeom>
        </p:spPr>
      </p:pic>
      <p:sp>
        <p:nvSpPr>
          <p:cNvPr id="4" name="TextBox 3"/>
          <p:cNvSpPr txBox="1"/>
          <p:nvPr/>
        </p:nvSpPr>
        <p:spPr>
          <a:xfrm>
            <a:off x="990600" y="3810000"/>
            <a:ext cx="5638800" cy="317323"/>
          </a:xfrm>
          <a:prstGeom prst="rect">
            <a:avLst/>
          </a:prstGeom>
          <a:solidFill>
            <a:srgbClr val="00B050">
              <a:alpha val="32000"/>
            </a:srgbClr>
          </a:solidFill>
        </p:spPr>
        <p:txBody>
          <a:bodyPr wrap="square" rtlCol="0">
            <a:spAutoFit/>
          </a:bodyPr>
          <a:lstStyle/>
          <a:p>
            <a:endParaRPr lang="en-GB" dirty="0"/>
          </a:p>
        </p:txBody>
      </p:sp>
    </p:spTree>
    <p:extLst>
      <p:ext uri="{BB962C8B-B14F-4D97-AF65-F5344CB8AC3E}">
        <p14:creationId xmlns:p14="http://schemas.microsoft.com/office/powerpoint/2010/main" val="359281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2590800"/>
            <a:ext cx="3581400" cy="646331"/>
          </a:xfrm>
          <a:prstGeom prst="rect">
            <a:avLst/>
          </a:prstGeom>
          <a:noFill/>
        </p:spPr>
        <p:txBody>
          <a:bodyPr wrap="square" rtlCol="0">
            <a:spAutoFit/>
          </a:bodyPr>
          <a:lstStyle/>
          <a:p>
            <a:r>
              <a:rPr lang="en-GB" sz="3600" b="1" dirty="0"/>
              <a:t>Chemistry</a:t>
            </a:r>
          </a:p>
        </p:txBody>
      </p:sp>
      <p:sp>
        <p:nvSpPr>
          <p:cNvPr id="3" name="TextBox 2"/>
          <p:cNvSpPr txBox="1"/>
          <p:nvPr/>
        </p:nvSpPr>
        <p:spPr>
          <a:xfrm>
            <a:off x="3429000" y="4992707"/>
            <a:ext cx="5486400" cy="954107"/>
          </a:xfrm>
          <a:prstGeom prst="rect">
            <a:avLst/>
          </a:prstGeom>
          <a:noFill/>
        </p:spPr>
        <p:txBody>
          <a:bodyPr wrap="square" rtlCol="0">
            <a:spAutoFit/>
          </a:bodyPr>
          <a:lstStyle/>
          <a:p>
            <a:r>
              <a:rPr lang="en-GB" sz="2800" b="1" dirty="0"/>
              <a:t>Average time available 1 min 7 sec per question.</a:t>
            </a:r>
          </a:p>
        </p:txBody>
      </p:sp>
    </p:spTree>
    <p:extLst>
      <p:ext uri="{BB962C8B-B14F-4D97-AF65-F5344CB8AC3E}">
        <p14:creationId xmlns:p14="http://schemas.microsoft.com/office/powerpoint/2010/main" val="943984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324" t="39216" r="28824" b="16422"/>
          <a:stretch/>
        </p:blipFill>
        <p:spPr bwMode="auto">
          <a:xfrm>
            <a:off x="143856" y="609600"/>
            <a:ext cx="8991179"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14400" y="4191000"/>
            <a:ext cx="2286000" cy="369332"/>
          </a:xfrm>
          <a:prstGeom prst="rect">
            <a:avLst/>
          </a:prstGeom>
          <a:solidFill>
            <a:srgbClr val="00B050">
              <a:alpha val="32000"/>
            </a:srgbClr>
          </a:solidFill>
        </p:spPr>
        <p:txBody>
          <a:bodyPr wrap="square" rtlCol="0">
            <a:spAutoFit/>
          </a:bodyPr>
          <a:lstStyle/>
          <a:p>
            <a:endParaRPr lang="en-GB"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325" t="47562" r="20715" b="28159"/>
          <a:stretch/>
        </p:blipFill>
        <p:spPr>
          <a:xfrm>
            <a:off x="3581400" y="2514600"/>
            <a:ext cx="5268416" cy="2667000"/>
          </a:xfrm>
          <a:prstGeom prst="rect">
            <a:avLst/>
          </a:prstGeom>
        </p:spPr>
      </p:pic>
    </p:spTree>
    <p:extLst>
      <p:ext uri="{BB962C8B-B14F-4D97-AF65-F5344CB8AC3E}">
        <p14:creationId xmlns:p14="http://schemas.microsoft.com/office/powerpoint/2010/main" val="292138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1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9E243F-47AF-BEA3-7F41-0D4808748ED4}"/>
              </a:ext>
            </a:extLst>
          </p:cNvPr>
          <p:cNvPicPr>
            <a:picLocks noChangeAspect="1"/>
          </p:cNvPicPr>
          <p:nvPr/>
        </p:nvPicPr>
        <p:blipFill rotWithShape="1">
          <a:blip r:embed="rId2"/>
          <a:srcRect l="22499" t="21852" r="30834" b="21852"/>
          <a:stretch/>
        </p:blipFill>
        <p:spPr>
          <a:xfrm>
            <a:off x="304800" y="228600"/>
            <a:ext cx="8534400" cy="6248400"/>
          </a:xfrm>
          <a:prstGeom prst="rect">
            <a:avLst/>
          </a:prstGeom>
        </p:spPr>
      </p:pic>
      <p:sp>
        <p:nvSpPr>
          <p:cNvPr id="3" name="TextBox 2"/>
          <p:cNvSpPr txBox="1"/>
          <p:nvPr/>
        </p:nvSpPr>
        <p:spPr>
          <a:xfrm>
            <a:off x="1295400" y="4495800"/>
            <a:ext cx="2286000" cy="369332"/>
          </a:xfrm>
          <a:prstGeom prst="rect">
            <a:avLst/>
          </a:prstGeom>
          <a:solidFill>
            <a:srgbClr val="00B050">
              <a:alpha val="32000"/>
            </a:srgbClr>
          </a:solidFill>
        </p:spPr>
        <p:txBody>
          <a:bodyPr wrap="square" rtlCol="0">
            <a:spAutoFit/>
          </a:bodyPr>
          <a:lstStyle/>
          <a:p>
            <a:endParaRPr lang="en-GB" dirty="0"/>
          </a:p>
        </p:txBody>
      </p:sp>
      <p:pic>
        <p:nvPicPr>
          <p:cNvPr id="4" name="Picture 3">
            <a:extLst>
              <a:ext uri="{FF2B5EF4-FFF2-40B4-BE49-F238E27FC236}">
                <a16:creationId xmlns:a16="http://schemas.microsoft.com/office/drawing/2014/main" id="{15E032EB-262B-CB0B-D2AE-E1E916E007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92" t="61462" r="18967" b="13684"/>
          <a:stretch/>
        </p:blipFill>
        <p:spPr>
          <a:xfrm>
            <a:off x="3886200" y="914400"/>
            <a:ext cx="4800600" cy="2971800"/>
          </a:xfrm>
          <a:prstGeom prst="rect">
            <a:avLst/>
          </a:prstGeom>
        </p:spPr>
      </p:pic>
    </p:spTree>
    <p:extLst>
      <p:ext uri="{BB962C8B-B14F-4D97-AF65-F5344CB8AC3E}">
        <p14:creationId xmlns:p14="http://schemas.microsoft.com/office/powerpoint/2010/main" val="373997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CFC8FD-23BF-2C10-1004-38C837393931}"/>
              </a:ext>
            </a:extLst>
          </p:cNvPr>
          <p:cNvPicPr>
            <a:picLocks noChangeAspect="1"/>
          </p:cNvPicPr>
          <p:nvPr/>
        </p:nvPicPr>
        <p:blipFill rotWithShape="1">
          <a:blip r:embed="rId2"/>
          <a:srcRect l="23333" t="21852" r="24167" b="8519"/>
          <a:stretch/>
        </p:blipFill>
        <p:spPr>
          <a:xfrm>
            <a:off x="152399" y="13446"/>
            <a:ext cx="8970333" cy="6692153"/>
          </a:xfrm>
          <a:prstGeom prst="rect">
            <a:avLst/>
          </a:prstGeom>
        </p:spPr>
      </p:pic>
      <p:sp>
        <p:nvSpPr>
          <p:cNvPr id="3" name="TextBox 2"/>
          <p:cNvSpPr txBox="1"/>
          <p:nvPr/>
        </p:nvSpPr>
        <p:spPr>
          <a:xfrm>
            <a:off x="914400" y="5334000"/>
            <a:ext cx="4419600" cy="369332"/>
          </a:xfrm>
          <a:prstGeom prst="rect">
            <a:avLst/>
          </a:prstGeom>
          <a:solidFill>
            <a:srgbClr val="00B050">
              <a:alpha val="32000"/>
            </a:srgbClr>
          </a:solidFill>
        </p:spPr>
        <p:txBody>
          <a:bodyPr wrap="square" rtlCol="0">
            <a:spAutoFit/>
          </a:bodyPr>
          <a:lstStyle/>
          <a:p>
            <a:endParaRPr lang="en-GB" dirty="0"/>
          </a:p>
        </p:txBody>
      </p:sp>
    </p:spTree>
    <p:extLst>
      <p:ext uri="{BB962C8B-B14F-4D97-AF65-F5344CB8AC3E}">
        <p14:creationId xmlns:p14="http://schemas.microsoft.com/office/powerpoint/2010/main" val="327020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24A173-054D-D3FB-F92D-FBE66B50F897}"/>
              </a:ext>
            </a:extLst>
          </p:cNvPr>
          <p:cNvPicPr>
            <a:picLocks noChangeAspect="1"/>
          </p:cNvPicPr>
          <p:nvPr/>
        </p:nvPicPr>
        <p:blipFill rotWithShape="1">
          <a:blip r:embed="rId2"/>
          <a:srcRect l="22500" t="47037" r="31667" b="28004"/>
          <a:stretch/>
        </p:blipFill>
        <p:spPr>
          <a:xfrm>
            <a:off x="380999" y="381000"/>
            <a:ext cx="8209415" cy="4495800"/>
          </a:xfrm>
          <a:prstGeom prst="rect">
            <a:avLst/>
          </a:prstGeom>
        </p:spPr>
      </p:pic>
      <p:sp>
        <p:nvSpPr>
          <p:cNvPr id="3" name="TextBox 2"/>
          <p:cNvSpPr txBox="1"/>
          <p:nvPr/>
        </p:nvSpPr>
        <p:spPr>
          <a:xfrm>
            <a:off x="1219200" y="2895600"/>
            <a:ext cx="2286000" cy="369332"/>
          </a:xfrm>
          <a:prstGeom prst="rect">
            <a:avLst/>
          </a:prstGeom>
          <a:solidFill>
            <a:srgbClr val="00B050">
              <a:alpha val="32000"/>
            </a:srgbClr>
          </a:solidFill>
        </p:spPr>
        <p:txBody>
          <a:bodyPr wrap="square" rtlCol="0">
            <a:spAutoFit/>
          </a:bodyPr>
          <a:lstStyle/>
          <a:p>
            <a:endParaRPr lang="en-GB" dirty="0"/>
          </a:p>
        </p:txBody>
      </p:sp>
    </p:spTree>
    <p:extLst>
      <p:ext uri="{BB962C8B-B14F-4D97-AF65-F5344CB8AC3E}">
        <p14:creationId xmlns:p14="http://schemas.microsoft.com/office/powerpoint/2010/main" val="21858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B1AE1A-D16F-6AD4-9854-C7B2423783D9}"/>
              </a:ext>
            </a:extLst>
          </p:cNvPr>
          <p:cNvPicPr>
            <a:picLocks noChangeAspect="1"/>
          </p:cNvPicPr>
          <p:nvPr/>
        </p:nvPicPr>
        <p:blipFill rotWithShape="1">
          <a:blip r:embed="rId2"/>
          <a:srcRect l="8333" t="26296" r="17500" b="10000"/>
          <a:stretch/>
        </p:blipFill>
        <p:spPr>
          <a:xfrm>
            <a:off x="35859" y="381000"/>
            <a:ext cx="8832112" cy="5715000"/>
          </a:xfrm>
          <a:prstGeom prst="rect">
            <a:avLst/>
          </a:prstGeom>
        </p:spPr>
      </p:pic>
      <p:sp>
        <p:nvSpPr>
          <p:cNvPr id="3" name="TextBox 2"/>
          <p:cNvSpPr txBox="1"/>
          <p:nvPr/>
        </p:nvSpPr>
        <p:spPr>
          <a:xfrm>
            <a:off x="914400" y="4953000"/>
            <a:ext cx="2819400" cy="369332"/>
          </a:xfrm>
          <a:prstGeom prst="rect">
            <a:avLst/>
          </a:prstGeom>
          <a:solidFill>
            <a:srgbClr val="00B050">
              <a:alpha val="32000"/>
            </a:srgbClr>
          </a:solidFill>
        </p:spPr>
        <p:txBody>
          <a:bodyPr wrap="square" rtlCol="0">
            <a:spAutoFit/>
          </a:bodyPr>
          <a:lstStyle/>
          <a:p>
            <a:endParaRPr lang="en-GB" dirty="0"/>
          </a:p>
        </p:txBody>
      </p:sp>
    </p:spTree>
    <p:extLst>
      <p:ext uri="{BB962C8B-B14F-4D97-AF65-F5344CB8AC3E}">
        <p14:creationId xmlns:p14="http://schemas.microsoft.com/office/powerpoint/2010/main" val="404268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3F43D-6584-16B9-ACB3-0D013618B2D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C18C0C3-B206-58F5-4CA7-70F5E8CE47CD}"/>
              </a:ext>
            </a:extLst>
          </p:cNvPr>
          <p:cNvPicPr>
            <a:picLocks noChangeAspect="1"/>
          </p:cNvPicPr>
          <p:nvPr/>
        </p:nvPicPr>
        <p:blipFill>
          <a:blip r:embed="rId2"/>
          <a:srcRect t="5556" r="27500" b="14445"/>
          <a:stretch>
            <a:fillRect/>
          </a:stretch>
        </p:blipFill>
        <p:spPr>
          <a:xfrm>
            <a:off x="266700" y="838200"/>
            <a:ext cx="8610600" cy="5344510"/>
          </a:xfrm>
          <a:prstGeom prst="rect">
            <a:avLst/>
          </a:prstGeom>
        </p:spPr>
      </p:pic>
      <p:sp>
        <p:nvSpPr>
          <p:cNvPr id="9" name="TextBox 8">
            <a:extLst>
              <a:ext uri="{FF2B5EF4-FFF2-40B4-BE49-F238E27FC236}">
                <a16:creationId xmlns:a16="http://schemas.microsoft.com/office/drawing/2014/main" id="{132DDDFB-1A73-95CA-B819-6ED0EFCED518}"/>
              </a:ext>
            </a:extLst>
          </p:cNvPr>
          <p:cNvSpPr txBox="1"/>
          <p:nvPr/>
        </p:nvSpPr>
        <p:spPr>
          <a:xfrm>
            <a:off x="266700" y="152400"/>
            <a:ext cx="8610600" cy="646331"/>
          </a:xfrm>
          <a:prstGeom prst="rect">
            <a:avLst/>
          </a:prstGeom>
          <a:noFill/>
        </p:spPr>
        <p:txBody>
          <a:bodyPr wrap="square">
            <a:spAutoFit/>
          </a:bodyPr>
          <a:lstStyle/>
          <a:p>
            <a:r>
              <a:rPr lang="en-GB" b="1" dirty="0"/>
              <a:t>https://www.ox.ac.uk/admissions/undergraduate/applying-to-oxford/guide/admissions-tests/biomedical-sciences-admissions-test</a:t>
            </a:r>
          </a:p>
        </p:txBody>
      </p:sp>
    </p:spTree>
    <p:extLst>
      <p:ext uri="{BB962C8B-B14F-4D97-AF65-F5344CB8AC3E}">
        <p14:creationId xmlns:p14="http://schemas.microsoft.com/office/powerpoint/2010/main" val="2842417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F4C01-6698-62EF-C5E7-0C9A1D9822A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6348100-F020-C915-FB3B-18477D7E8E6C}"/>
              </a:ext>
            </a:extLst>
          </p:cNvPr>
          <p:cNvSpPr txBox="1"/>
          <p:nvPr/>
        </p:nvSpPr>
        <p:spPr>
          <a:xfrm>
            <a:off x="2514600" y="2590800"/>
            <a:ext cx="3581400" cy="646331"/>
          </a:xfrm>
          <a:prstGeom prst="rect">
            <a:avLst/>
          </a:prstGeom>
          <a:noFill/>
        </p:spPr>
        <p:txBody>
          <a:bodyPr wrap="square" rtlCol="0">
            <a:spAutoFit/>
          </a:bodyPr>
          <a:lstStyle/>
          <a:p>
            <a:r>
              <a:rPr lang="en-GB" sz="3600" b="1" dirty="0"/>
              <a:t>Physics</a:t>
            </a:r>
          </a:p>
        </p:txBody>
      </p:sp>
      <p:sp>
        <p:nvSpPr>
          <p:cNvPr id="3" name="TextBox 2">
            <a:extLst>
              <a:ext uri="{FF2B5EF4-FFF2-40B4-BE49-F238E27FC236}">
                <a16:creationId xmlns:a16="http://schemas.microsoft.com/office/drawing/2014/main" id="{FA2B5A69-21AD-87CC-E7A4-C42C6B1ABB96}"/>
              </a:ext>
            </a:extLst>
          </p:cNvPr>
          <p:cNvSpPr txBox="1"/>
          <p:nvPr/>
        </p:nvSpPr>
        <p:spPr>
          <a:xfrm>
            <a:off x="3352800" y="5181600"/>
            <a:ext cx="5486400" cy="954107"/>
          </a:xfrm>
          <a:prstGeom prst="rect">
            <a:avLst/>
          </a:prstGeom>
          <a:noFill/>
        </p:spPr>
        <p:txBody>
          <a:bodyPr wrap="square" rtlCol="0">
            <a:spAutoFit/>
          </a:bodyPr>
          <a:lstStyle/>
          <a:p>
            <a:r>
              <a:rPr lang="en-GB" sz="2800" b="1" dirty="0"/>
              <a:t>Average time available 1 min 7 sec per question.</a:t>
            </a:r>
          </a:p>
        </p:txBody>
      </p:sp>
    </p:spTree>
    <p:extLst>
      <p:ext uri="{BB962C8B-B14F-4D97-AF65-F5344CB8AC3E}">
        <p14:creationId xmlns:p14="http://schemas.microsoft.com/office/powerpoint/2010/main" val="4115905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825" t="21712" r="23439" b="15053"/>
          <a:stretch/>
        </p:blipFill>
        <p:spPr bwMode="auto">
          <a:xfrm>
            <a:off x="152400" y="0"/>
            <a:ext cx="8991600" cy="6620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101853" y="1144371"/>
            <a:ext cx="838200" cy="584775"/>
          </a:xfrm>
          <a:prstGeom prst="rect">
            <a:avLst/>
          </a:prstGeom>
          <a:noFill/>
        </p:spPr>
        <p:txBody>
          <a:bodyPr wrap="square" rtlCol="0">
            <a:spAutoFit/>
          </a:bodyPr>
          <a:lstStyle/>
          <a:p>
            <a:r>
              <a:rPr lang="en-US" sz="3200" dirty="0">
                <a:solidFill>
                  <a:schemeClr val="bg1"/>
                </a:solidFill>
              </a:rPr>
              <a:t>No</a:t>
            </a:r>
            <a:endParaRPr lang="en-GB" sz="3200" dirty="0">
              <a:solidFill>
                <a:schemeClr val="bg1"/>
              </a:solidFill>
            </a:endParaRPr>
          </a:p>
        </p:txBody>
      </p:sp>
      <p:sp>
        <p:nvSpPr>
          <p:cNvPr id="4" name="TextBox 3"/>
          <p:cNvSpPr txBox="1"/>
          <p:nvPr/>
        </p:nvSpPr>
        <p:spPr>
          <a:xfrm>
            <a:off x="8309162" y="2332877"/>
            <a:ext cx="838200" cy="584775"/>
          </a:xfrm>
          <a:prstGeom prst="rect">
            <a:avLst/>
          </a:prstGeom>
          <a:noFill/>
        </p:spPr>
        <p:txBody>
          <a:bodyPr wrap="square" rtlCol="0">
            <a:spAutoFit/>
          </a:bodyPr>
          <a:lstStyle/>
          <a:p>
            <a:r>
              <a:rPr lang="en-US" sz="3200" dirty="0">
                <a:solidFill>
                  <a:schemeClr val="bg1"/>
                </a:solidFill>
              </a:rPr>
              <a:t>Yes</a:t>
            </a:r>
            <a:endParaRPr lang="en-GB" sz="3200" dirty="0">
              <a:solidFill>
                <a:schemeClr val="bg1"/>
              </a:solidFill>
            </a:endParaRPr>
          </a:p>
        </p:txBody>
      </p:sp>
      <p:sp>
        <p:nvSpPr>
          <p:cNvPr id="5" name="TextBox 4"/>
          <p:cNvSpPr txBox="1"/>
          <p:nvPr/>
        </p:nvSpPr>
        <p:spPr>
          <a:xfrm>
            <a:off x="8407774" y="1729146"/>
            <a:ext cx="838200" cy="584775"/>
          </a:xfrm>
          <a:prstGeom prst="rect">
            <a:avLst/>
          </a:prstGeom>
          <a:noFill/>
        </p:spPr>
        <p:txBody>
          <a:bodyPr wrap="square" rtlCol="0">
            <a:spAutoFit/>
          </a:bodyPr>
          <a:lstStyle/>
          <a:p>
            <a:r>
              <a:rPr lang="en-US" sz="3200" dirty="0">
                <a:solidFill>
                  <a:schemeClr val="bg1"/>
                </a:solidFill>
              </a:rPr>
              <a:t>Yes</a:t>
            </a:r>
            <a:endParaRPr lang="en-GB" sz="3200" dirty="0">
              <a:solidFill>
                <a:schemeClr val="bg1"/>
              </a:solidFill>
            </a:endParaRPr>
          </a:p>
        </p:txBody>
      </p:sp>
      <p:sp>
        <p:nvSpPr>
          <p:cNvPr id="3" name="TextBox 2"/>
          <p:cNvSpPr txBox="1"/>
          <p:nvPr/>
        </p:nvSpPr>
        <p:spPr>
          <a:xfrm>
            <a:off x="1219200" y="5334000"/>
            <a:ext cx="2286000" cy="369332"/>
          </a:xfrm>
          <a:prstGeom prst="rect">
            <a:avLst/>
          </a:prstGeom>
          <a:solidFill>
            <a:srgbClr val="00B050">
              <a:alpha val="32000"/>
            </a:srgbClr>
          </a:solidFill>
        </p:spPr>
        <p:txBody>
          <a:bodyPr wrap="square" rtlCol="0">
            <a:spAutoFit/>
          </a:bodyPr>
          <a:lstStyle/>
          <a:p>
            <a:endParaRPr lang="en-GB" dirty="0"/>
          </a:p>
        </p:txBody>
      </p:sp>
    </p:spTree>
    <p:extLst>
      <p:ext uri="{BB962C8B-B14F-4D97-AF65-F5344CB8AC3E}">
        <p14:creationId xmlns:p14="http://schemas.microsoft.com/office/powerpoint/2010/main" val="229563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6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1AD6F0-15D7-A231-F594-8237173FAD6D}"/>
              </a:ext>
            </a:extLst>
          </p:cNvPr>
          <p:cNvPicPr>
            <a:picLocks noChangeAspect="1"/>
          </p:cNvPicPr>
          <p:nvPr/>
        </p:nvPicPr>
        <p:blipFill rotWithShape="1">
          <a:blip r:embed="rId2"/>
          <a:srcRect l="22500" t="36666" r="25833" b="20370"/>
          <a:stretch/>
        </p:blipFill>
        <p:spPr>
          <a:xfrm>
            <a:off x="228600" y="152400"/>
            <a:ext cx="8634248" cy="5943600"/>
          </a:xfrm>
          <a:prstGeom prst="rect">
            <a:avLst/>
          </a:prstGeom>
        </p:spPr>
      </p:pic>
      <p:sp>
        <p:nvSpPr>
          <p:cNvPr id="3" name="TextBox 2"/>
          <p:cNvSpPr txBox="1"/>
          <p:nvPr/>
        </p:nvSpPr>
        <p:spPr>
          <a:xfrm>
            <a:off x="990600" y="4191000"/>
            <a:ext cx="2286000" cy="369332"/>
          </a:xfrm>
          <a:prstGeom prst="rect">
            <a:avLst/>
          </a:prstGeom>
          <a:solidFill>
            <a:srgbClr val="00B050">
              <a:alpha val="32000"/>
            </a:srgbClr>
          </a:solidFill>
        </p:spPr>
        <p:txBody>
          <a:bodyPr wrap="square" rtlCol="0">
            <a:spAutoFit/>
          </a:bodyPr>
          <a:lstStyle/>
          <a:p>
            <a:endParaRPr lang="en-GB" dirty="0"/>
          </a:p>
        </p:txBody>
      </p:sp>
    </p:spTree>
    <p:extLst>
      <p:ext uri="{BB962C8B-B14F-4D97-AF65-F5344CB8AC3E}">
        <p14:creationId xmlns:p14="http://schemas.microsoft.com/office/powerpoint/2010/main" val="161730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B7065D-E2A2-937C-B123-5AA255C7FB93}"/>
              </a:ext>
            </a:extLst>
          </p:cNvPr>
          <p:cNvPicPr>
            <a:picLocks noChangeAspect="1"/>
          </p:cNvPicPr>
          <p:nvPr/>
        </p:nvPicPr>
        <p:blipFill rotWithShape="1">
          <a:blip r:embed="rId2"/>
          <a:srcRect l="22500" t="29259" r="24167" b="15926"/>
          <a:stretch/>
        </p:blipFill>
        <p:spPr>
          <a:xfrm>
            <a:off x="152400" y="0"/>
            <a:ext cx="8962768" cy="6400800"/>
          </a:xfrm>
          <a:prstGeom prst="rect">
            <a:avLst/>
          </a:prstGeom>
        </p:spPr>
      </p:pic>
      <p:sp>
        <p:nvSpPr>
          <p:cNvPr id="3" name="TextBox 2"/>
          <p:cNvSpPr txBox="1"/>
          <p:nvPr/>
        </p:nvSpPr>
        <p:spPr>
          <a:xfrm>
            <a:off x="914400" y="3581400"/>
            <a:ext cx="2286000" cy="369332"/>
          </a:xfrm>
          <a:prstGeom prst="rect">
            <a:avLst/>
          </a:prstGeom>
          <a:solidFill>
            <a:srgbClr val="00B050">
              <a:alpha val="32000"/>
            </a:srgbClr>
          </a:solidFill>
        </p:spPr>
        <p:txBody>
          <a:bodyPr wrap="square" rtlCol="0">
            <a:spAutoFit/>
          </a:bodyPr>
          <a:lstStyle/>
          <a:p>
            <a:endParaRPr lang="en-GB" dirty="0"/>
          </a:p>
        </p:txBody>
      </p:sp>
    </p:spTree>
    <p:extLst>
      <p:ext uri="{BB962C8B-B14F-4D97-AF65-F5344CB8AC3E}">
        <p14:creationId xmlns:p14="http://schemas.microsoft.com/office/powerpoint/2010/main" val="43948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1DB61D-6DEA-8A46-677B-F7EF1D435A65}"/>
              </a:ext>
            </a:extLst>
          </p:cNvPr>
          <p:cNvPicPr>
            <a:picLocks noChangeAspect="1"/>
          </p:cNvPicPr>
          <p:nvPr/>
        </p:nvPicPr>
        <p:blipFill rotWithShape="1">
          <a:blip r:embed="rId2"/>
          <a:srcRect l="23333" t="44074" r="25834" b="26296"/>
          <a:stretch/>
        </p:blipFill>
        <p:spPr>
          <a:xfrm>
            <a:off x="304800" y="228600"/>
            <a:ext cx="8366760" cy="5410200"/>
          </a:xfrm>
          <a:prstGeom prst="rect">
            <a:avLst/>
          </a:prstGeom>
        </p:spPr>
      </p:pic>
      <p:sp>
        <p:nvSpPr>
          <p:cNvPr id="3" name="TextBox 2"/>
          <p:cNvSpPr txBox="1"/>
          <p:nvPr/>
        </p:nvSpPr>
        <p:spPr>
          <a:xfrm>
            <a:off x="990600" y="4419600"/>
            <a:ext cx="2286000" cy="369332"/>
          </a:xfrm>
          <a:prstGeom prst="rect">
            <a:avLst/>
          </a:prstGeom>
          <a:solidFill>
            <a:srgbClr val="00B050">
              <a:alpha val="32000"/>
            </a:srgbClr>
          </a:solidFill>
        </p:spPr>
        <p:txBody>
          <a:bodyPr wrap="square" rtlCol="0">
            <a:spAutoFit/>
          </a:bodyPr>
          <a:lstStyle/>
          <a:p>
            <a:endParaRPr lang="en-GB" dirty="0"/>
          </a:p>
        </p:txBody>
      </p:sp>
    </p:spTree>
    <p:extLst>
      <p:ext uri="{BB962C8B-B14F-4D97-AF65-F5344CB8AC3E}">
        <p14:creationId xmlns:p14="http://schemas.microsoft.com/office/powerpoint/2010/main" val="169412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E22898-F763-F823-B3F0-E09081B93339}"/>
              </a:ext>
            </a:extLst>
          </p:cNvPr>
          <p:cNvPicPr>
            <a:picLocks noChangeAspect="1"/>
          </p:cNvPicPr>
          <p:nvPr/>
        </p:nvPicPr>
        <p:blipFill rotWithShape="1">
          <a:blip r:embed="rId2"/>
          <a:srcRect l="23333" t="39630" r="25834" b="21852"/>
          <a:stretch/>
        </p:blipFill>
        <p:spPr>
          <a:xfrm>
            <a:off x="76199" y="228600"/>
            <a:ext cx="8760069" cy="6019800"/>
          </a:xfrm>
          <a:prstGeom prst="rect">
            <a:avLst/>
          </a:prstGeom>
        </p:spPr>
      </p:pic>
      <p:sp>
        <p:nvSpPr>
          <p:cNvPr id="3" name="TextBox 2"/>
          <p:cNvSpPr txBox="1"/>
          <p:nvPr/>
        </p:nvSpPr>
        <p:spPr>
          <a:xfrm>
            <a:off x="990600" y="4953000"/>
            <a:ext cx="2286000" cy="369332"/>
          </a:xfrm>
          <a:prstGeom prst="rect">
            <a:avLst/>
          </a:prstGeom>
          <a:solidFill>
            <a:srgbClr val="00B050">
              <a:alpha val="32000"/>
            </a:srgbClr>
          </a:solidFill>
        </p:spPr>
        <p:txBody>
          <a:bodyPr wrap="square" rtlCol="0">
            <a:spAutoFit/>
          </a:bodyPr>
          <a:lstStyle/>
          <a:p>
            <a:endParaRPr lang="en-GB" dirty="0"/>
          </a:p>
        </p:txBody>
      </p:sp>
      <p:pic>
        <p:nvPicPr>
          <p:cNvPr id="5" name="Picture 4">
            <a:extLst>
              <a:ext uri="{FF2B5EF4-FFF2-40B4-BE49-F238E27FC236}">
                <a16:creationId xmlns:a16="http://schemas.microsoft.com/office/drawing/2014/main" id="{3359FE39-8B85-4949-44DA-CEA506D7AF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92" t="3333" r="13271" b="54444"/>
          <a:stretch/>
        </p:blipFill>
        <p:spPr>
          <a:xfrm>
            <a:off x="4953000" y="2090790"/>
            <a:ext cx="3883268" cy="3700410"/>
          </a:xfrm>
          <a:prstGeom prst="rect">
            <a:avLst/>
          </a:prstGeom>
        </p:spPr>
      </p:pic>
    </p:spTree>
    <p:extLst>
      <p:ext uri="{BB962C8B-B14F-4D97-AF65-F5344CB8AC3E}">
        <p14:creationId xmlns:p14="http://schemas.microsoft.com/office/powerpoint/2010/main" val="46950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2590800"/>
            <a:ext cx="3581400" cy="646331"/>
          </a:xfrm>
          <a:prstGeom prst="rect">
            <a:avLst/>
          </a:prstGeom>
          <a:noFill/>
        </p:spPr>
        <p:txBody>
          <a:bodyPr wrap="square" rtlCol="0">
            <a:spAutoFit/>
          </a:bodyPr>
          <a:lstStyle/>
          <a:p>
            <a:r>
              <a:rPr lang="en-GB" sz="3600" b="1" dirty="0"/>
              <a:t>Maths</a:t>
            </a:r>
          </a:p>
        </p:txBody>
      </p:sp>
      <p:sp>
        <p:nvSpPr>
          <p:cNvPr id="3" name="TextBox 2"/>
          <p:cNvSpPr txBox="1"/>
          <p:nvPr/>
        </p:nvSpPr>
        <p:spPr>
          <a:xfrm>
            <a:off x="3429000" y="4992707"/>
            <a:ext cx="5486400" cy="954107"/>
          </a:xfrm>
          <a:prstGeom prst="rect">
            <a:avLst/>
          </a:prstGeom>
          <a:noFill/>
        </p:spPr>
        <p:txBody>
          <a:bodyPr wrap="square" rtlCol="0">
            <a:spAutoFit/>
          </a:bodyPr>
          <a:lstStyle/>
          <a:p>
            <a:r>
              <a:rPr lang="en-GB" sz="2800" b="1" dirty="0"/>
              <a:t>Average time available 1 min 7 sec per question.</a:t>
            </a:r>
          </a:p>
        </p:txBody>
      </p:sp>
    </p:spTree>
    <p:extLst>
      <p:ext uri="{BB962C8B-B14F-4D97-AF65-F5344CB8AC3E}">
        <p14:creationId xmlns:p14="http://schemas.microsoft.com/office/powerpoint/2010/main" val="802950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8A89CD-9DEF-A004-ECF6-F097CA2D6945}"/>
              </a:ext>
            </a:extLst>
          </p:cNvPr>
          <p:cNvPicPr>
            <a:picLocks noChangeAspect="1"/>
          </p:cNvPicPr>
          <p:nvPr/>
        </p:nvPicPr>
        <p:blipFill rotWithShape="1">
          <a:blip r:embed="rId2"/>
          <a:srcRect l="20833" t="35185" r="23333" b="15926"/>
          <a:stretch/>
        </p:blipFill>
        <p:spPr>
          <a:xfrm>
            <a:off x="0" y="521732"/>
            <a:ext cx="8973127" cy="5193268"/>
          </a:xfrm>
          <a:prstGeom prst="rect">
            <a:avLst/>
          </a:prstGeom>
        </p:spPr>
      </p:pic>
      <p:sp>
        <p:nvSpPr>
          <p:cNvPr id="6" name="Rectangle 5">
            <a:extLst>
              <a:ext uri="{FF2B5EF4-FFF2-40B4-BE49-F238E27FC236}">
                <a16:creationId xmlns:a16="http://schemas.microsoft.com/office/drawing/2014/main" id="{20457563-AF34-D0D3-DDF4-AC4ACF54D966}"/>
              </a:ext>
            </a:extLst>
          </p:cNvPr>
          <p:cNvSpPr/>
          <p:nvPr/>
        </p:nvSpPr>
        <p:spPr>
          <a:xfrm>
            <a:off x="668594" y="2691580"/>
            <a:ext cx="2819400" cy="737419"/>
          </a:xfrm>
          <a:prstGeom prst="rect">
            <a:avLst/>
          </a:prstGeom>
          <a:solidFill>
            <a:srgbClr val="37D599">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80089E9E-EAA7-34AB-A0A3-FE59968CD3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89" t="7607" r="34193" b="58889"/>
          <a:stretch/>
        </p:blipFill>
        <p:spPr>
          <a:xfrm>
            <a:off x="3774953" y="1542746"/>
            <a:ext cx="3888983" cy="3638854"/>
          </a:xfrm>
          <a:prstGeom prst="rect">
            <a:avLst/>
          </a:prstGeom>
        </p:spPr>
      </p:pic>
    </p:spTree>
    <p:extLst>
      <p:ext uri="{BB962C8B-B14F-4D97-AF65-F5344CB8AC3E}">
        <p14:creationId xmlns:p14="http://schemas.microsoft.com/office/powerpoint/2010/main" val="196637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0F64F6-C63A-D6A5-1FFA-6DBCC9AA9A43}"/>
              </a:ext>
            </a:extLst>
          </p:cNvPr>
          <p:cNvPicPr>
            <a:picLocks noChangeAspect="1"/>
          </p:cNvPicPr>
          <p:nvPr/>
        </p:nvPicPr>
        <p:blipFill rotWithShape="1">
          <a:blip r:embed="rId2"/>
          <a:srcRect l="23333" t="30741" r="24167" b="7037"/>
          <a:stretch/>
        </p:blipFill>
        <p:spPr>
          <a:xfrm>
            <a:off x="228600" y="228598"/>
            <a:ext cx="8801102" cy="6629402"/>
          </a:xfrm>
          <a:prstGeom prst="rect">
            <a:avLst/>
          </a:prstGeom>
        </p:spPr>
      </p:pic>
      <p:sp>
        <p:nvSpPr>
          <p:cNvPr id="6" name="Rectangle 5">
            <a:extLst>
              <a:ext uri="{FF2B5EF4-FFF2-40B4-BE49-F238E27FC236}">
                <a16:creationId xmlns:a16="http://schemas.microsoft.com/office/drawing/2014/main" id="{20457563-AF34-D0D3-DDF4-AC4ACF54D966}"/>
              </a:ext>
            </a:extLst>
          </p:cNvPr>
          <p:cNvSpPr/>
          <p:nvPr/>
        </p:nvSpPr>
        <p:spPr>
          <a:xfrm>
            <a:off x="914400" y="5715000"/>
            <a:ext cx="2819400" cy="432619"/>
          </a:xfrm>
          <a:prstGeom prst="rect">
            <a:avLst/>
          </a:prstGeom>
          <a:solidFill>
            <a:srgbClr val="37D599">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903C4F8-6CBF-F874-5E6A-6C13BD85A0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862" t="52222" r="5618" b="20000"/>
          <a:stretch/>
        </p:blipFill>
        <p:spPr>
          <a:xfrm>
            <a:off x="3696624" y="4114800"/>
            <a:ext cx="5218776" cy="2609388"/>
          </a:xfrm>
          <a:prstGeom prst="rect">
            <a:avLst/>
          </a:prstGeom>
        </p:spPr>
      </p:pic>
    </p:spTree>
    <p:extLst>
      <p:ext uri="{BB962C8B-B14F-4D97-AF65-F5344CB8AC3E}">
        <p14:creationId xmlns:p14="http://schemas.microsoft.com/office/powerpoint/2010/main" val="307358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912" t="39216" r="25000" b="9804"/>
          <a:stretch/>
        </p:blipFill>
        <p:spPr bwMode="auto">
          <a:xfrm>
            <a:off x="152400" y="0"/>
            <a:ext cx="912531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9600" y="6096000"/>
            <a:ext cx="2286000" cy="369332"/>
          </a:xfrm>
          <a:prstGeom prst="rect">
            <a:avLst/>
          </a:prstGeom>
          <a:solidFill>
            <a:srgbClr val="00B050">
              <a:alpha val="32000"/>
            </a:srgbClr>
          </a:solidFill>
        </p:spPr>
        <p:txBody>
          <a:bodyPr wrap="square" rtlCol="0">
            <a:spAutoFit/>
          </a:bodyPr>
          <a:lstStyle/>
          <a:p>
            <a:endParaRPr lang="en-GB"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513" r="32023" b="61393"/>
          <a:stretch/>
        </p:blipFill>
        <p:spPr>
          <a:xfrm>
            <a:off x="4339987" y="990600"/>
            <a:ext cx="4818797" cy="4876800"/>
          </a:xfrm>
          <a:prstGeom prst="rect">
            <a:avLst/>
          </a:prstGeom>
        </p:spPr>
      </p:pic>
    </p:spTree>
    <p:extLst>
      <p:ext uri="{BB962C8B-B14F-4D97-AF65-F5344CB8AC3E}">
        <p14:creationId xmlns:p14="http://schemas.microsoft.com/office/powerpoint/2010/main" val="159435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1F085-5A16-6E95-0E4A-6275FCA4C01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F37EDB2-7102-6521-EA48-6EA16FAA16C0}"/>
              </a:ext>
            </a:extLst>
          </p:cNvPr>
          <p:cNvSpPr txBox="1"/>
          <p:nvPr/>
        </p:nvSpPr>
        <p:spPr>
          <a:xfrm>
            <a:off x="266700" y="152400"/>
            <a:ext cx="8610600" cy="646331"/>
          </a:xfrm>
          <a:prstGeom prst="rect">
            <a:avLst/>
          </a:prstGeom>
          <a:noFill/>
        </p:spPr>
        <p:txBody>
          <a:bodyPr wrap="square">
            <a:spAutoFit/>
          </a:bodyPr>
          <a:lstStyle/>
          <a:p>
            <a:r>
              <a:rPr lang="en-GB" b="1" dirty="0"/>
              <a:t>https://www.ox.ac.uk/admissions/undergraduate/applying-to-oxford/guide/admissions-tests/biomedical-sciences-admissions-test</a:t>
            </a:r>
          </a:p>
        </p:txBody>
      </p:sp>
      <p:grpSp>
        <p:nvGrpSpPr>
          <p:cNvPr id="7" name="Group 6">
            <a:extLst>
              <a:ext uri="{FF2B5EF4-FFF2-40B4-BE49-F238E27FC236}">
                <a16:creationId xmlns:a16="http://schemas.microsoft.com/office/drawing/2014/main" id="{C4E493F2-2573-32B8-6DC7-FBE2824A4481}"/>
              </a:ext>
            </a:extLst>
          </p:cNvPr>
          <p:cNvGrpSpPr/>
          <p:nvPr/>
        </p:nvGrpSpPr>
        <p:grpSpPr>
          <a:xfrm>
            <a:off x="0" y="914400"/>
            <a:ext cx="9144000" cy="5943600"/>
            <a:chOff x="266700" y="914400"/>
            <a:chExt cx="6400800" cy="3543300"/>
          </a:xfrm>
        </p:grpSpPr>
        <p:pic>
          <p:nvPicPr>
            <p:cNvPr id="3" name="Picture 2">
              <a:extLst>
                <a:ext uri="{FF2B5EF4-FFF2-40B4-BE49-F238E27FC236}">
                  <a16:creationId xmlns:a16="http://schemas.microsoft.com/office/drawing/2014/main" id="{85C8C593-1BF7-49BF-328F-4FD96F5A02AD}"/>
                </a:ext>
              </a:extLst>
            </p:cNvPr>
            <p:cNvPicPr>
              <a:picLocks noChangeAspect="1"/>
            </p:cNvPicPr>
            <p:nvPr/>
          </p:nvPicPr>
          <p:blipFill>
            <a:blip r:embed="rId2"/>
            <a:srcRect t="27778" r="30000" b="18889"/>
            <a:stretch>
              <a:fillRect/>
            </a:stretch>
          </p:blipFill>
          <p:spPr>
            <a:xfrm>
              <a:off x="266700" y="914400"/>
              <a:ext cx="6400800" cy="2743200"/>
            </a:xfrm>
            <a:prstGeom prst="rect">
              <a:avLst/>
            </a:prstGeom>
          </p:spPr>
        </p:pic>
        <p:pic>
          <p:nvPicPr>
            <p:cNvPr id="6" name="Picture 5">
              <a:extLst>
                <a:ext uri="{FF2B5EF4-FFF2-40B4-BE49-F238E27FC236}">
                  <a16:creationId xmlns:a16="http://schemas.microsoft.com/office/drawing/2014/main" id="{E841AF72-E2F1-4253-29C4-E596C4A40C52}"/>
                </a:ext>
              </a:extLst>
            </p:cNvPr>
            <p:cNvPicPr>
              <a:picLocks noChangeAspect="1"/>
            </p:cNvPicPr>
            <p:nvPr/>
          </p:nvPicPr>
          <p:blipFill>
            <a:blip r:embed="rId3"/>
            <a:srcRect l="340" t="38148" r="27083" b="30741"/>
            <a:stretch>
              <a:fillRect/>
            </a:stretch>
          </p:blipFill>
          <p:spPr>
            <a:xfrm>
              <a:off x="266700" y="2857500"/>
              <a:ext cx="6400800" cy="1600200"/>
            </a:xfrm>
            <a:prstGeom prst="rect">
              <a:avLst/>
            </a:prstGeom>
          </p:spPr>
        </p:pic>
      </p:grpSp>
    </p:spTree>
    <p:extLst>
      <p:ext uri="{BB962C8B-B14F-4D97-AF65-F5344CB8AC3E}">
        <p14:creationId xmlns:p14="http://schemas.microsoft.com/office/powerpoint/2010/main" val="1540088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7102C5-54AC-ED3D-7962-D5DD6C963B02}"/>
              </a:ext>
            </a:extLst>
          </p:cNvPr>
          <p:cNvPicPr>
            <a:picLocks noChangeAspect="1"/>
          </p:cNvPicPr>
          <p:nvPr/>
        </p:nvPicPr>
        <p:blipFill rotWithShape="1">
          <a:blip r:embed="rId2"/>
          <a:srcRect l="22500" t="32222" r="22500" b="14445"/>
          <a:stretch/>
        </p:blipFill>
        <p:spPr>
          <a:xfrm>
            <a:off x="76200" y="381000"/>
            <a:ext cx="8801100" cy="5791200"/>
          </a:xfrm>
          <a:prstGeom prst="rect">
            <a:avLst/>
          </a:prstGeom>
        </p:spPr>
      </p:pic>
      <p:sp>
        <p:nvSpPr>
          <p:cNvPr id="6" name="Rectangle 5">
            <a:extLst>
              <a:ext uri="{FF2B5EF4-FFF2-40B4-BE49-F238E27FC236}">
                <a16:creationId xmlns:a16="http://schemas.microsoft.com/office/drawing/2014/main" id="{20457563-AF34-D0D3-DDF4-AC4ACF54D966}"/>
              </a:ext>
            </a:extLst>
          </p:cNvPr>
          <p:cNvSpPr/>
          <p:nvPr/>
        </p:nvSpPr>
        <p:spPr>
          <a:xfrm>
            <a:off x="457200" y="5181600"/>
            <a:ext cx="2667000" cy="685800"/>
          </a:xfrm>
          <a:prstGeom prst="rect">
            <a:avLst/>
          </a:prstGeom>
          <a:solidFill>
            <a:srgbClr val="37D599">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13D84F22-1135-70BA-2AC2-D8B3E271D5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31" r="20923" b="72222"/>
          <a:stretch/>
        </p:blipFill>
        <p:spPr>
          <a:xfrm>
            <a:off x="3505200" y="2324100"/>
            <a:ext cx="5186172" cy="3162300"/>
          </a:xfrm>
          <a:prstGeom prst="rect">
            <a:avLst/>
          </a:prstGeom>
        </p:spPr>
      </p:pic>
    </p:spTree>
    <p:extLst>
      <p:ext uri="{BB962C8B-B14F-4D97-AF65-F5344CB8AC3E}">
        <p14:creationId xmlns:p14="http://schemas.microsoft.com/office/powerpoint/2010/main" val="177398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F13D05-C5CA-B106-6858-DD50EE49F06D}"/>
              </a:ext>
            </a:extLst>
          </p:cNvPr>
          <p:cNvPicPr>
            <a:picLocks noChangeAspect="1"/>
          </p:cNvPicPr>
          <p:nvPr/>
        </p:nvPicPr>
        <p:blipFill rotWithShape="1">
          <a:blip r:embed="rId2"/>
          <a:srcRect l="23332" t="32222" r="29167" b="33704"/>
          <a:stretch/>
        </p:blipFill>
        <p:spPr>
          <a:xfrm>
            <a:off x="952500" y="381000"/>
            <a:ext cx="7364896" cy="5410200"/>
          </a:xfrm>
          <a:prstGeom prst="rect">
            <a:avLst/>
          </a:prstGeom>
        </p:spPr>
      </p:pic>
      <p:sp>
        <p:nvSpPr>
          <p:cNvPr id="6" name="Rectangle 5">
            <a:extLst>
              <a:ext uri="{FF2B5EF4-FFF2-40B4-BE49-F238E27FC236}">
                <a16:creationId xmlns:a16="http://schemas.microsoft.com/office/drawing/2014/main" id="{20457563-AF34-D0D3-DDF4-AC4ACF54D966}"/>
              </a:ext>
            </a:extLst>
          </p:cNvPr>
          <p:cNvSpPr/>
          <p:nvPr/>
        </p:nvSpPr>
        <p:spPr>
          <a:xfrm>
            <a:off x="1676400" y="3962400"/>
            <a:ext cx="2286000" cy="685800"/>
          </a:xfrm>
          <a:prstGeom prst="rect">
            <a:avLst/>
          </a:prstGeom>
          <a:solidFill>
            <a:srgbClr val="37D599">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7AF17D91-DA61-F596-FDAB-FBAA1EB880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92" t="44444" r="22453" b="22222"/>
          <a:stretch/>
        </p:blipFill>
        <p:spPr>
          <a:xfrm>
            <a:off x="3962400" y="2590800"/>
            <a:ext cx="4053840" cy="3200400"/>
          </a:xfrm>
          <a:prstGeom prst="rect">
            <a:avLst/>
          </a:prstGeom>
        </p:spPr>
      </p:pic>
    </p:spTree>
    <p:extLst>
      <p:ext uri="{BB962C8B-B14F-4D97-AF65-F5344CB8AC3E}">
        <p14:creationId xmlns:p14="http://schemas.microsoft.com/office/powerpoint/2010/main" val="260667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1C11E-71D6-4924-46D1-397ADB49B21F}"/>
              </a:ext>
            </a:extLst>
          </p:cNvPr>
          <p:cNvSpPr>
            <a:spLocks noGrp="1"/>
          </p:cNvSpPr>
          <p:nvPr>
            <p:ph type="title"/>
          </p:nvPr>
        </p:nvSpPr>
        <p:spPr>
          <a:xfrm>
            <a:off x="381000" y="2133600"/>
            <a:ext cx="8229600" cy="1143000"/>
          </a:xfrm>
        </p:spPr>
        <p:txBody>
          <a:bodyPr/>
          <a:lstStyle/>
          <a:p>
            <a:r>
              <a:rPr lang="en-GB" dirty="0"/>
              <a:t>How do I prepare for BMSAT?</a:t>
            </a:r>
          </a:p>
        </p:txBody>
      </p:sp>
    </p:spTree>
    <p:extLst>
      <p:ext uri="{BB962C8B-B14F-4D97-AF65-F5344CB8AC3E}">
        <p14:creationId xmlns:p14="http://schemas.microsoft.com/office/powerpoint/2010/main" val="1176419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300" y="0"/>
            <a:ext cx="8153400" cy="6586418"/>
          </a:xfrm>
          <a:prstGeom prst="rect">
            <a:avLst/>
          </a:prstGeom>
          <a:noFill/>
        </p:spPr>
        <p:txBody>
          <a:bodyPr wrap="square" rtlCol="0">
            <a:spAutoFit/>
          </a:bodyPr>
          <a:lstStyle/>
          <a:p>
            <a:r>
              <a:rPr lang="en-GB" sz="3600" b="1" dirty="0"/>
              <a:t>Preparing for BMSAT</a:t>
            </a:r>
          </a:p>
          <a:p>
            <a:pPr>
              <a:spcAft>
                <a:spcPts val="1200"/>
              </a:spcAft>
            </a:pPr>
            <a:endParaRPr lang="en-GB" b="1" dirty="0"/>
          </a:p>
          <a:p>
            <a:pPr marL="571500" indent="-571500">
              <a:spcAft>
                <a:spcPts val="1200"/>
              </a:spcAft>
              <a:buFont typeface="Arial" panose="020B0604020202020204" pitchFamily="34" charset="0"/>
              <a:buChar char="•"/>
            </a:pPr>
            <a:r>
              <a:rPr lang="en-GB" sz="2800" b="1" dirty="0"/>
              <a:t>Check the Spec</a:t>
            </a:r>
          </a:p>
          <a:p>
            <a:pPr marL="571500" indent="-571500">
              <a:spcAft>
                <a:spcPts val="1200"/>
              </a:spcAft>
              <a:buFont typeface="Arial" panose="020B0604020202020204" pitchFamily="34" charset="0"/>
              <a:buChar char="•"/>
            </a:pPr>
            <a:r>
              <a:rPr lang="en-GB" sz="2800" b="1" dirty="0"/>
              <a:t>BMSAT sample questions </a:t>
            </a:r>
            <a:r>
              <a:rPr lang="en-GB" sz="2800" b="1" i="1" dirty="0"/>
              <a:t>“are expected to be available shortly”!</a:t>
            </a:r>
          </a:p>
          <a:p>
            <a:pPr marL="571500" indent="-571500">
              <a:spcAft>
                <a:spcPts val="1200"/>
              </a:spcAft>
              <a:buFont typeface="Arial" panose="020B0604020202020204" pitchFamily="34" charset="0"/>
              <a:buChar char="•"/>
            </a:pPr>
            <a:r>
              <a:rPr lang="en-GB" sz="2800" b="1" dirty="0"/>
              <a:t>Practise past BMAT section 2  questions at www.PhysicsandMathsTutor.com</a:t>
            </a:r>
          </a:p>
          <a:p>
            <a:pPr marL="571500" indent="-571500">
              <a:spcAft>
                <a:spcPts val="1200"/>
              </a:spcAft>
              <a:buFont typeface="Arial" panose="020B0604020202020204" pitchFamily="34" charset="0"/>
              <a:buChar char="•"/>
            </a:pPr>
            <a:r>
              <a:rPr lang="en-GB" sz="2800" b="1" dirty="0"/>
              <a:t>Additional relevant examples can be found in ESAT (Cambridge Engineering and Science Admissions Test) and old NSAA (Natural Sciences)</a:t>
            </a:r>
          </a:p>
          <a:p>
            <a:pPr marL="571500" indent="-571500">
              <a:spcAft>
                <a:spcPts val="1200"/>
              </a:spcAft>
              <a:buFont typeface="Arial" panose="020B0604020202020204" pitchFamily="34" charset="0"/>
              <a:buChar char="•"/>
            </a:pPr>
            <a:r>
              <a:rPr lang="en-GB" sz="2800" b="1" dirty="0"/>
              <a:t>PAT (Physics Aptitude Test Oxford) and some bits of UCAT (for Medics)</a:t>
            </a:r>
          </a:p>
          <a:p>
            <a:pPr marL="571500" indent="-571500">
              <a:spcAft>
                <a:spcPts val="1200"/>
              </a:spcAft>
              <a:buFont typeface="Arial" panose="020B0604020202020204" pitchFamily="34" charset="0"/>
              <a:buChar char="•"/>
            </a:pPr>
            <a:r>
              <a:rPr lang="en-GB" sz="2800" b="1" dirty="0"/>
              <a:t>Last year there was NO BMSAT practice test!</a:t>
            </a:r>
          </a:p>
        </p:txBody>
      </p:sp>
    </p:spTree>
    <p:extLst>
      <p:ext uri="{BB962C8B-B14F-4D97-AF65-F5344CB8AC3E}">
        <p14:creationId xmlns:p14="http://schemas.microsoft.com/office/powerpoint/2010/main" val="18175022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0647C6-09AB-9953-5B68-1DDA0E6F8316}"/>
              </a:ext>
            </a:extLst>
          </p:cNvPr>
          <p:cNvPicPr>
            <a:picLocks noChangeAspect="1"/>
          </p:cNvPicPr>
          <p:nvPr/>
        </p:nvPicPr>
        <p:blipFill rotWithShape="1">
          <a:blip r:embed="rId2"/>
          <a:srcRect t="7037" r="34166" b="17408"/>
          <a:stretch/>
        </p:blipFill>
        <p:spPr>
          <a:xfrm>
            <a:off x="10438" y="381000"/>
            <a:ext cx="8970682" cy="5791200"/>
          </a:xfrm>
          <a:prstGeom prst="rect">
            <a:avLst/>
          </a:prstGeom>
        </p:spPr>
      </p:pic>
      <p:sp>
        <p:nvSpPr>
          <p:cNvPr id="5" name="Rectangle 4">
            <a:extLst>
              <a:ext uri="{FF2B5EF4-FFF2-40B4-BE49-F238E27FC236}">
                <a16:creationId xmlns:a16="http://schemas.microsoft.com/office/drawing/2014/main" id="{7B98E7ED-D52E-5A07-A6C7-F4CEA1F55B4C}"/>
              </a:ext>
            </a:extLst>
          </p:cNvPr>
          <p:cNvSpPr/>
          <p:nvPr/>
        </p:nvSpPr>
        <p:spPr>
          <a:xfrm>
            <a:off x="2514600" y="2895600"/>
            <a:ext cx="2057400" cy="3276600"/>
          </a:xfrm>
          <a:prstGeom prst="rect">
            <a:avLst/>
          </a:prstGeom>
          <a:solidFill>
            <a:srgbClr val="FFFF00">
              <a:alpha val="1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8B308DA-67DD-A187-8C91-E6FD627C3012}"/>
              </a:ext>
            </a:extLst>
          </p:cNvPr>
          <p:cNvSpPr txBox="1"/>
          <p:nvPr/>
        </p:nvSpPr>
        <p:spPr>
          <a:xfrm>
            <a:off x="4218192" y="1066800"/>
            <a:ext cx="4800600" cy="461665"/>
          </a:xfrm>
          <a:prstGeom prst="rect">
            <a:avLst/>
          </a:prstGeom>
          <a:noFill/>
        </p:spPr>
        <p:txBody>
          <a:bodyPr wrap="square" rtlCol="0">
            <a:spAutoFit/>
          </a:bodyPr>
          <a:lstStyle/>
          <a:p>
            <a:r>
              <a:rPr lang="en-GB" sz="2400" dirty="0">
                <a:solidFill>
                  <a:schemeClr val="bg1"/>
                </a:solidFill>
              </a:rPr>
              <a:t>www.physicsandmathstutor.com</a:t>
            </a:r>
          </a:p>
        </p:txBody>
      </p:sp>
    </p:spTree>
    <p:extLst>
      <p:ext uri="{BB962C8B-B14F-4D97-AF65-F5344CB8AC3E}">
        <p14:creationId xmlns:p14="http://schemas.microsoft.com/office/powerpoint/2010/main" val="41644215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B5C56F-4260-D1BF-54C5-8F9B4DF99191}"/>
              </a:ext>
            </a:extLst>
          </p:cNvPr>
          <p:cNvPicPr>
            <a:picLocks noChangeAspect="1"/>
          </p:cNvPicPr>
          <p:nvPr/>
        </p:nvPicPr>
        <p:blipFill rotWithShape="1">
          <a:blip r:embed="rId2"/>
          <a:srcRect t="29259" r="35000" b="26296"/>
          <a:stretch/>
        </p:blipFill>
        <p:spPr>
          <a:xfrm>
            <a:off x="-1" y="1205344"/>
            <a:ext cx="9149543" cy="5652656"/>
          </a:xfrm>
          <a:prstGeom prst="rect">
            <a:avLst/>
          </a:prstGeom>
        </p:spPr>
      </p:pic>
      <p:sp>
        <p:nvSpPr>
          <p:cNvPr id="5" name="Rectangle 4">
            <a:extLst>
              <a:ext uri="{FF2B5EF4-FFF2-40B4-BE49-F238E27FC236}">
                <a16:creationId xmlns:a16="http://schemas.microsoft.com/office/drawing/2014/main" id="{7B98E7ED-D52E-5A07-A6C7-F4CEA1F55B4C}"/>
              </a:ext>
            </a:extLst>
          </p:cNvPr>
          <p:cNvSpPr/>
          <p:nvPr/>
        </p:nvSpPr>
        <p:spPr>
          <a:xfrm>
            <a:off x="152400" y="152400"/>
            <a:ext cx="3124200" cy="838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t>Biology</a:t>
            </a:r>
          </a:p>
        </p:txBody>
      </p:sp>
    </p:spTree>
    <p:extLst>
      <p:ext uri="{BB962C8B-B14F-4D97-AF65-F5344CB8AC3E}">
        <p14:creationId xmlns:p14="http://schemas.microsoft.com/office/powerpoint/2010/main" val="2390894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0AFE-2CD4-009E-425F-81FFBAE527B2}"/>
              </a:ext>
            </a:extLst>
          </p:cNvPr>
          <p:cNvSpPr>
            <a:spLocks noGrp="1"/>
          </p:cNvSpPr>
          <p:nvPr>
            <p:ph type="title"/>
          </p:nvPr>
        </p:nvSpPr>
        <p:spPr/>
        <p:txBody>
          <a:bodyPr/>
          <a:lstStyle/>
          <a:p>
            <a:r>
              <a:rPr lang="en-GB" dirty="0"/>
              <a:t>Looking at a practice test 1</a:t>
            </a:r>
          </a:p>
        </p:txBody>
      </p:sp>
      <p:sp>
        <p:nvSpPr>
          <p:cNvPr id="3" name="Content Placeholder 2">
            <a:extLst>
              <a:ext uri="{FF2B5EF4-FFF2-40B4-BE49-F238E27FC236}">
                <a16:creationId xmlns:a16="http://schemas.microsoft.com/office/drawing/2014/main" id="{E443DC96-4C4E-0D34-1A5B-FA7C5DB51AEF}"/>
              </a:ext>
            </a:extLst>
          </p:cNvPr>
          <p:cNvSpPr>
            <a:spLocks noGrp="1"/>
          </p:cNvSpPr>
          <p:nvPr>
            <p:ph idx="1"/>
          </p:nvPr>
        </p:nvSpPr>
        <p:spPr/>
        <p:txBody>
          <a:bodyPr>
            <a:normAutofit lnSpcReduction="10000"/>
          </a:bodyPr>
          <a:lstStyle/>
          <a:p>
            <a:r>
              <a:rPr lang="en-GB" dirty="0"/>
              <a:t>In the absence of an actual BMSAT practice test, you could look at the practice test for Oxford’s PAT (Physics Admission Test), just to see how the Pearson computer will work.</a:t>
            </a:r>
          </a:p>
          <a:p>
            <a:r>
              <a:rPr lang="en-GB" dirty="0"/>
              <a:t>Bear in mind that this is a calculator paper, whereas BMSAT is not.  The specification is more extended and it’s all Physics and Maths.  However, it does show you how the test works.  </a:t>
            </a:r>
          </a:p>
        </p:txBody>
      </p:sp>
    </p:spTree>
    <p:extLst>
      <p:ext uri="{BB962C8B-B14F-4D97-AF65-F5344CB8AC3E}">
        <p14:creationId xmlns:p14="http://schemas.microsoft.com/office/powerpoint/2010/main" val="207899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FE621B-9962-1ADC-674F-4D3104FB8902}"/>
              </a:ext>
            </a:extLst>
          </p:cNvPr>
          <p:cNvPicPr>
            <a:picLocks noChangeAspect="1"/>
          </p:cNvPicPr>
          <p:nvPr/>
        </p:nvPicPr>
        <p:blipFill rotWithShape="1">
          <a:blip r:embed="rId2"/>
          <a:srcRect t="5556" b="5556"/>
          <a:stretch/>
        </p:blipFill>
        <p:spPr>
          <a:xfrm>
            <a:off x="0" y="609600"/>
            <a:ext cx="9144000" cy="6096000"/>
          </a:xfrm>
          <a:prstGeom prst="rect">
            <a:avLst/>
          </a:prstGeom>
        </p:spPr>
      </p:pic>
      <p:sp>
        <p:nvSpPr>
          <p:cNvPr id="8" name="Rectangle 7">
            <a:extLst>
              <a:ext uri="{FF2B5EF4-FFF2-40B4-BE49-F238E27FC236}">
                <a16:creationId xmlns:a16="http://schemas.microsoft.com/office/drawing/2014/main" id="{11965B26-6565-C42F-1500-EA48DAAB49A3}"/>
              </a:ext>
            </a:extLst>
          </p:cNvPr>
          <p:cNvSpPr/>
          <p:nvPr/>
        </p:nvSpPr>
        <p:spPr>
          <a:xfrm>
            <a:off x="2895600" y="5715000"/>
            <a:ext cx="6096000" cy="990600"/>
          </a:xfrm>
          <a:prstGeom prst="rect">
            <a:avLst/>
          </a:prstGeom>
          <a:solidFill>
            <a:srgbClr val="FFFF00">
              <a:alpha val="1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49328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317045-CED6-10C1-21ED-1EB0372F4A57}"/>
              </a:ext>
            </a:extLst>
          </p:cNvPr>
          <p:cNvPicPr>
            <a:picLocks noChangeAspect="1"/>
          </p:cNvPicPr>
          <p:nvPr/>
        </p:nvPicPr>
        <p:blipFill rotWithShape="1">
          <a:blip r:embed="rId2"/>
          <a:srcRect t="5556" b="5556"/>
          <a:stretch/>
        </p:blipFill>
        <p:spPr>
          <a:xfrm>
            <a:off x="0" y="76200"/>
            <a:ext cx="9144000" cy="6781800"/>
          </a:xfrm>
          <a:prstGeom prst="rect">
            <a:avLst/>
          </a:prstGeom>
        </p:spPr>
      </p:pic>
    </p:spTree>
    <p:extLst>
      <p:ext uri="{BB962C8B-B14F-4D97-AF65-F5344CB8AC3E}">
        <p14:creationId xmlns:p14="http://schemas.microsoft.com/office/powerpoint/2010/main" val="33173023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0C4633-6802-1EEF-3194-71F3BADA8426}"/>
              </a:ext>
            </a:extLst>
          </p:cNvPr>
          <p:cNvPicPr>
            <a:picLocks noChangeAspect="1"/>
          </p:cNvPicPr>
          <p:nvPr/>
        </p:nvPicPr>
        <p:blipFill rotWithShape="1">
          <a:blip r:embed="rId2"/>
          <a:srcRect t="5556" b="5556"/>
          <a:stretch/>
        </p:blipFill>
        <p:spPr>
          <a:xfrm>
            <a:off x="0" y="0"/>
            <a:ext cx="9144000" cy="6858000"/>
          </a:xfrm>
          <a:prstGeom prst="rect">
            <a:avLst/>
          </a:prstGeom>
        </p:spPr>
      </p:pic>
      <p:sp>
        <p:nvSpPr>
          <p:cNvPr id="4" name="Oval 3">
            <a:extLst>
              <a:ext uri="{FF2B5EF4-FFF2-40B4-BE49-F238E27FC236}">
                <a16:creationId xmlns:a16="http://schemas.microsoft.com/office/drawing/2014/main" id="{4536C0AF-675B-43DC-9CDE-A386B39BC096}"/>
              </a:ext>
            </a:extLst>
          </p:cNvPr>
          <p:cNvSpPr/>
          <p:nvPr/>
        </p:nvSpPr>
        <p:spPr>
          <a:xfrm>
            <a:off x="152400" y="4191000"/>
            <a:ext cx="2286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255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4B137-8C8E-053C-F02F-239F7AB39A9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A39B38F-A302-CD92-0CA8-E3D20A89E327}"/>
              </a:ext>
            </a:extLst>
          </p:cNvPr>
          <p:cNvSpPr txBox="1"/>
          <p:nvPr/>
        </p:nvSpPr>
        <p:spPr>
          <a:xfrm>
            <a:off x="266700" y="152400"/>
            <a:ext cx="8610600" cy="646331"/>
          </a:xfrm>
          <a:prstGeom prst="rect">
            <a:avLst/>
          </a:prstGeom>
          <a:noFill/>
        </p:spPr>
        <p:txBody>
          <a:bodyPr wrap="square">
            <a:spAutoFit/>
          </a:bodyPr>
          <a:lstStyle/>
          <a:p>
            <a:r>
              <a:rPr lang="en-GB" b="1" dirty="0"/>
              <a:t>https://www.ox.ac.uk/admissions/undergraduate/applying-to-oxford/guide/admissions-tests/biomedical-sciences-admissions-test</a:t>
            </a:r>
          </a:p>
        </p:txBody>
      </p:sp>
      <p:pic>
        <p:nvPicPr>
          <p:cNvPr id="8" name="Picture 7">
            <a:extLst>
              <a:ext uri="{FF2B5EF4-FFF2-40B4-BE49-F238E27FC236}">
                <a16:creationId xmlns:a16="http://schemas.microsoft.com/office/drawing/2014/main" id="{9CF4A288-8573-48FF-A4FD-9BF5E9E76AD0}"/>
              </a:ext>
            </a:extLst>
          </p:cNvPr>
          <p:cNvPicPr>
            <a:picLocks noChangeAspect="1"/>
          </p:cNvPicPr>
          <p:nvPr/>
        </p:nvPicPr>
        <p:blipFill>
          <a:blip r:embed="rId2"/>
          <a:srcRect l="4770" t="36086" r="31666" b="46135"/>
          <a:stretch>
            <a:fillRect/>
          </a:stretch>
        </p:blipFill>
        <p:spPr>
          <a:xfrm>
            <a:off x="556558" y="829211"/>
            <a:ext cx="7265424" cy="1143001"/>
          </a:xfrm>
          <a:prstGeom prst="rect">
            <a:avLst/>
          </a:prstGeom>
        </p:spPr>
      </p:pic>
      <p:sp>
        <p:nvSpPr>
          <p:cNvPr id="10" name="TextBox 9">
            <a:extLst>
              <a:ext uri="{FF2B5EF4-FFF2-40B4-BE49-F238E27FC236}">
                <a16:creationId xmlns:a16="http://schemas.microsoft.com/office/drawing/2014/main" id="{03AEAEB6-77CB-66F4-482C-6BAEB88F44BB}"/>
              </a:ext>
            </a:extLst>
          </p:cNvPr>
          <p:cNvSpPr txBox="1"/>
          <p:nvPr/>
        </p:nvSpPr>
        <p:spPr>
          <a:xfrm>
            <a:off x="556558" y="2004869"/>
            <a:ext cx="7620000" cy="4462760"/>
          </a:xfrm>
          <a:prstGeom prst="rect">
            <a:avLst/>
          </a:prstGeom>
          <a:solidFill>
            <a:schemeClr val="tx1"/>
          </a:solidFill>
        </p:spPr>
        <p:txBody>
          <a:bodyPr wrap="square" rtlCol="0">
            <a:spAutoFit/>
          </a:bodyPr>
          <a:lstStyle/>
          <a:p>
            <a:pPr marL="285750" indent="-285750">
              <a:buFont typeface="Arial" panose="020B0604020202020204" pitchFamily="34" charset="0"/>
              <a:buChar char="•"/>
            </a:pPr>
            <a:r>
              <a:rPr lang="en-GB" sz="2800" dirty="0">
                <a:solidFill>
                  <a:schemeClr val="bg1"/>
                </a:solidFill>
              </a:rPr>
              <a:t>Step 1:  Have started your UCAS Application so that you already have your UCAS ID</a:t>
            </a:r>
          </a:p>
          <a:p>
            <a:pPr marL="285750" indent="-285750">
              <a:buFont typeface="Arial" panose="020B0604020202020204" pitchFamily="34" charset="0"/>
              <a:buChar char="•"/>
            </a:pPr>
            <a:r>
              <a:rPr lang="en-GB" sz="2800" dirty="0">
                <a:solidFill>
                  <a:schemeClr val="bg1"/>
                </a:solidFill>
              </a:rPr>
              <a:t>Step2: Register for your test between 18 June and 19 September (6pm BST) at </a:t>
            </a:r>
            <a:r>
              <a:rPr lang="en-GB" sz="2800" dirty="0">
                <a:hlinkClick r:id="rId3"/>
              </a:rPr>
              <a:t>Oxford Admissions Test Registration portal</a:t>
            </a:r>
            <a:r>
              <a:rPr lang="en-GB" sz="2800" dirty="0"/>
              <a:t>   </a:t>
            </a:r>
            <a:r>
              <a:rPr lang="en-GB" sz="2800" dirty="0">
                <a:solidFill>
                  <a:schemeClr val="bg1"/>
                </a:solidFill>
              </a:rPr>
              <a:t>for course code BC98</a:t>
            </a:r>
          </a:p>
          <a:p>
            <a:pPr marL="285750" indent="-285750">
              <a:buFont typeface="Arial" panose="020B0604020202020204" pitchFamily="34" charset="0"/>
              <a:buChar char="•"/>
            </a:pPr>
            <a:r>
              <a:rPr lang="en-GB" sz="2800" dirty="0">
                <a:solidFill>
                  <a:schemeClr val="bg1"/>
                </a:solidFill>
              </a:rPr>
              <a:t>Step 3: Book your Pearson VUE test between 18 August and 20 September (6pm BST) via </a:t>
            </a:r>
            <a:r>
              <a:rPr lang="en-GB" sz="2800" dirty="0">
                <a:hlinkClick r:id="rId3"/>
              </a:rPr>
              <a:t>Oxford Admissions Test Registration portal</a:t>
            </a:r>
            <a:r>
              <a:rPr lang="en-GB" sz="2800" dirty="0"/>
              <a:t>   </a:t>
            </a:r>
            <a:r>
              <a:rPr lang="en-GB" sz="2800" dirty="0">
                <a:solidFill>
                  <a:schemeClr val="bg1"/>
                </a:solidFill>
              </a:rPr>
              <a:t>Ensure </a:t>
            </a:r>
            <a:r>
              <a:rPr lang="en-GB" sz="2800" dirty="0"/>
              <a:t> </a:t>
            </a:r>
            <a:r>
              <a:rPr lang="en-GB" sz="2800" dirty="0">
                <a:solidFill>
                  <a:schemeClr val="bg1"/>
                </a:solidFill>
              </a:rPr>
              <a:t>that you scroll down to the confirmation button.</a:t>
            </a:r>
          </a:p>
        </p:txBody>
      </p:sp>
    </p:spTree>
    <p:extLst>
      <p:ext uri="{BB962C8B-B14F-4D97-AF65-F5344CB8AC3E}">
        <p14:creationId xmlns:p14="http://schemas.microsoft.com/office/powerpoint/2010/main" val="39212118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0AFE-2CD4-009E-425F-81FFBAE527B2}"/>
              </a:ext>
            </a:extLst>
          </p:cNvPr>
          <p:cNvSpPr>
            <a:spLocks noGrp="1"/>
          </p:cNvSpPr>
          <p:nvPr>
            <p:ph type="title"/>
          </p:nvPr>
        </p:nvSpPr>
        <p:spPr/>
        <p:txBody>
          <a:bodyPr/>
          <a:lstStyle/>
          <a:p>
            <a:r>
              <a:rPr lang="en-GB" dirty="0"/>
              <a:t>Looking at a practice test 2</a:t>
            </a:r>
          </a:p>
        </p:txBody>
      </p:sp>
      <p:sp>
        <p:nvSpPr>
          <p:cNvPr id="3" name="Content Placeholder 2">
            <a:extLst>
              <a:ext uri="{FF2B5EF4-FFF2-40B4-BE49-F238E27FC236}">
                <a16:creationId xmlns:a16="http://schemas.microsoft.com/office/drawing/2014/main" id="{E443DC96-4C4E-0D34-1A5B-FA7C5DB51AEF}"/>
              </a:ext>
            </a:extLst>
          </p:cNvPr>
          <p:cNvSpPr>
            <a:spLocks noGrp="1"/>
          </p:cNvSpPr>
          <p:nvPr>
            <p:ph idx="1"/>
          </p:nvPr>
        </p:nvSpPr>
        <p:spPr>
          <a:xfrm>
            <a:off x="228600" y="1600200"/>
            <a:ext cx="8229600" cy="4525963"/>
          </a:xfrm>
        </p:spPr>
        <p:txBody>
          <a:bodyPr>
            <a:normAutofit fontScale="92500" lnSpcReduction="20000"/>
          </a:bodyPr>
          <a:lstStyle/>
          <a:p>
            <a:r>
              <a:rPr lang="en-GB" dirty="0"/>
              <a:t>Alternatively, you could look at the sample tests and practice tests for Cambridge’s ESAT (Engineering and Science Admissions Test Admission Test), just to see how the Pearson computer will work.</a:t>
            </a:r>
          </a:p>
          <a:p>
            <a:r>
              <a:rPr lang="en-GB" dirty="0"/>
              <a:t>This is a non calculator paper like BMSAT.  The specification is also based mainly on Higher GCSE with some A level topics. It also has questions across Maths and all three Sciences and the questions are geared to 1 minute 30s per mark.  However, it does show you how the test works.</a:t>
            </a:r>
          </a:p>
        </p:txBody>
      </p:sp>
    </p:spTree>
    <p:extLst>
      <p:ext uri="{BB962C8B-B14F-4D97-AF65-F5344CB8AC3E}">
        <p14:creationId xmlns:p14="http://schemas.microsoft.com/office/powerpoint/2010/main" val="15796723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9EDE7-594F-1867-783B-429781E1EFDF}"/>
              </a:ext>
            </a:extLst>
          </p:cNvPr>
          <p:cNvPicPr>
            <a:picLocks noChangeAspect="1"/>
          </p:cNvPicPr>
          <p:nvPr/>
        </p:nvPicPr>
        <p:blipFill rotWithShape="1">
          <a:blip r:embed="rId2"/>
          <a:srcRect t="4075" b="5555"/>
          <a:stretch/>
        </p:blipFill>
        <p:spPr>
          <a:xfrm>
            <a:off x="0" y="76200"/>
            <a:ext cx="9144000" cy="6400800"/>
          </a:xfrm>
          <a:prstGeom prst="rect">
            <a:avLst/>
          </a:prstGeom>
        </p:spPr>
      </p:pic>
    </p:spTree>
    <p:extLst>
      <p:ext uri="{BB962C8B-B14F-4D97-AF65-F5344CB8AC3E}">
        <p14:creationId xmlns:p14="http://schemas.microsoft.com/office/powerpoint/2010/main" val="40095700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670A82-863B-5D79-5543-773A8839CF73}"/>
              </a:ext>
            </a:extLst>
          </p:cNvPr>
          <p:cNvPicPr>
            <a:picLocks noChangeAspect="1"/>
          </p:cNvPicPr>
          <p:nvPr/>
        </p:nvPicPr>
        <p:blipFill rotWithShape="1">
          <a:blip r:embed="rId2"/>
          <a:srcRect l="132" t="47600" r="-132" b="12569"/>
          <a:stretch>
            <a:fillRect/>
          </a:stretch>
        </p:blipFill>
        <p:spPr>
          <a:xfrm>
            <a:off x="0" y="3810000"/>
            <a:ext cx="9144000" cy="2743200"/>
          </a:xfrm>
          <a:prstGeom prst="rect">
            <a:avLst/>
          </a:prstGeom>
        </p:spPr>
      </p:pic>
      <p:pic>
        <p:nvPicPr>
          <p:cNvPr id="3" name="Picture 2">
            <a:extLst>
              <a:ext uri="{FF2B5EF4-FFF2-40B4-BE49-F238E27FC236}">
                <a16:creationId xmlns:a16="http://schemas.microsoft.com/office/drawing/2014/main" id="{13AF7DD1-4BCE-E22E-5C4A-720141741ACB}"/>
              </a:ext>
            </a:extLst>
          </p:cNvPr>
          <p:cNvPicPr>
            <a:picLocks noChangeAspect="1"/>
          </p:cNvPicPr>
          <p:nvPr/>
        </p:nvPicPr>
        <p:blipFill>
          <a:blip r:embed="rId3"/>
          <a:srcRect t="5556" b="29259"/>
          <a:stretch>
            <a:fillRect/>
          </a:stretch>
        </p:blipFill>
        <p:spPr>
          <a:xfrm>
            <a:off x="0" y="276828"/>
            <a:ext cx="9144000" cy="3352800"/>
          </a:xfrm>
          <a:prstGeom prst="rect">
            <a:avLst/>
          </a:prstGeom>
        </p:spPr>
      </p:pic>
    </p:spTree>
    <p:extLst>
      <p:ext uri="{BB962C8B-B14F-4D97-AF65-F5344CB8AC3E}">
        <p14:creationId xmlns:p14="http://schemas.microsoft.com/office/powerpoint/2010/main" val="26106625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9DC986-FA72-9CD5-BA01-5395A1A1F935}"/>
              </a:ext>
            </a:extLst>
          </p:cNvPr>
          <p:cNvPicPr>
            <a:picLocks noChangeAspect="1"/>
          </p:cNvPicPr>
          <p:nvPr/>
        </p:nvPicPr>
        <p:blipFill rotWithShape="1">
          <a:blip r:embed="rId2"/>
          <a:srcRect t="5556" b="5556"/>
          <a:stretch/>
        </p:blipFill>
        <p:spPr>
          <a:xfrm>
            <a:off x="0" y="152400"/>
            <a:ext cx="9144000" cy="6477000"/>
          </a:xfrm>
          <a:prstGeom prst="rect">
            <a:avLst/>
          </a:prstGeom>
        </p:spPr>
      </p:pic>
    </p:spTree>
    <p:extLst>
      <p:ext uri="{BB962C8B-B14F-4D97-AF65-F5344CB8AC3E}">
        <p14:creationId xmlns:p14="http://schemas.microsoft.com/office/powerpoint/2010/main" val="41766919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D8A7A-1BE9-6ACE-C403-C1FA4DE88A1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3B61270-8F1F-3A95-40D3-FBB5F0A7B804}"/>
              </a:ext>
            </a:extLst>
          </p:cNvPr>
          <p:cNvPicPr>
            <a:picLocks noChangeAspect="1"/>
          </p:cNvPicPr>
          <p:nvPr/>
        </p:nvPicPr>
        <p:blipFill>
          <a:blip r:embed="rId2"/>
          <a:srcRect t="5555" b="10000"/>
          <a:stretch>
            <a:fillRect/>
          </a:stretch>
        </p:blipFill>
        <p:spPr>
          <a:xfrm>
            <a:off x="0" y="1143000"/>
            <a:ext cx="9144000" cy="5105400"/>
          </a:xfrm>
          <a:prstGeom prst="rect">
            <a:avLst/>
          </a:prstGeom>
        </p:spPr>
      </p:pic>
      <p:sp>
        <p:nvSpPr>
          <p:cNvPr id="6" name="TextBox 5">
            <a:extLst>
              <a:ext uri="{FF2B5EF4-FFF2-40B4-BE49-F238E27FC236}">
                <a16:creationId xmlns:a16="http://schemas.microsoft.com/office/drawing/2014/main" id="{9510318E-8B8F-B5FE-4B06-D48ED941C4A0}"/>
              </a:ext>
            </a:extLst>
          </p:cNvPr>
          <p:cNvSpPr txBox="1"/>
          <p:nvPr/>
        </p:nvSpPr>
        <p:spPr>
          <a:xfrm>
            <a:off x="457200" y="286434"/>
            <a:ext cx="7924800" cy="523220"/>
          </a:xfrm>
          <a:prstGeom prst="rect">
            <a:avLst/>
          </a:prstGeom>
          <a:noFill/>
        </p:spPr>
        <p:txBody>
          <a:bodyPr wrap="square">
            <a:spAutoFit/>
          </a:bodyPr>
          <a:lstStyle/>
          <a:p>
            <a:r>
              <a:rPr lang="en-GB" sz="2800" b="1" dirty="0"/>
              <a:t>https://www.pearsonvue.com/us/en/uatuk.html</a:t>
            </a:r>
          </a:p>
        </p:txBody>
      </p:sp>
    </p:spTree>
    <p:extLst>
      <p:ext uri="{BB962C8B-B14F-4D97-AF65-F5344CB8AC3E}">
        <p14:creationId xmlns:p14="http://schemas.microsoft.com/office/powerpoint/2010/main" val="15542994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03140C-9DF3-3ADF-F903-4AC81F2133B5}"/>
              </a:ext>
            </a:extLst>
          </p:cNvPr>
          <p:cNvPicPr>
            <a:picLocks noChangeAspect="1"/>
          </p:cNvPicPr>
          <p:nvPr/>
        </p:nvPicPr>
        <p:blipFill rotWithShape="1">
          <a:blip r:embed="rId2"/>
          <a:srcRect t="5556" b="5555"/>
          <a:stretch/>
        </p:blipFill>
        <p:spPr>
          <a:xfrm>
            <a:off x="0" y="0"/>
            <a:ext cx="9144000" cy="6629400"/>
          </a:xfrm>
          <a:prstGeom prst="rect">
            <a:avLst/>
          </a:prstGeom>
        </p:spPr>
      </p:pic>
      <p:sp>
        <p:nvSpPr>
          <p:cNvPr id="6" name="TextBox 5">
            <a:extLst>
              <a:ext uri="{FF2B5EF4-FFF2-40B4-BE49-F238E27FC236}">
                <a16:creationId xmlns:a16="http://schemas.microsoft.com/office/drawing/2014/main" id="{CEFE6AA2-9506-38BC-3CD3-51A4435494B1}"/>
              </a:ext>
            </a:extLst>
          </p:cNvPr>
          <p:cNvSpPr txBox="1"/>
          <p:nvPr/>
        </p:nvSpPr>
        <p:spPr>
          <a:xfrm>
            <a:off x="2286000" y="2514600"/>
            <a:ext cx="5638800" cy="1384995"/>
          </a:xfrm>
          <a:prstGeom prst="rect">
            <a:avLst/>
          </a:prstGeom>
          <a:solidFill>
            <a:srgbClr val="FFFF00"/>
          </a:solidFill>
        </p:spPr>
        <p:txBody>
          <a:bodyPr wrap="square" rtlCol="0">
            <a:spAutoFit/>
          </a:bodyPr>
          <a:lstStyle/>
          <a:p>
            <a:r>
              <a:rPr lang="en-GB" sz="2800" dirty="0">
                <a:solidFill>
                  <a:schemeClr val="bg1"/>
                </a:solidFill>
              </a:rPr>
              <a:t>The sample tests have this useful option of “Explain Answer”, obviously this isn’t there in the practice tests.</a:t>
            </a:r>
          </a:p>
        </p:txBody>
      </p:sp>
      <p:cxnSp>
        <p:nvCxnSpPr>
          <p:cNvPr id="8" name="Straight Arrow Connector 7">
            <a:extLst>
              <a:ext uri="{FF2B5EF4-FFF2-40B4-BE49-F238E27FC236}">
                <a16:creationId xmlns:a16="http://schemas.microsoft.com/office/drawing/2014/main" id="{3B95C02F-EF92-9324-11C3-C11B6797BE38}"/>
              </a:ext>
            </a:extLst>
          </p:cNvPr>
          <p:cNvCxnSpPr>
            <a:cxnSpLocks/>
          </p:cNvCxnSpPr>
          <p:nvPr/>
        </p:nvCxnSpPr>
        <p:spPr>
          <a:xfrm flipH="1" flipV="1">
            <a:off x="533400" y="1295400"/>
            <a:ext cx="1752600" cy="175260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28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8CF91C-B654-1DDE-FD50-4F17E2FBC4F1}"/>
              </a:ext>
            </a:extLst>
          </p:cNvPr>
          <p:cNvPicPr>
            <a:picLocks noChangeAspect="1"/>
          </p:cNvPicPr>
          <p:nvPr/>
        </p:nvPicPr>
        <p:blipFill>
          <a:blip r:embed="rId2"/>
          <a:srcRect l="5000" t="27778" r="34166" b="30741"/>
          <a:stretch>
            <a:fillRect/>
          </a:stretch>
        </p:blipFill>
        <p:spPr>
          <a:xfrm>
            <a:off x="0" y="914400"/>
            <a:ext cx="8939893" cy="4419600"/>
          </a:xfrm>
          <a:prstGeom prst="rect">
            <a:avLst/>
          </a:prstGeom>
        </p:spPr>
      </p:pic>
    </p:spTree>
    <p:extLst>
      <p:ext uri="{BB962C8B-B14F-4D97-AF65-F5344CB8AC3E}">
        <p14:creationId xmlns:p14="http://schemas.microsoft.com/office/powerpoint/2010/main" val="8730382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2151238"/>
            <a:ext cx="4800600" cy="830997"/>
          </a:xfrm>
          <a:prstGeom prst="rect">
            <a:avLst/>
          </a:prstGeom>
          <a:noFill/>
        </p:spPr>
        <p:txBody>
          <a:bodyPr wrap="square" rtlCol="0">
            <a:spAutoFit/>
          </a:bodyPr>
          <a:lstStyle/>
          <a:p>
            <a:r>
              <a:rPr lang="en-US" sz="4800" b="1" dirty="0"/>
              <a:t>Good luck!</a:t>
            </a:r>
            <a:endParaRPr lang="en-GB" sz="4800" b="1" dirty="0"/>
          </a:p>
        </p:txBody>
      </p:sp>
    </p:spTree>
    <p:extLst>
      <p:ext uri="{BB962C8B-B14F-4D97-AF65-F5344CB8AC3E}">
        <p14:creationId xmlns:p14="http://schemas.microsoft.com/office/powerpoint/2010/main" val="119424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300"/>
                                        <p:tgtEl>
                                          <p:spTgt spid="2"/>
                                        </p:tgtEl>
                                      </p:cBhvr>
                                    </p:animEffect>
                                    <p:set>
                                      <p:cBhvr>
                                        <p:cTn id="7" dur="1" fill="hold">
                                          <p:stCondLst>
                                            <p:cond delay="22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B73594-DF74-B53F-A618-5CFB72D73B3C}"/>
              </a:ext>
            </a:extLst>
          </p:cNvPr>
          <p:cNvSpPr txBox="1"/>
          <p:nvPr/>
        </p:nvSpPr>
        <p:spPr>
          <a:xfrm>
            <a:off x="1828800" y="1676400"/>
            <a:ext cx="5715000" cy="3539430"/>
          </a:xfrm>
          <a:prstGeom prst="rect">
            <a:avLst/>
          </a:prstGeom>
          <a:noFill/>
        </p:spPr>
        <p:txBody>
          <a:bodyPr wrap="square" rtlCol="0">
            <a:spAutoFit/>
          </a:bodyPr>
          <a:lstStyle/>
          <a:p>
            <a:r>
              <a:rPr lang="en-GB" sz="2800" dirty="0"/>
              <a:t>When you register, ensure that you use your full name as shown on the photo ID that you will use when you attend the test centre to take the test.</a:t>
            </a:r>
          </a:p>
          <a:p>
            <a:endParaRPr lang="en-GB" sz="2800" dirty="0"/>
          </a:p>
          <a:p>
            <a:pPr marL="457200" indent="-457200">
              <a:buFont typeface="Arial" panose="020B0604020202020204" pitchFamily="34" charset="0"/>
              <a:buChar char="•"/>
            </a:pPr>
            <a:r>
              <a:rPr lang="en-GB" sz="2800" dirty="0"/>
              <a:t>Passport</a:t>
            </a:r>
          </a:p>
          <a:p>
            <a:pPr marL="457200" indent="-457200">
              <a:buFont typeface="Arial" panose="020B0604020202020204" pitchFamily="34" charset="0"/>
              <a:buChar char="•"/>
            </a:pPr>
            <a:r>
              <a:rPr lang="en-GB" sz="2800" dirty="0"/>
              <a:t>Photo driving licence</a:t>
            </a:r>
          </a:p>
          <a:p>
            <a:pPr marL="457200" indent="-457200">
              <a:buFont typeface="Arial" panose="020B0604020202020204" pitchFamily="34" charset="0"/>
              <a:buChar char="•"/>
            </a:pPr>
            <a:r>
              <a:rPr lang="en-GB" sz="2800" dirty="0"/>
              <a:t>Government photo ID card</a:t>
            </a:r>
          </a:p>
        </p:txBody>
      </p:sp>
    </p:spTree>
    <p:extLst>
      <p:ext uri="{BB962C8B-B14F-4D97-AF65-F5344CB8AC3E}">
        <p14:creationId xmlns:p14="http://schemas.microsoft.com/office/powerpoint/2010/main" val="908282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0FEA0C-EB13-74EA-CC9C-B1849C66032B}"/>
              </a:ext>
            </a:extLst>
          </p:cNvPr>
          <p:cNvPicPr>
            <a:picLocks noChangeAspect="1"/>
          </p:cNvPicPr>
          <p:nvPr/>
        </p:nvPicPr>
        <p:blipFill rotWithShape="1">
          <a:blip r:embed="rId2"/>
          <a:srcRect l="8847" t="55729" r="35542" b="12963"/>
          <a:stretch>
            <a:fillRect/>
          </a:stretch>
        </p:blipFill>
        <p:spPr>
          <a:xfrm>
            <a:off x="34290" y="1524000"/>
            <a:ext cx="8954958" cy="4191000"/>
          </a:xfrm>
          <a:prstGeom prst="rect">
            <a:avLst/>
          </a:prstGeom>
        </p:spPr>
      </p:pic>
      <p:sp>
        <p:nvSpPr>
          <p:cNvPr id="5" name="TextBox 4">
            <a:extLst>
              <a:ext uri="{FF2B5EF4-FFF2-40B4-BE49-F238E27FC236}">
                <a16:creationId xmlns:a16="http://schemas.microsoft.com/office/drawing/2014/main" id="{53827671-9164-139C-F390-1ADCE7485751}"/>
              </a:ext>
            </a:extLst>
          </p:cNvPr>
          <p:cNvSpPr txBox="1"/>
          <p:nvPr/>
        </p:nvSpPr>
        <p:spPr>
          <a:xfrm>
            <a:off x="228600" y="381000"/>
            <a:ext cx="4572000" cy="461665"/>
          </a:xfrm>
          <a:prstGeom prst="rect">
            <a:avLst/>
          </a:prstGeom>
          <a:solidFill>
            <a:schemeClr val="tx1"/>
          </a:solidFill>
        </p:spPr>
        <p:txBody>
          <a:bodyPr wrap="square" rtlCol="0">
            <a:spAutoFit/>
          </a:bodyPr>
          <a:lstStyle/>
          <a:p>
            <a:r>
              <a:rPr lang="en-GB" sz="2400" b="1" dirty="0">
                <a:solidFill>
                  <a:schemeClr val="bg1"/>
                </a:solidFill>
              </a:rPr>
              <a:t>Access arrangements</a:t>
            </a:r>
          </a:p>
        </p:txBody>
      </p:sp>
    </p:spTree>
    <p:extLst>
      <p:ext uri="{BB962C8B-B14F-4D97-AF65-F5344CB8AC3E}">
        <p14:creationId xmlns:p14="http://schemas.microsoft.com/office/powerpoint/2010/main" val="3079507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457200"/>
            <a:ext cx="6096000" cy="5693866"/>
          </a:xfrm>
          <a:prstGeom prst="rect">
            <a:avLst/>
          </a:prstGeom>
          <a:solidFill>
            <a:schemeClr val="tx1"/>
          </a:solidFill>
        </p:spPr>
        <p:txBody>
          <a:bodyPr wrap="square" rtlCol="0">
            <a:spAutoFit/>
          </a:bodyPr>
          <a:lstStyle/>
          <a:p>
            <a:r>
              <a:rPr lang="en-GB" sz="2400" b="1" dirty="0">
                <a:solidFill>
                  <a:schemeClr val="bg1"/>
                </a:solidFill>
              </a:rPr>
              <a:t>BMSAT Oct 2025</a:t>
            </a:r>
          </a:p>
          <a:p>
            <a:r>
              <a:rPr lang="en-GB" sz="2400" b="1" dirty="0">
                <a:solidFill>
                  <a:schemeClr val="bg1"/>
                </a:solidFill>
              </a:rPr>
              <a:t>Key Dates</a:t>
            </a:r>
          </a:p>
          <a:p>
            <a:endParaRPr lang="en-GB" sz="2400" b="1" dirty="0">
              <a:solidFill>
                <a:schemeClr val="bg1"/>
              </a:solidFill>
            </a:endParaRPr>
          </a:p>
          <a:p>
            <a:r>
              <a:rPr lang="en-GB" sz="2800" dirty="0">
                <a:solidFill>
                  <a:schemeClr val="bg1"/>
                </a:solidFill>
              </a:rPr>
              <a:t>18 June: Registration opens</a:t>
            </a:r>
          </a:p>
          <a:p>
            <a:endParaRPr lang="en-GB" sz="2800" dirty="0">
              <a:solidFill>
                <a:schemeClr val="bg1"/>
              </a:solidFill>
            </a:endParaRPr>
          </a:p>
          <a:p>
            <a:r>
              <a:rPr lang="en-GB" sz="2800" dirty="0">
                <a:solidFill>
                  <a:schemeClr val="bg1"/>
                </a:solidFill>
              </a:rPr>
              <a:t>18 August: Test booking opens</a:t>
            </a:r>
          </a:p>
          <a:p>
            <a:endParaRPr lang="en-GB" sz="2800" dirty="0">
              <a:solidFill>
                <a:schemeClr val="bg1"/>
              </a:solidFill>
            </a:endParaRPr>
          </a:p>
          <a:p>
            <a:r>
              <a:rPr lang="en-GB" sz="2800" dirty="0">
                <a:solidFill>
                  <a:schemeClr val="bg1"/>
                </a:solidFill>
              </a:rPr>
              <a:t>19 Sept: Registration closes</a:t>
            </a:r>
          </a:p>
          <a:p>
            <a:endParaRPr lang="en-GB" sz="2800" dirty="0">
              <a:solidFill>
                <a:schemeClr val="bg1"/>
              </a:solidFill>
            </a:endParaRPr>
          </a:p>
          <a:p>
            <a:r>
              <a:rPr lang="en-GB" sz="2800" dirty="0">
                <a:solidFill>
                  <a:schemeClr val="bg1"/>
                </a:solidFill>
              </a:rPr>
              <a:t>20 Sept: Test booking closes</a:t>
            </a:r>
          </a:p>
          <a:p>
            <a:endParaRPr lang="en-GB" sz="2800" dirty="0">
              <a:solidFill>
                <a:schemeClr val="bg1"/>
              </a:solidFill>
            </a:endParaRPr>
          </a:p>
          <a:p>
            <a:r>
              <a:rPr lang="en-GB" sz="2800" dirty="0">
                <a:solidFill>
                  <a:schemeClr val="bg1"/>
                </a:solidFill>
              </a:rPr>
              <a:t>21-24 &amp; 27 October: Test dates</a:t>
            </a:r>
          </a:p>
          <a:p>
            <a:endParaRPr lang="en-GB" sz="1600" dirty="0">
              <a:solidFill>
                <a:schemeClr val="bg1"/>
              </a:solidFill>
            </a:endParaRPr>
          </a:p>
          <a:p>
            <a:endParaRPr lang="en-GB" sz="2400" b="1" dirty="0">
              <a:solidFill>
                <a:schemeClr val="bg1"/>
              </a:solidFill>
            </a:endParaRPr>
          </a:p>
        </p:txBody>
      </p:sp>
    </p:spTree>
    <p:extLst>
      <p:ext uri="{BB962C8B-B14F-4D97-AF65-F5344CB8AC3E}">
        <p14:creationId xmlns:p14="http://schemas.microsoft.com/office/powerpoint/2010/main" val="2324394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0EA235F1ED584A9BBDFF44C5FF9563" ma:contentTypeVersion="15" ma:contentTypeDescription="Create a new document." ma:contentTypeScope="" ma:versionID="d09cf7af15c1d9bbff0027ba5b75f9f6">
  <xsd:schema xmlns:xsd="http://www.w3.org/2001/XMLSchema" xmlns:xs="http://www.w3.org/2001/XMLSchema" xmlns:p="http://schemas.microsoft.com/office/2006/metadata/properties" xmlns:ns2="de34f42a-ba00-4f84-b882-9879c88c96cb" xmlns:ns3="55ffe7b5-b0c8-4001-9952-041385a6f987" targetNamespace="http://schemas.microsoft.com/office/2006/metadata/properties" ma:root="true" ma:fieldsID="cdcd88a262b45f9cf265c47ace38a0f9" ns2:_="" ns3:_="">
    <xsd:import namespace="de34f42a-ba00-4f84-b882-9879c88c96cb"/>
    <xsd:import namespace="55ffe7b5-b0c8-4001-9952-041385a6f9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4f42a-ba00-4f84-b882-9879c88c9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ffe7b5-b0c8-4001-9952-041385a6f98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cfa8050-2b2e-4427-a28f-9511a3110797}" ma:internalName="TaxCatchAll" ma:showField="CatchAllData" ma:web="55ffe7b5-b0c8-4001-9952-041385a6f98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5ffe7b5-b0c8-4001-9952-041385a6f987" xsi:nil="true"/>
    <lcf76f155ced4ddcb4097134ff3c332f xmlns="de34f42a-ba00-4f84-b882-9879c88c96c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70A1A1C-89BE-46A8-884C-08170EAD61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34f42a-ba00-4f84-b882-9879c88c96cb"/>
    <ds:schemaRef ds:uri="55ffe7b5-b0c8-4001-9952-041385a6f9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F18C57-7C85-4F03-AF1C-006BD7D6C6A5}">
  <ds:schemaRefs>
    <ds:schemaRef ds:uri="http://schemas.microsoft.com/sharepoint/v3/contenttype/forms"/>
  </ds:schemaRefs>
</ds:datastoreItem>
</file>

<file path=customXml/itemProps3.xml><?xml version="1.0" encoding="utf-8"?>
<ds:datastoreItem xmlns:ds="http://schemas.openxmlformats.org/officeDocument/2006/customXml" ds:itemID="{82BB3E22-B3D6-4DCF-945F-49BDFA75B88B}">
  <ds:schemaRefs>
    <ds:schemaRef ds:uri="http://schemas.microsoft.com/office/2006/documentManagement/types"/>
    <ds:schemaRef ds:uri="http://purl.org/dc/elements/1.1/"/>
    <ds:schemaRef ds:uri="de34f42a-ba00-4f84-b882-9879c88c96cb"/>
    <ds:schemaRef ds:uri="http://schemas.openxmlformats.org/package/2006/metadata/core-properties"/>
    <ds:schemaRef ds:uri="http://schemas.microsoft.com/office/infopath/2007/PartnerControls"/>
    <ds:schemaRef ds:uri="http://purl.org/dc/terms/"/>
    <ds:schemaRef ds:uri="55ffe7b5-b0c8-4001-9952-041385a6f987"/>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4276</TotalTime>
  <Words>1034</Words>
  <Application>Microsoft Office PowerPoint</Application>
  <PresentationFormat>On-screen Show (4:3)</PresentationFormat>
  <Paragraphs>142</Paragraphs>
  <Slides>67</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67</vt:i4>
      </vt:variant>
    </vt:vector>
  </HeadingPairs>
  <TitlesOfParts>
    <vt:vector size="70"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I prepare for BMSAT?</vt:lpstr>
      <vt:lpstr>PowerPoint Presentation</vt:lpstr>
      <vt:lpstr>PowerPoint Presentation</vt:lpstr>
      <vt:lpstr>PowerPoint Presentation</vt:lpstr>
      <vt:lpstr>Looking at a practice test 1</vt:lpstr>
      <vt:lpstr>PowerPoint Presentation</vt:lpstr>
      <vt:lpstr>PowerPoint Presentation</vt:lpstr>
      <vt:lpstr>PowerPoint Presentation</vt:lpstr>
      <vt:lpstr>Looking at a practice test 2</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dc:creator>
  <cp:lastModifiedBy>Phyllis O'Grady</cp:lastModifiedBy>
  <cp:revision>187</cp:revision>
  <dcterms:created xsi:type="dcterms:W3CDTF">2018-06-05T18:59:23Z</dcterms:created>
  <dcterms:modified xsi:type="dcterms:W3CDTF">2025-06-25T16:55:23Z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0x010100E20EA235F1ED584A9BBDFF44C5FF9563</vt:lpwstr>
  </property>
  <property fmtid="{D5CDD505-2E9C-101B-9397-08002B2CF9AE}" pid="3" name="MediaServiceImageTags">
    <vt:lpwstr/>
  </property>
</Properties>
</file>