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65" r:id="rId2"/>
    <p:sldId id="258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 (Dark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AE7A57-AE60-7D76-68F4-839EB5DBB5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561334"/>
            <a:ext cx="2664000" cy="1296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0CB7A9-4F8C-8935-16DF-FF37867B447E}"/>
              </a:ext>
            </a:extLst>
          </p:cNvPr>
          <p:cNvSpPr txBox="1"/>
          <p:nvPr userDrawn="1"/>
        </p:nvSpPr>
        <p:spPr>
          <a:xfrm>
            <a:off x="10927675" y="6101945"/>
            <a:ext cx="81853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b="1" dirty="0">
                <a:solidFill>
                  <a:schemeClr val="tx1"/>
                </a:solidFill>
              </a:rPr>
              <a:t>uos.ac.uk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55FA9ED6-8CA2-391F-D233-84C2CB988A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8562" y="2780667"/>
            <a:ext cx="10074876" cy="99123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00" cap="all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20553950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ullet points slide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56C301-37F2-71F2-60F8-92ACF13F0B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600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17A1A1-C463-E941-D22E-234B9ABF5F1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54726" y="733139"/>
            <a:ext cx="4222750" cy="5391723"/>
          </a:xfrm>
        </p:spPr>
        <p:txBody>
          <a:bodyPr anchor="ctr" anchorCtr="0">
            <a:normAutofit/>
          </a:bodyPr>
          <a:lstStyle>
            <a:lvl1pPr marL="504000" marR="0" indent="-50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5"/>
              </a:buClr>
              <a:buSzPct val="100000"/>
              <a:buFont typeface="Wingdings" panose="05000000000000000000" pitchFamily="2" charset="2"/>
              <a:buChar char="n"/>
              <a:tabLst/>
              <a:defRPr sz="2800" b="1"/>
            </a:lvl1pPr>
          </a:lstStyle>
          <a:p>
            <a:pPr lvl="0"/>
            <a:r>
              <a:rPr lang="en-US" dirty="0"/>
              <a:t>Bullet point list</a:t>
            </a:r>
          </a:p>
        </p:txBody>
      </p:sp>
    </p:spTree>
    <p:extLst>
      <p:ext uri="{BB962C8B-B14F-4D97-AF65-F5344CB8AC3E}">
        <p14:creationId xmlns:p14="http://schemas.microsoft.com/office/powerpoint/2010/main" val="242088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ullet points slide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56C301-37F2-71F2-60F8-92ACF13F0B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09600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17A1A1-C463-E941-D22E-234B9ABF5F1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733139"/>
            <a:ext cx="4222750" cy="5391723"/>
          </a:xfrm>
        </p:spPr>
        <p:txBody>
          <a:bodyPr anchor="ctr" anchorCtr="0">
            <a:normAutofit/>
          </a:bodyPr>
          <a:lstStyle>
            <a:lvl1pPr marL="504000" marR="0" indent="-50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  <a:tabLst/>
              <a:defRPr sz="2800" b="1"/>
            </a:lvl1pPr>
          </a:lstStyle>
          <a:p>
            <a:pPr lvl="0"/>
            <a:r>
              <a:rPr lang="en-US" dirty="0"/>
              <a:t>Bullet point list</a:t>
            </a:r>
          </a:p>
        </p:txBody>
      </p:sp>
    </p:spTree>
    <p:extLst>
      <p:ext uri="{BB962C8B-B14F-4D97-AF65-F5344CB8AC3E}">
        <p14:creationId xmlns:p14="http://schemas.microsoft.com/office/powerpoint/2010/main" val="3570450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slide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17A1A1-C463-E941-D22E-234B9ABF5F1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1450150"/>
            <a:ext cx="10517278" cy="4674712"/>
          </a:xfrm>
        </p:spPr>
        <p:txBody>
          <a:bodyPr anchor="ctr" anchorCtr="0">
            <a:normAutofit/>
          </a:bodyPr>
          <a:lstStyle>
            <a:lvl1pPr marL="504000" marR="0" indent="-50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  <a:tabLst/>
              <a:defRPr sz="2800" b="1"/>
            </a:lvl1pPr>
          </a:lstStyle>
          <a:p>
            <a:pPr lvl="0"/>
            <a:r>
              <a:rPr lang="en-US" dirty="0"/>
              <a:t>Bullet point list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C3FA1D-3AF9-CC64-C861-727361E687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551877"/>
            <a:ext cx="10517278" cy="553998"/>
          </a:xfrm>
        </p:spPr>
        <p:txBody>
          <a:bodyPr wrap="square" lIns="0" tIns="0" rIns="0" bIns="0" anchor="t" anchorCtr="0">
            <a:normAutofit/>
          </a:bodyPr>
          <a:lstStyle>
            <a:lvl1pPr>
              <a:defRPr spc="-150"/>
            </a:lvl1pPr>
          </a:lstStyle>
          <a:p>
            <a:r>
              <a:rPr lang="en-US" dirty="0"/>
              <a:t>Subheading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8628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-aligned text with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56C301-37F2-71F2-60F8-92ACF13F0B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600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8E9850-B550-4A2F-E681-5125C1B3E4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83071" y="551877"/>
            <a:ext cx="4222898" cy="1107996"/>
          </a:xfrm>
        </p:spPr>
        <p:txBody>
          <a:bodyPr wrap="square" lIns="0" tIns="0" rIns="0" bIns="0" anchor="t" anchorCtr="0">
            <a:spAutoFit/>
          </a:bodyPr>
          <a:lstStyle>
            <a:lvl1pPr>
              <a:defRPr spc="-150"/>
            </a:lvl1pPr>
          </a:lstStyle>
          <a:p>
            <a:r>
              <a:rPr lang="en-US" dirty="0"/>
              <a:t>Subheading text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17A1A1-C463-E941-D22E-234B9ABF5F1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83070" y="1991833"/>
            <a:ext cx="4222750" cy="431429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/>
            </a:lvl1pPr>
          </a:lstStyle>
          <a:p>
            <a:pPr lvl="0"/>
            <a:r>
              <a:rPr lang="en-US" dirty="0"/>
              <a:t>Enter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304387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roof points (Yellow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EC5CDA1-8E17-75DE-AC79-A3F24A0B0F86}"/>
              </a:ext>
            </a:extLst>
          </p:cNvPr>
          <p:cNvSpPr/>
          <p:nvPr userDrawn="1"/>
        </p:nvSpPr>
        <p:spPr>
          <a:xfrm>
            <a:off x="1055827" y="1846419"/>
            <a:ext cx="3237479" cy="31651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0F1AC-528E-7F81-9CC1-A415DB8ACE9A}"/>
              </a:ext>
            </a:extLst>
          </p:cNvPr>
          <p:cNvSpPr/>
          <p:nvPr userDrawn="1"/>
        </p:nvSpPr>
        <p:spPr>
          <a:xfrm>
            <a:off x="7898694" y="1846419"/>
            <a:ext cx="3237479" cy="31651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D47064-5A2F-A1E2-7317-B97EC11200D9}"/>
              </a:ext>
            </a:extLst>
          </p:cNvPr>
          <p:cNvSpPr/>
          <p:nvPr userDrawn="1"/>
        </p:nvSpPr>
        <p:spPr>
          <a:xfrm>
            <a:off x="4477260" y="1846419"/>
            <a:ext cx="3237479" cy="31651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00BB0900-BC08-F4AC-6C36-5A2009D3B7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84570" y="2323395"/>
            <a:ext cx="2579992" cy="18715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4400" b="0" cap="none" spc="-150" baseline="3000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Add your proof point here over maximum of five lines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B98418C3-A067-1A8B-AB71-E7FF46A249E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06004" y="2323395"/>
            <a:ext cx="2579992" cy="18715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4400" b="0" cap="none" spc="-150" baseline="3000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Add your proof point here over maximum of five lines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BEA0295F-CC52-1001-13D3-2A06627957A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27438" y="2323395"/>
            <a:ext cx="2579992" cy="18715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4400" b="0" cap="none" spc="-150" baseline="3000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Add your proof point here over maximum of five lines</a:t>
            </a: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D940B32B-A331-824A-A06B-00DA173957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84570" y="4410075"/>
            <a:ext cx="2579991" cy="261877"/>
          </a:xfrm>
        </p:spPr>
        <p:txBody>
          <a:bodyPr wrap="square" lIns="0" tIns="0" rIns="0" bIns="0">
            <a:normAutofit/>
          </a:bodyPr>
          <a:lstStyle>
            <a:lvl4pPr>
              <a:defRPr sz="1400">
                <a:solidFill>
                  <a:schemeClr val="tx1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3"/>
            <a:r>
              <a:rPr lang="en-US" dirty="0"/>
              <a:t>Reference goes here</a:t>
            </a:r>
            <a:endParaRPr lang="en-GB" dirty="0"/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E31BEAAA-50BA-EA0F-CEDE-C40A8EB1CF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06004" y="4410075"/>
            <a:ext cx="2579991" cy="261877"/>
          </a:xfrm>
        </p:spPr>
        <p:txBody>
          <a:bodyPr wrap="square" lIns="0" tIns="0" rIns="0" bIns="0">
            <a:normAutofit/>
          </a:bodyPr>
          <a:lstStyle>
            <a:lvl4pPr>
              <a:defRPr sz="1400">
                <a:solidFill>
                  <a:schemeClr val="tx1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3"/>
            <a:r>
              <a:rPr lang="en-US" dirty="0"/>
              <a:t>Reference goes here</a:t>
            </a:r>
            <a:endParaRPr lang="en-GB" dirty="0"/>
          </a:p>
        </p:txBody>
      </p:sp>
      <p:sp>
        <p:nvSpPr>
          <p:cNvPr id="26" name="Text Placeholder 13">
            <a:extLst>
              <a:ext uri="{FF2B5EF4-FFF2-40B4-BE49-F238E27FC236}">
                <a16:creationId xmlns:a16="http://schemas.microsoft.com/office/drawing/2014/main" id="{F46CD004-911C-1734-8F90-2D499DA4A0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27438" y="4410075"/>
            <a:ext cx="2579991" cy="261877"/>
          </a:xfrm>
        </p:spPr>
        <p:txBody>
          <a:bodyPr wrap="square" lIns="0" tIns="0" rIns="0" bIns="0">
            <a:normAutofit/>
          </a:bodyPr>
          <a:lstStyle>
            <a:lvl4pPr>
              <a:defRPr sz="1400">
                <a:solidFill>
                  <a:schemeClr val="tx1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3"/>
            <a:r>
              <a:rPr lang="en-US" dirty="0"/>
              <a:t>Reference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4677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of point (Dark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EC5CDA1-8E17-75DE-AC79-A3F24A0B0F86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1C51C902-316D-1FFF-03AF-0A3A9451E7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2797" y="2966993"/>
            <a:ext cx="3376278" cy="1874991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900" cap="none" spc="-15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58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C5397EB0-FDA2-9A42-E946-4DBFB06851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15365" y="2080025"/>
            <a:ext cx="2548775" cy="55489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cap="all" spc="-15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Ranked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74F745E8-BFD1-C9CE-E797-8BA07C680C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72771" y="2966993"/>
            <a:ext cx="838371" cy="55489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cap="all" spc="-15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TH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E3EDECF-4FE2-96D8-4D6D-37418C4602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19014" y="1999836"/>
            <a:ext cx="4614529" cy="186483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4800" b="0" cap="none" spc="-150" baseline="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Climbing 68 places since 2022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47F15A-2A34-18DC-0B9D-0ADD34391087}"/>
              </a:ext>
            </a:extLst>
          </p:cNvPr>
          <p:cNvCxnSpPr/>
          <p:nvPr userDrawn="1"/>
        </p:nvCxnSpPr>
        <p:spPr>
          <a:xfrm>
            <a:off x="6819014" y="5585637"/>
            <a:ext cx="46145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EAB58DB-0601-6002-2FF2-5FCC60A747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19014" y="6061147"/>
            <a:ext cx="4614530" cy="307777"/>
          </a:xfrm>
        </p:spPr>
        <p:txBody>
          <a:bodyPr wrap="square" lIns="0" tIns="0" rIns="0" bIns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algn="ctr">
              <a:lnSpc>
                <a:spcPct val="100000"/>
              </a:lnSpc>
              <a:buNone/>
              <a:defRPr sz="2000"/>
            </a:lvl2pPr>
            <a:lvl3pPr algn="ctr">
              <a:lnSpc>
                <a:spcPct val="100000"/>
              </a:lnSpc>
              <a:buNone/>
              <a:defRPr sz="2000"/>
            </a:lvl3pPr>
            <a:lvl4pPr algn="ctr">
              <a:lnSpc>
                <a:spcPct val="100000"/>
              </a:lnSpc>
              <a:buNone/>
              <a:defRPr sz="2000"/>
            </a:lvl4pPr>
            <a:lvl5pPr algn="ctr">
              <a:lnSpc>
                <a:spcPct val="100000"/>
              </a:lnSpc>
              <a:buNone/>
              <a:defRPr sz="2000"/>
            </a:lvl5pPr>
          </a:lstStyle>
          <a:p>
            <a:pPr lvl="0"/>
            <a:r>
              <a:rPr lang="en-GB" dirty="0"/>
              <a:t>Reference goes here</a:t>
            </a:r>
          </a:p>
        </p:txBody>
      </p:sp>
    </p:spTree>
    <p:extLst>
      <p:ext uri="{BB962C8B-B14F-4D97-AF65-F5344CB8AC3E}">
        <p14:creationId xmlns:p14="http://schemas.microsoft.com/office/powerpoint/2010/main" val="2953433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of point (Yellow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EC5CDA1-8E17-75DE-AC79-A3F24A0B0F86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1C51C902-316D-1FFF-03AF-0A3A9451E7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42797" y="2966993"/>
            <a:ext cx="3376278" cy="1874991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9900" cap="none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58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C5397EB0-FDA2-9A42-E946-4DBFB06851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15365" y="2080025"/>
            <a:ext cx="2548775" cy="55489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cap="all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Ranked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74F745E8-BFD1-C9CE-E797-8BA07C680C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72771" y="2966993"/>
            <a:ext cx="838371" cy="55489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cap="all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TH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E3EDECF-4FE2-96D8-4D6D-37418C4602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19014" y="1999836"/>
            <a:ext cx="4614529" cy="186483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4800" b="0" cap="none" spc="-150" baseline="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Climbing 68 places since 2022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47F15A-2A34-18DC-0B9D-0ADD34391087}"/>
              </a:ext>
            </a:extLst>
          </p:cNvPr>
          <p:cNvCxnSpPr/>
          <p:nvPr userDrawn="1"/>
        </p:nvCxnSpPr>
        <p:spPr>
          <a:xfrm>
            <a:off x="6819014" y="5585637"/>
            <a:ext cx="46145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EAB58DB-0601-6002-2FF2-5FCC60A747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19014" y="6061147"/>
            <a:ext cx="4614530" cy="307777"/>
          </a:xfrm>
        </p:spPr>
        <p:txBody>
          <a:bodyPr wrap="square" lIns="0" tIns="0" rIns="0" bIns="0">
            <a:norm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algn="ctr">
              <a:lnSpc>
                <a:spcPct val="100000"/>
              </a:lnSpc>
              <a:buNone/>
              <a:defRPr sz="2000"/>
            </a:lvl2pPr>
            <a:lvl3pPr algn="ctr">
              <a:lnSpc>
                <a:spcPct val="100000"/>
              </a:lnSpc>
              <a:buNone/>
              <a:defRPr sz="2000"/>
            </a:lvl3pPr>
            <a:lvl4pPr algn="ctr">
              <a:lnSpc>
                <a:spcPct val="100000"/>
              </a:lnSpc>
              <a:buNone/>
              <a:defRPr sz="2000"/>
            </a:lvl4pPr>
            <a:lvl5pPr algn="ctr">
              <a:lnSpc>
                <a:spcPct val="100000"/>
              </a:lnSpc>
              <a:buNone/>
              <a:defRPr sz="2000"/>
            </a:lvl5pPr>
          </a:lstStyle>
          <a:p>
            <a:pPr lvl="0"/>
            <a:r>
              <a:rPr lang="en-GB" dirty="0"/>
              <a:t>Reference goes here</a:t>
            </a:r>
          </a:p>
        </p:txBody>
      </p:sp>
    </p:spTree>
    <p:extLst>
      <p:ext uri="{BB962C8B-B14F-4D97-AF65-F5344CB8AC3E}">
        <p14:creationId xmlns:p14="http://schemas.microsoft.com/office/powerpoint/2010/main" val="73127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 subtitle slide 1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3A20B62-9B5D-4862-E4F6-3EAAF79F308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5864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A515F88-1F5C-5455-37C1-C0B15C9BFA46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>
          <a:xfrm>
            <a:off x="1065028" y="4607884"/>
            <a:ext cx="2874546" cy="1700767"/>
          </a:xfrm>
          <a:solidFill>
            <a:schemeClr val="tx1"/>
          </a:solidFill>
        </p:spPr>
        <p:txBody>
          <a:bodyPr lIns="216000" tIns="216000" rIns="216000" bIns="216000" anchor="ctr" anchorCtr="1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Text here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2D04C5F7-3074-FDB7-A026-49F0EDAA71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65028" y="3169399"/>
            <a:ext cx="4869455" cy="976403"/>
          </a:xfrm>
          <a:prstGeom prst="rect">
            <a:avLst/>
          </a:prstGeom>
          <a:solidFill>
            <a:schemeClr val="accent1"/>
          </a:solidFill>
        </p:spPr>
        <p:txBody>
          <a:bodyPr wrap="none" lIns="72000" tIns="72000" rIns="72000" bIns="72000" anchor="ctr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 cap="none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CA92C568-02E5-D2CA-4A03-D51E649E9495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4658727" y="4607884"/>
            <a:ext cx="2874546" cy="1700767"/>
          </a:xfrm>
          <a:solidFill>
            <a:schemeClr val="tx1"/>
          </a:solidFill>
        </p:spPr>
        <p:txBody>
          <a:bodyPr lIns="216000" tIns="216000" rIns="216000" bIns="216000" anchor="ctr" anchorCtr="1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Text here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F34C5DDB-8A3E-4827-B6D9-9CBE8A76A8FD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8252426" y="4607883"/>
            <a:ext cx="2874546" cy="1700767"/>
          </a:xfrm>
          <a:solidFill>
            <a:schemeClr val="tx1"/>
          </a:solidFill>
        </p:spPr>
        <p:txBody>
          <a:bodyPr lIns="216000" tIns="216000" rIns="216000" bIns="216000" anchor="ctr" anchorCtr="1">
            <a:normAutofit/>
          </a:bodyPr>
          <a:lstStyle>
            <a:lvl1pPr marL="0" marR="0" indent="-2286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992786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intro slide 1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3A20B62-9B5D-4862-E4F6-3EAAF79F308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5864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A515F88-1F5C-5455-37C1-C0B15C9BFA46}"/>
              </a:ext>
            </a:extLst>
          </p:cNvPr>
          <p:cNvSpPr>
            <a:spLocks noGrp="1" noChangeAspect="1"/>
          </p:cNvSpPr>
          <p:nvPr>
            <p:ph type="body" sz="quarter" idx="11" hasCustomPrompt="1"/>
          </p:nvPr>
        </p:nvSpPr>
        <p:spPr>
          <a:xfrm>
            <a:off x="1065028" y="4607884"/>
            <a:ext cx="5030972" cy="1700767"/>
          </a:xfrm>
          <a:solidFill>
            <a:schemeClr val="tx1"/>
          </a:solidFill>
        </p:spPr>
        <p:txBody>
          <a:bodyPr lIns="216000" tIns="216000" rIns="216000" bIns="216000" anchor="ctr" anchorCtr="0">
            <a:noAutofit/>
          </a:bodyPr>
          <a:lstStyle>
            <a:lvl1pPr marL="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Write your summary/introductory text here over four lines. Write your summary/introductory text here over four lines.</a:t>
            </a:r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2D04C5F7-3074-FDB7-A026-49F0EDAA71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65028" y="3169399"/>
            <a:ext cx="4869455" cy="976403"/>
          </a:xfrm>
          <a:prstGeom prst="rect">
            <a:avLst/>
          </a:prstGeom>
          <a:solidFill>
            <a:schemeClr val="accent1"/>
          </a:solidFill>
        </p:spPr>
        <p:txBody>
          <a:bodyPr wrap="none" lIns="72000" tIns="72000" rIns="72000" bIns="72000" anchor="ctr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 cap="none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363830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 (Light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0CB7A9-4F8C-8935-16DF-FF37867B447E}"/>
              </a:ext>
            </a:extLst>
          </p:cNvPr>
          <p:cNvSpPr txBox="1"/>
          <p:nvPr userDrawn="1"/>
        </p:nvSpPr>
        <p:spPr>
          <a:xfrm>
            <a:off x="10927675" y="6101945"/>
            <a:ext cx="818538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b="1" dirty="0">
                <a:solidFill>
                  <a:schemeClr val="tx1"/>
                </a:solidFill>
              </a:rPr>
              <a:t>uos.ac.uk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74E7F8-67A5-3974-FA76-9BBF461A56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561956"/>
            <a:ext cx="2664000" cy="1295422"/>
          </a:xfrm>
          <a:prstGeom prst="rect">
            <a:avLst/>
          </a:prstGeom>
        </p:spPr>
      </p:pic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952E5AC2-4ECA-2F7C-415E-74FF6BF520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8562" y="2780667"/>
            <a:ext cx="10074876" cy="99123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00" cap="all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087796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Yellow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8E0A4FA1-7669-0A2B-6F81-942D10C15B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4894" y="4563052"/>
            <a:ext cx="10082212" cy="36420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DATE ONE | DATE TWO | DATE THREE | DATE FOUR</a:t>
            </a:r>
          </a:p>
        </p:txBody>
      </p:sp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5D5FE605-92BF-845A-E563-1C0BA767EE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8562" y="3053484"/>
            <a:ext cx="10074876" cy="1244009"/>
          </a:xfrm>
          <a:prstGeom prst="rect">
            <a:avLst/>
          </a:prstGeom>
        </p:spPr>
        <p:txBody>
          <a:bodyPr wrap="square" lIns="0" tIns="252000" rIns="0" bIns="0" anchor="ctr" anchorCtr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00" cap="all" spc="-150" baseline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11EFF7BA-A998-78DD-577C-F5E6184866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06554" y="1811522"/>
            <a:ext cx="3978892" cy="976403"/>
          </a:xfrm>
          <a:prstGeom prst="rect">
            <a:avLst/>
          </a:prstGeom>
          <a:solidFill>
            <a:schemeClr val="accent1"/>
          </a:solidFill>
        </p:spPr>
        <p:txBody>
          <a:bodyPr wrap="none" lIns="72000" tIns="72000" rIns="72000" bIns="72000" anchor="ctr" anchorCtr="1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 cap="none" spc="-15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en-GB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2159275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with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7090706" y="5346895"/>
            <a:ext cx="4041648" cy="21265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NAME SURNAME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095744" y="1226725"/>
            <a:ext cx="4020312" cy="33804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600" b="0" cap="none" spc="-150" baseline="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“Add your quote here. Over a maximum of seven lines of text to ensure layout is maintained.”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45CFF76B-F5A7-A8DD-0AD1-1722F7F93C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697" y="5581591"/>
            <a:ext cx="4041648" cy="2126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Job title/course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C05DD67-C2BD-6431-22D0-219723ED30B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6000" cy="6858000"/>
          </a:xfrm>
          <a:solidFill>
            <a:schemeClr val="bg2"/>
          </a:solidFill>
        </p:spPr>
        <p:txBody>
          <a:bodyPr anchor="ctr" anchorCtr="0"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921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slide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064809" y="4871407"/>
            <a:ext cx="7203233" cy="21265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NAME SURNAME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057656" y="2181987"/>
            <a:ext cx="10076688" cy="210997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4800" b="0" cap="none" spc="-150" baseline="0">
                <a:solidFill>
                  <a:srgbClr val="333333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“Add your quote here. Over a maximum of three lines of text to ensure layout is maintained.”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45CFF76B-F5A7-A8DD-0AD1-1722F7F93C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7656" y="5106103"/>
            <a:ext cx="7203233" cy="2126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Job title/course title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2B97D126-0C26-04BF-8AA0-F26757C44C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4809" y="1276408"/>
            <a:ext cx="2080727" cy="358354"/>
          </a:xfrm>
          <a:prstGeom prst="rect">
            <a:avLst/>
          </a:prstGeom>
          <a:solidFill>
            <a:schemeClr val="tx1"/>
          </a:solidFill>
        </p:spPr>
        <p:txBody>
          <a:bodyPr wrap="square" lIns="72000" tIns="72000" rIns="72000" bIns="3600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SMALL HEADING</a:t>
            </a:r>
          </a:p>
        </p:txBody>
      </p:sp>
    </p:spTree>
    <p:extLst>
      <p:ext uri="{BB962C8B-B14F-4D97-AF65-F5344CB8AC3E}">
        <p14:creationId xmlns:p14="http://schemas.microsoft.com/office/powerpoint/2010/main" val="14649983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quote slide (Dark)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064809" y="4871407"/>
            <a:ext cx="7203233" cy="21265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NAME SURNAME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1057656" y="2181987"/>
            <a:ext cx="10076688" cy="210997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4800" b="0" cap="none" spc="-150" baseline="0">
                <a:solidFill>
                  <a:schemeClr val="tx1"/>
                </a:solidFill>
                <a:latin typeface="+mj-lt"/>
                <a:cs typeface="Arial Bold" panose="020B0704020202020204" pitchFamily="34" charset="0"/>
              </a:defRPr>
            </a:lvl1pPr>
          </a:lstStyle>
          <a:p>
            <a:pPr lvl="0"/>
            <a:r>
              <a:rPr lang="en-GB" dirty="0"/>
              <a:t>“Add your quote here. Over a maximum of three lines of text to ensure layout is maintained.”</a:t>
            </a:r>
          </a:p>
        </p:txBody>
      </p:sp>
      <p:sp>
        <p:nvSpPr>
          <p:cNvPr id="2" name="Text Placeholder 14">
            <a:extLst>
              <a:ext uri="{FF2B5EF4-FFF2-40B4-BE49-F238E27FC236}">
                <a16:creationId xmlns:a16="http://schemas.microsoft.com/office/drawing/2014/main" id="{45CFF76B-F5A7-A8DD-0AD1-1722F7F93C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57656" y="5106103"/>
            <a:ext cx="7203233" cy="2126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Job title/course title</a:t>
            </a:r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2B97D126-0C26-04BF-8AA0-F26757C44CB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4809" y="1276408"/>
            <a:ext cx="2080727" cy="358354"/>
          </a:xfrm>
          <a:prstGeom prst="rect">
            <a:avLst/>
          </a:prstGeom>
          <a:solidFill>
            <a:schemeClr val="accent1"/>
          </a:solidFill>
        </p:spPr>
        <p:txBody>
          <a:bodyPr wrap="square" lIns="72000" tIns="72000" rIns="72000" bIns="3600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i="0" baseline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SMALL HEADING</a:t>
            </a:r>
          </a:p>
        </p:txBody>
      </p:sp>
    </p:spTree>
    <p:extLst>
      <p:ext uri="{BB962C8B-B14F-4D97-AF65-F5344CB8AC3E}">
        <p14:creationId xmlns:p14="http://schemas.microsoft.com/office/powerpoint/2010/main" val="3827542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ext sections slide (Yellow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D1807DE-9808-F64E-0CBA-798CB701F016}"/>
              </a:ext>
            </a:extLst>
          </p:cNvPr>
          <p:cNvSpPr/>
          <p:nvPr userDrawn="1"/>
        </p:nvSpPr>
        <p:spPr>
          <a:xfrm>
            <a:off x="0" y="3880237"/>
            <a:ext cx="6096000" cy="29777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43231F-2B15-227D-F1EE-3D0646C45209}"/>
              </a:ext>
            </a:extLst>
          </p:cNvPr>
          <p:cNvSpPr/>
          <p:nvPr userDrawn="1"/>
        </p:nvSpPr>
        <p:spPr>
          <a:xfrm>
            <a:off x="0" y="0"/>
            <a:ext cx="6096000" cy="38802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EBAA7AB9-4627-13BC-3A78-23F698C9C7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6971" y="4890051"/>
            <a:ext cx="2798726" cy="141533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Enter your text here</a:t>
            </a:r>
          </a:p>
        </p:txBody>
      </p:sp>
      <p:sp>
        <p:nvSpPr>
          <p:cNvPr id="8" name="Text Placeholder 17">
            <a:extLst>
              <a:ext uri="{FF2B5EF4-FFF2-40B4-BE49-F238E27FC236}">
                <a16:creationId xmlns:a16="http://schemas.microsoft.com/office/drawing/2014/main" id="{7914C3CE-E37D-EBD1-5CB5-993F4CA808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6971" y="4526543"/>
            <a:ext cx="2798726" cy="334942"/>
          </a:xfrm>
        </p:spPr>
        <p:txBody>
          <a:bodyPr wrap="square" lIns="0" tIns="0" rIns="0" bIns="0">
            <a:norm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</a:defRPr>
            </a:lvl1pPr>
            <a:lvl2pPr algn="ctr">
              <a:lnSpc>
                <a:spcPct val="100000"/>
              </a:lnSpc>
              <a:buNone/>
              <a:defRPr sz="2000"/>
            </a:lvl2pPr>
            <a:lvl3pPr algn="ctr">
              <a:lnSpc>
                <a:spcPct val="100000"/>
              </a:lnSpc>
              <a:buNone/>
              <a:defRPr sz="2000"/>
            </a:lvl3pPr>
            <a:lvl4pPr algn="ctr">
              <a:lnSpc>
                <a:spcPct val="100000"/>
              </a:lnSpc>
              <a:buNone/>
              <a:defRPr sz="2000"/>
            </a:lvl4pPr>
            <a:lvl5pPr algn="ctr">
              <a:lnSpc>
                <a:spcPct val="100000"/>
              </a:lnSpc>
              <a:buNone/>
              <a:defRPr sz="2000"/>
            </a:lvl5pPr>
          </a:lstStyle>
          <a:p>
            <a:pPr lvl="0"/>
            <a:r>
              <a:rPr lang="en-GB" dirty="0"/>
              <a:t>Subheading text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DFCDF6F-C075-1659-C0A7-D0B208C1BE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8043" y="981248"/>
            <a:ext cx="4738844" cy="553998"/>
          </a:xfrm>
        </p:spPr>
        <p:txBody>
          <a:bodyPr wrap="square" lIns="0" tIns="0" rIns="0" bIns="0" anchor="t" anchorCtr="0">
            <a:spAutoFit/>
          </a:bodyPr>
          <a:lstStyle>
            <a:lvl1pPr algn="ctr">
              <a:defRPr spc="-150"/>
            </a:lvl1pPr>
          </a:lstStyle>
          <a:p>
            <a:r>
              <a:rPr lang="en-US" dirty="0"/>
              <a:t>Subheading text</a:t>
            </a:r>
            <a:endParaRPr lang="en-GB" dirty="0"/>
          </a:p>
        </p:txBody>
      </p:sp>
      <p:sp>
        <p:nvSpPr>
          <p:cNvPr id="11" name="Text Placeholder 14">
            <a:extLst>
              <a:ext uri="{FF2B5EF4-FFF2-40B4-BE49-F238E27FC236}">
                <a16:creationId xmlns:a16="http://schemas.microsoft.com/office/drawing/2014/main" id="{21028927-7648-9C82-D0B3-E1CDBA2BA76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8043" y="1808829"/>
            <a:ext cx="4738844" cy="126832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sz="1800" dirty="0"/>
              <a:t>Enter your text here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A87FF145-2D1A-BE8B-5B7A-D56FC0B8D6A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54726" y="733139"/>
            <a:ext cx="4222750" cy="5391723"/>
          </a:xfrm>
        </p:spPr>
        <p:txBody>
          <a:bodyPr anchor="ctr" anchorCtr="0">
            <a:normAutofit/>
          </a:bodyPr>
          <a:lstStyle>
            <a:lvl1pPr marL="504000" marR="0" indent="-504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  <a:tabLst/>
              <a:defRPr sz="2800" b="1"/>
            </a:lvl1pPr>
          </a:lstStyle>
          <a:p>
            <a:pPr lvl="0"/>
            <a:r>
              <a:rPr lang="en-US" dirty="0"/>
              <a:t>Bullet point list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DF6712D9-0753-0B6D-50BF-D87CC16486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35897" y="3880236"/>
            <a:ext cx="2160104" cy="2977764"/>
          </a:xfr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6068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-aligned text mult-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56C301-37F2-71F2-60F8-92ACF13F0B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73473" y="-1"/>
            <a:ext cx="3218527" cy="2247949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8E9850-B550-4A2F-E681-5125C1B3E4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4255" y="551877"/>
            <a:ext cx="7362367" cy="553998"/>
          </a:xfrm>
        </p:spPr>
        <p:txBody>
          <a:bodyPr wrap="square" lIns="0" tIns="0" rIns="0" bIns="0" anchor="t" anchorCtr="0">
            <a:normAutofit/>
          </a:bodyPr>
          <a:lstStyle>
            <a:lvl1pPr>
              <a:defRPr spc="-150"/>
            </a:lvl1pPr>
          </a:lstStyle>
          <a:p>
            <a:r>
              <a:rPr lang="en-US" dirty="0"/>
              <a:t>Subheading text</a:t>
            </a:r>
            <a:endParaRPr lang="en-GB" dirty="0"/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B1409EE7-743A-A2CA-EBD7-FA79F51AC65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3473" y="2305025"/>
            <a:ext cx="3218527" cy="2247949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620410-D312-7917-3897-63291CB4B0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973473" y="4610051"/>
            <a:ext cx="3218527" cy="2247949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3946ADB7-605B-EC69-C62B-DCD9CB9C808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4255" y="1510574"/>
            <a:ext cx="7362367" cy="479555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/>
            </a:lvl1pPr>
          </a:lstStyle>
          <a:p>
            <a:pPr lvl="0"/>
            <a:r>
              <a:rPr lang="en-US" dirty="0"/>
              <a:t>Enter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74471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-aligned text multi-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56C301-37F2-71F2-60F8-92ACF13F0B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-1"/>
            <a:ext cx="3218527" cy="2247949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8E9850-B550-4A2F-E681-5125C1B3E4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43602" y="551877"/>
            <a:ext cx="7362367" cy="553998"/>
          </a:xfrm>
        </p:spPr>
        <p:txBody>
          <a:bodyPr wrap="square" lIns="0" tIns="0" rIns="0" bIns="0" anchor="t" anchorCtr="0">
            <a:normAutofit/>
          </a:bodyPr>
          <a:lstStyle>
            <a:lvl1pPr>
              <a:defRPr spc="-150"/>
            </a:lvl1pPr>
          </a:lstStyle>
          <a:p>
            <a:r>
              <a:rPr lang="en-US" dirty="0"/>
              <a:t>Subheading text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D17A1A1-C463-E941-D22E-234B9ABF5F1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43453" y="1510574"/>
            <a:ext cx="7362367" cy="479555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/>
            </a:lvl1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B1409EE7-743A-A2CA-EBD7-FA79F51AC65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2305025"/>
            <a:ext cx="3218527" cy="2247949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C1620410-D312-7917-3897-63291CB4B01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4610051"/>
            <a:ext cx="3218527" cy="2247949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8355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3221A-4E03-FD4D-7873-D6A136A19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5F41E-4A30-1031-3D45-54BF2220D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18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43" r:id="rId3"/>
    <p:sldLayoutId id="2147483731" r:id="rId4"/>
    <p:sldLayoutId id="2147483715" r:id="rId5"/>
    <p:sldLayoutId id="2147483729" r:id="rId6"/>
    <p:sldLayoutId id="2147483744" r:id="rId7"/>
    <p:sldLayoutId id="2147483787" r:id="rId8"/>
    <p:sldLayoutId id="2147483786" r:id="rId9"/>
    <p:sldLayoutId id="2147483765" r:id="rId10"/>
    <p:sldLayoutId id="2147483738" r:id="rId11"/>
    <p:sldLayoutId id="2147483788" r:id="rId12"/>
    <p:sldLayoutId id="2147483737" r:id="rId13"/>
    <p:sldLayoutId id="2147483746" r:id="rId14"/>
    <p:sldLayoutId id="2147483749" r:id="rId15"/>
    <p:sldLayoutId id="2147483732" r:id="rId16"/>
    <p:sldLayoutId id="2147483741" r:id="rId17"/>
    <p:sldLayoutId id="214748373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Arial Bold" panose="020B0704020202020204" pitchFamily="34" charset="0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.smith@uos.ac.uk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35006CDA-D69C-1C24-408A-0EB1CFFD053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820AD-2646-1C20-E3B2-640B1FCE24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16422" y="1838324"/>
            <a:ext cx="4956477" cy="4905375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GB" dirty="0"/>
              <a:t>Former journalist (newspapers, radio, TV and online)</a:t>
            </a:r>
          </a:p>
          <a:p>
            <a:pPr>
              <a:buClr>
                <a:schemeClr val="accent1"/>
              </a:buClr>
            </a:pPr>
            <a:r>
              <a:rPr lang="en-GB" dirty="0"/>
              <a:t>Producer of radio programmes (news and entertainment)</a:t>
            </a:r>
          </a:p>
          <a:p>
            <a:pPr>
              <a:buClr>
                <a:schemeClr val="accent1"/>
              </a:buClr>
            </a:pPr>
            <a:r>
              <a:rPr lang="en-GB" dirty="0"/>
              <a:t>Contributor to programmes on BBC Radio, podcasts etc.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3BB2054C-483F-4407-3947-7E0F47A49245}"/>
              </a:ext>
            </a:extLst>
          </p:cNvPr>
          <p:cNvSpPr txBox="1">
            <a:spLocks/>
          </p:cNvSpPr>
          <p:nvPr/>
        </p:nvSpPr>
        <p:spPr>
          <a:xfrm>
            <a:off x="6816423" y="514062"/>
            <a:ext cx="4699355" cy="12956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Dr Andrea Smith</a:t>
            </a:r>
          </a:p>
          <a:p>
            <a:r>
              <a:rPr lang="en-GB" dirty="0">
                <a:latin typeface="+mn-lt"/>
              </a:rPr>
              <a:t>University of Suffolk</a:t>
            </a:r>
          </a:p>
        </p:txBody>
      </p:sp>
    </p:spTree>
    <p:extLst>
      <p:ext uri="{BB962C8B-B14F-4D97-AF65-F5344CB8AC3E}">
        <p14:creationId xmlns:p14="http://schemas.microsoft.com/office/powerpoint/2010/main" val="2978779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A train station with a train station and a train station&#10;&#10;AI-generated content may be incorrect.">
            <a:extLst>
              <a:ext uri="{FF2B5EF4-FFF2-40B4-BE49-F238E27FC236}">
                <a16:creationId xmlns:a16="http://schemas.microsoft.com/office/drawing/2014/main" id="{174D5A33-D37A-54CF-FA3D-8D5AFC73A8E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D482F-BC4B-C9C8-5E54-BB7B7A7B76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72000" tIns="72000" rIns="72000" bIns="72000">
            <a:noAutofit/>
          </a:bodyPr>
          <a:lstStyle/>
          <a:p>
            <a:r>
              <a:rPr lang="en-GB" dirty="0"/>
              <a:t>Local Newspapers</a:t>
            </a:r>
          </a:p>
          <a:p>
            <a:endParaRPr lang="en-GB" sz="1800" dirty="0"/>
          </a:p>
          <a:p>
            <a:r>
              <a:rPr lang="en-GB" sz="1800" b="0" dirty="0"/>
              <a:t>Weekly free paper</a:t>
            </a:r>
          </a:p>
          <a:p>
            <a:r>
              <a:rPr lang="en-GB" sz="1800" b="0" dirty="0"/>
              <a:t>Local evening daily paper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EBD8AA-FDCA-A311-2FE7-1E2F1A9024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5028" y="3169399"/>
            <a:ext cx="9167107" cy="976403"/>
          </a:xfrm>
        </p:spPr>
        <p:txBody>
          <a:bodyPr/>
          <a:lstStyle/>
          <a:p>
            <a:r>
              <a:rPr lang="en-GB" dirty="0"/>
              <a:t>Getting into </a:t>
            </a:r>
            <a:r>
              <a:rPr lang="en-GB"/>
              <a:t>the media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776E33-FF4F-7742-9CAA-79D5029F0A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lIns="72000" tIns="72000" rIns="72000" bIns="72000">
            <a:normAutofit/>
          </a:bodyPr>
          <a:lstStyle/>
          <a:p>
            <a:r>
              <a:rPr lang="en-GB" dirty="0"/>
              <a:t>BBC</a:t>
            </a:r>
          </a:p>
          <a:p>
            <a:endParaRPr lang="en-GB" dirty="0"/>
          </a:p>
          <a:p>
            <a:r>
              <a:rPr lang="en-GB" sz="1800" b="0" dirty="0"/>
              <a:t>Broadcast assistant → journalist → producer</a:t>
            </a:r>
            <a:endParaRPr lang="en-GB" sz="28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BA2F87-DE00-5500-4B58-ADEC1CFE38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lIns="72000" tIns="72000" rIns="72000" bIns="72000">
            <a:normAutofit/>
          </a:bodyPr>
          <a:lstStyle/>
          <a:p>
            <a:r>
              <a:rPr lang="en-GB" dirty="0"/>
              <a:t>Now</a:t>
            </a:r>
          </a:p>
          <a:p>
            <a:endParaRPr lang="en-GB" sz="1400" b="0" dirty="0"/>
          </a:p>
          <a:p>
            <a:r>
              <a:rPr lang="en-GB" sz="1800" b="0" dirty="0"/>
              <a:t>Programme contributor and script writer</a:t>
            </a:r>
          </a:p>
        </p:txBody>
      </p:sp>
    </p:spTree>
    <p:extLst>
      <p:ext uri="{BB962C8B-B14F-4D97-AF65-F5344CB8AC3E}">
        <p14:creationId xmlns:p14="http://schemas.microsoft.com/office/powerpoint/2010/main" val="60115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C3464225-1E0D-382A-BB80-12EF77ABB91E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12" name="Title 2">
            <a:extLst>
              <a:ext uri="{FF2B5EF4-FFF2-40B4-BE49-F238E27FC236}">
                <a16:creationId xmlns:a16="http://schemas.microsoft.com/office/drawing/2014/main" id="{F2653608-951D-B710-693E-73C61457CF85}"/>
              </a:ext>
            </a:extLst>
          </p:cNvPr>
          <p:cNvSpPr txBox="1">
            <a:spLocks/>
          </p:cNvSpPr>
          <p:nvPr/>
        </p:nvSpPr>
        <p:spPr>
          <a:xfrm>
            <a:off x="6816423" y="514062"/>
            <a:ext cx="4699355" cy="12956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spc="-3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Top Tips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34916AA-844A-67DD-D0C8-7CECA561D1D7}"/>
              </a:ext>
            </a:extLst>
          </p:cNvPr>
          <p:cNvSpPr txBox="1">
            <a:spLocks/>
          </p:cNvSpPr>
          <p:nvPr/>
        </p:nvSpPr>
        <p:spPr>
          <a:xfrm>
            <a:off x="6816422" y="1265382"/>
            <a:ext cx="4956477" cy="547831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Arial Bold" panose="020B0704020202020204" pitchFamily="34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4000" indent="-504000"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</a:pPr>
            <a:r>
              <a:rPr lang="en-GB" sz="2800" b="1" dirty="0"/>
              <a:t>Get involved in stuff now</a:t>
            </a:r>
          </a:p>
          <a:p>
            <a:pPr marL="504000" indent="-504000"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</a:pPr>
            <a:r>
              <a:rPr lang="en-GB" sz="2800" b="1" dirty="0"/>
              <a:t>Make sure you’re across any possible job vacancies/internships</a:t>
            </a:r>
          </a:p>
          <a:p>
            <a:pPr marL="504000" indent="-504000"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</a:pPr>
            <a:r>
              <a:rPr lang="en-GB" sz="2800" b="1" dirty="0"/>
              <a:t>Network &amp; make contacts</a:t>
            </a:r>
          </a:p>
          <a:p>
            <a:pPr marL="504000" indent="-504000"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</a:pPr>
            <a:r>
              <a:rPr lang="en-GB" sz="2800" b="1" dirty="0"/>
              <a:t>Follow people on social media who do what you want to do</a:t>
            </a:r>
          </a:p>
          <a:p>
            <a:pPr marL="504000" indent="-504000"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</a:pPr>
            <a:r>
              <a:rPr lang="en-GB" sz="2800" b="1" dirty="0"/>
              <a:t>Opportunities can be unexpected</a:t>
            </a:r>
          </a:p>
          <a:p>
            <a:pPr marL="504000" indent="-504000">
              <a:spcAft>
                <a:spcPts val="18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n"/>
            </a:pP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92517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9">
            <a:extLst>
              <a:ext uri="{FF2B5EF4-FFF2-40B4-BE49-F238E27FC236}">
                <a16:creationId xmlns:a16="http://schemas.microsoft.com/office/drawing/2014/main" id="{79C98C54-B0B3-BB88-83F6-8C3682E5450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586413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AC06D-7C53-6780-C0D5-54996579F7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5028" y="4607884"/>
            <a:ext cx="5030972" cy="1700767"/>
          </a:xfrm>
        </p:spPr>
        <p:txBody>
          <a:bodyPr>
            <a:normAutofit/>
          </a:bodyPr>
          <a:lstStyle/>
          <a:p>
            <a:r>
              <a:rPr lang="en-GB" dirty="0"/>
              <a:t>Lecturer in English &amp; Creative Writing</a:t>
            </a:r>
          </a:p>
          <a:p>
            <a:r>
              <a:rPr lang="en-GB" dirty="0"/>
              <a:t>University of Suffolk</a:t>
            </a:r>
          </a:p>
          <a:p>
            <a:r>
              <a:rPr lang="en-GB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andrea.smith@uos.ac.uk</a:t>
            </a:r>
            <a:r>
              <a:rPr lang="en-GB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BBD3F76-3F40-43AD-74FA-CAF4F16DED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5028" y="3169399"/>
            <a:ext cx="6749330" cy="976403"/>
          </a:xfrm>
        </p:spPr>
        <p:txBody>
          <a:bodyPr/>
          <a:lstStyle/>
          <a:p>
            <a:r>
              <a:rPr lang="en-GB" dirty="0"/>
              <a:t>Dr Andrea Smith</a:t>
            </a:r>
          </a:p>
        </p:txBody>
      </p:sp>
      <p:pic>
        <p:nvPicPr>
          <p:cNvPr id="7" name="Picture 6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305C5DD1-A38F-12C3-7E68-3647528C68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1954" y="5903933"/>
            <a:ext cx="1991003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08916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Suffolk">
  <a:themeElements>
    <a:clrScheme name="University of Suffolk">
      <a:dk1>
        <a:srgbClr val="333333"/>
      </a:dk1>
      <a:lt1>
        <a:srgbClr val="FFFFFF"/>
      </a:lt1>
      <a:dk2>
        <a:srgbClr val="333333"/>
      </a:dk2>
      <a:lt2>
        <a:srgbClr val="EAEAEA"/>
      </a:lt2>
      <a:accent1>
        <a:srgbClr val="FFBF0B"/>
      </a:accent1>
      <a:accent2>
        <a:srgbClr val="7C878E"/>
      </a:accent2>
      <a:accent3>
        <a:srgbClr val="A8A8A7"/>
      </a:accent3>
      <a:accent4>
        <a:srgbClr val="0071CE"/>
      </a:accent4>
      <a:accent5>
        <a:srgbClr val="FC4C02"/>
      </a:accent5>
      <a:accent6>
        <a:srgbClr val="DA291C"/>
      </a:accent6>
      <a:hlink>
        <a:srgbClr val="0071CE"/>
      </a:hlink>
      <a:folHlink>
        <a:srgbClr val="0071CE"/>
      </a:folHlink>
    </a:clrScheme>
    <a:fontScheme name="University of Suffolk (Arial)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Suffolk presentation template MASTER_2026.pptx" id="{893209E8-4498-4D50-9906-F4C2FD9B9C9F}" vid="{86263A89-8DF0-4CB0-BA41-A4528E4009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120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University of Suffolk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Smith</dc:creator>
  <cp:lastModifiedBy>Andrea Smith</cp:lastModifiedBy>
  <cp:revision>5</cp:revision>
  <dcterms:created xsi:type="dcterms:W3CDTF">2026-02-02T15:48:35Z</dcterms:created>
  <dcterms:modified xsi:type="dcterms:W3CDTF">2026-02-04T14:49:09Z</dcterms:modified>
</cp:coreProperties>
</file>