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4"/>
    <p:sldMasterId id="2147483737" r:id="rId5"/>
    <p:sldMasterId id="2147483719" r:id="rId6"/>
    <p:sldMasterId id="2147483754" r:id="rId7"/>
    <p:sldMasterId id="2147483728" r:id="rId8"/>
    <p:sldMasterId id="2147483763" r:id="rId9"/>
    <p:sldMasterId id="2147483775" r:id="rId10"/>
    <p:sldMasterId id="2147483783" r:id="rId11"/>
    <p:sldMasterId id="2147483794" r:id="rId12"/>
    <p:sldMasterId id="2147483804" r:id="rId13"/>
    <p:sldMasterId id="2147483813" r:id="rId14"/>
  </p:sldMasterIdLst>
  <p:notesMasterIdLst>
    <p:notesMasterId r:id="rId40"/>
  </p:notesMasterIdLst>
  <p:sldIdLst>
    <p:sldId id="258" r:id="rId15"/>
    <p:sldId id="506" r:id="rId16"/>
    <p:sldId id="438" r:id="rId17"/>
    <p:sldId id="268" r:id="rId18"/>
    <p:sldId id="262" r:id="rId19"/>
    <p:sldId id="354" r:id="rId20"/>
    <p:sldId id="505" r:id="rId21"/>
    <p:sldId id="362" r:id="rId22"/>
    <p:sldId id="502" r:id="rId23"/>
    <p:sldId id="503" r:id="rId24"/>
    <p:sldId id="439" r:id="rId25"/>
    <p:sldId id="269" r:id="rId26"/>
    <p:sldId id="263" r:id="rId27"/>
    <p:sldId id="497" r:id="rId28"/>
    <p:sldId id="272" r:id="rId29"/>
    <p:sldId id="494" r:id="rId30"/>
    <p:sldId id="256" r:id="rId31"/>
    <p:sldId id="275" r:id="rId32"/>
    <p:sldId id="267" r:id="rId33"/>
    <p:sldId id="355" r:id="rId34"/>
    <p:sldId id="500" r:id="rId35"/>
    <p:sldId id="286" r:id="rId36"/>
    <p:sldId id="356" r:id="rId37"/>
    <p:sldId id="493" r:id="rId38"/>
    <p:sldId id="28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8"/>
    <a:srgbClr val="071D49"/>
    <a:srgbClr val="FFFFFF"/>
    <a:srgbClr val="FFD100"/>
    <a:srgbClr val="0077C8"/>
    <a:srgbClr val="5C068C"/>
    <a:srgbClr val="A6093D"/>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264"/>
  </p:normalViewPr>
  <p:slideViewPr>
    <p:cSldViewPr snapToGrid="0">
      <p:cViewPr varScale="1">
        <p:scale>
          <a:sx n="49" d="100"/>
          <a:sy n="49" d="100"/>
        </p:scale>
        <p:origin x="1312" y="40"/>
      </p:cViewPr>
      <p:guideLst>
        <p:guide orient="horz" pos="2160"/>
        <p:guide pos="3840"/>
        <p:guide orient="horz" pos="48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yllis O'Grady" userId="6be66e89-ea87-439b-955c-5f76e5a985bb" providerId="ADAL" clId="{8BBE5B78-48A5-4CA7-8837-BD09FA26D9B0}"/>
    <pc:docChg chg="custSel modSld">
      <pc:chgData name="Phyllis O'Grady" userId="6be66e89-ea87-439b-955c-5f76e5a985bb" providerId="ADAL" clId="{8BBE5B78-48A5-4CA7-8837-BD09FA26D9B0}" dt="2025-05-18T12:19:57.118" v="1" actId="27636"/>
      <pc:docMkLst>
        <pc:docMk/>
      </pc:docMkLst>
      <pc:sldChg chg="modSp mod">
        <pc:chgData name="Phyllis O'Grady" userId="6be66e89-ea87-439b-955c-5f76e5a985bb" providerId="ADAL" clId="{8BBE5B78-48A5-4CA7-8837-BD09FA26D9B0}" dt="2025-05-18T12:19:57.098" v="0" actId="27636"/>
        <pc:sldMkLst>
          <pc:docMk/>
          <pc:sldMk cId="1339013962" sldId="262"/>
        </pc:sldMkLst>
        <pc:spChg chg="mod">
          <ac:chgData name="Phyllis O'Grady" userId="6be66e89-ea87-439b-955c-5f76e5a985bb" providerId="ADAL" clId="{8BBE5B78-48A5-4CA7-8837-BD09FA26D9B0}" dt="2025-05-18T12:19:57.098" v="0" actId="27636"/>
          <ac:spMkLst>
            <pc:docMk/>
            <pc:sldMk cId="1339013962" sldId="262"/>
            <ac:spMk id="2" creationId="{E6211CAB-1DD4-8142-BB70-835528F36885}"/>
          </ac:spMkLst>
        </pc:spChg>
      </pc:sldChg>
      <pc:sldChg chg="modSp mod">
        <pc:chgData name="Phyllis O'Grady" userId="6be66e89-ea87-439b-955c-5f76e5a985bb" providerId="ADAL" clId="{8BBE5B78-48A5-4CA7-8837-BD09FA26D9B0}" dt="2025-05-18T12:19:57.118" v="1" actId="27636"/>
        <pc:sldMkLst>
          <pc:docMk/>
          <pc:sldMk cId="3370842035" sldId="354"/>
        </pc:sldMkLst>
        <pc:spChg chg="mod">
          <ac:chgData name="Phyllis O'Grady" userId="6be66e89-ea87-439b-955c-5f76e5a985bb" providerId="ADAL" clId="{8BBE5B78-48A5-4CA7-8837-BD09FA26D9B0}" dt="2025-05-18T12:19:57.118" v="1" actId="27636"/>
          <ac:spMkLst>
            <pc:docMk/>
            <pc:sldMk cId="3370842035" sldId="354"/>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U Raleway" panose="00000500000000000000" pitchFamily="50"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U Raleway" panose="00000500000000000000" pitchFamily="50" charset="0"/>
              </a:defRPr>
            </a:lvl1pPr>
          </a:lstStyle>
          <a:p>
            <a:fld id="{F8B5CFC2-FF95-BB42-B600-F8C023CFEAC4}" type="datetimeFigureOut">
              <a:rPr lang="en-US" smtClean="0"/>
              <a:pPr/>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U Raleway" panose="00000500000000000000" pitchFamily="50"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U Raleway" panose="00000500000000000000" pitchFamily="50" charset="0"/>
              </a:defRPr>
            </a:lvl1pPr>
          </a:lstStyle>
          <a:p>
            <a:fld id="{BCF96A85-7B12-D143-8C60-4EC8075DB191}" type="slidenum">
              <a:rPr lang="en-US" smtClean="0"/>
              <a:pPr/>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U Raleway" panose="00000500000000000000" pitchFamily="50" charset="0"/>
        <a:ea typeface="+mn-ea"/>
        <a:cs typeface="+mn-cs"/>
      </a:defRPr>
    </a:lvl1pPr>
    <a:lvl2pPr marL="457200" algn="l" defTabSz="914400" rtl="0" eaLnBrk="1" latinLnBrk="0" hangingPunct="1">
      <a:defRPr sz="1200" kern="1200">
        <a:solidFill>
          <a:schemeClr val="tx1"/>
        </a:solidFill>
        <a:latin typeface="ARU Raleway" panose="00000500000000000000" pitchFamily="50" charset="0"/>
        <a:ea typeface="+mn-ea"/>
        <a:cs typeface="+mn-cs"/>
      </a:defRPr>
    </a:lvl2pPr>
    <a:lvl3pPr marL="914400" algn="l" defTabSz="914400" rtl="0" eaLnBrk="1" latinLnBrk="0" hangingPunct="1">
      <a:defRPr sz="1200" kern="1200">
        <a:solidFill>
          <a:schemeClr val="tx1"/>
        </a:solidFill>
        <a:latin typeface="ARU Raleway" panose="00000500000000000000" pitchFamily="50" charset="0"/>
        <a:ea typeface="+mn-ea"/>
        <a:cs typeface="+mn-cs"/>
      </a:defRPr>
    </a:lvl3pPr>
    <a:lvl4pPr marL="1371600" algn="l" defTabSz="914400" rtl="0" eaLnBrk="1" latinLnBrk="0" hangingPunct="1">
      <a:defRPr sz="1200" kern="1200">
        <a:solidFill>
          <a:schemeClr val="tx1"/>
        </a:solidFill>
        <a:latin typeface="ARU Raleway" panose="00000500000000000000" pitchFamily="50" charset="0"/>
        <a:ea typeface="+mn-ea"/>
        <a:cs typeface="+mn-cs"/>
      </a:defRPr>
    </a:lvl4pPr>
    <a:lvl5pPr marL="1828800" algn="l" defTabSz="914400" rtl="0" eaLnBrk="1" latinLnBrk="0" hangingPunct="1">
      <a:defRPr sz="1200" kern="1200">
        <a:solidFill>
          <a:schemeClr val="tx1"/>
        </a:solidFill>
        <a:latin typeface="ARU Raleway"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8F7347-9F84-4B94-B9CB-4746F1B06209}"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5228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GCSEs – grade 4 or above. Must have them prior to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accept A level equivalents as long as meet the entry requirements above. No specific A level or equivalent subjects needed.</a:t>
            </a:r>
          </a:p>
          <a:p>
            <a:endParaRPr lang="en-GB" dirty="0"/>
          </a:p>
        </p:txBody>
      </p:sp>
      <p:sp>
        <p:nvSpPr>
          <p:cNvPr id="4" name="Slide Number Placeholder 3"/>
          <p:cNvSpPr>
            <a:spLocks noGrp="1"/>
          </p:cNvSpPr>
          <p:nvPr>
            <p:ph type="sldNum" sz="quarter" idx="5"/>
          </p:nvPr>
        </p:nvSpPr>
        <p:spPr/>
        <p:txBody>
          <a:bodyPr/>
          <a:lstStyle/>
          <a:p>
            <a:fld id="{A077101C-E2EF-0646-85F0-A81529E6CEC9}" type="slidenum">
              <a:rPr lang="en-US" smtClean="0"/>
              <a:t>14</a:t>
            </a:fld>
            <a:endParaRPr lang="en-US"/>
          </a:p>
        </p:txBody>
      </p:sp>
    </p:spTree>
    <p:extLst>
      <p:ext uri="{BB962C8B-B14F-4D97-AF65-F5344CB8AC3E}">
        <p14:creationId xmlns:p14="http://schemas.microsoft.com/office/powerpoint/2010/main" val="85734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Interview likely to be a short task e.g. 10 minutes sharing a children’s book followed by group discussion and 1:1 interviews.</a:t>
            </a:r>
          </a:p>
          <a:p>
            <a:endParaRPr lang="en-GB"/>
          </a:p>
          <a:p>
            <a:endParaRPr lang="en-GB"/>
          </a:p>
          <a:p>
            <a:r>
              <a:rPr lang="en-GB"/>
              <a:t>Prep on website for interviewing</a:t>
            </a:r>
          </a:p>
          <a:p>
            <a:endParaRPr lang="en-GB"/>
          </a:p>
        </p:txBody>
      </p:sp>
      <p:sp>
        <p:nvSpPr>
          <p:cNvPr id="4" name="Slide Number Placeholder 3"/>
          <p:cNvSpPr>
            <a:spLocks noGrp="1"/>
          </p:cNvSpPr>
          <p:nvPr>
            <p:ph type="sldNum" sz="quarter" idx="5"/>
          </p:nvPr>
        </p:nvSpPr>
        <p:spPr/>
        <p:txBody>
          <a:bodyPr/>
          <a:lstStyle/>
          <a:p>
            <a:fld id="{A077101C-E2EF-0646-85F0-A81529E6CEC9}" type="slidenum">
              <a:rPr lang="en-US" smtClean="0"/>
              <a:t>15</a:t>
            </a:fld>
            <a:endParaRPr lang="en-US"/>
          </a:p>
        </p:txBody>
      </p:sp>
    </p:spTree>
    <p:extLst>
      <p:ext uri="{BB962C8B-B14F-4D97-AF65-F5344CB8AC3E}">
        <p14:creationId xmlns:p14="http://schemas.microsoft.com/office/powerpoint/2010/main" val="255707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effectLst/>
            </a:endParaRPr>
          </a:p>
        </p:txBody>
      </p:sp>
      <p:sp>
        <p:nvSpPr>
          <p:cNvPr id="4" name="Slide Number Placeholder 3"/>
          <p:cNvSpPr>
            <a:spLocks noGrp="1"/>
          </p:cNvSpPr>
          <p:nvPr>
            <p:ph type="sldNum" sz="quarter" idx="5"/>
          </p:nvPr>
        </p:nvSpPr>
        <p:spPr/>
        <p:txBody>
          <a:bodyPr/>
          <a:lstStyle/>
          <a:p>
            <a:fld id="{BCF96A85-7B12-D143-8C60-4EC8075DB191}" type="slidenum">
              <a:rPr lang="en-US" smtClean="0"/>
              <a:t>16</a:t>
            </a:fld>
            <a:endParaRPr lang="en-US"/>
          </a:p>
        </p:txBody>
      </p:sp>
    </p:spTree>
    <p:extLst>
      <p:ext uri="{BB962C8B-B14F-4D97-AF65-F5344CB8AC3E}">
        <p14:creationId xmlns:p14="http://schemas.microsoft.com/office/powerpoint/2010/main" val="135645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assess your learning in each of your modules </a:t>
            </a:r>
            <a:r>
              <a:rPr lang="en-GB" baseline="0"/>
              <a:t>in a variety of ways.</a:t>
            </a:r>
          </a:p>
          <a:p>
            <a:endParaRPr lang="en-GB" baseline="0"/>
          </a:p>
          <a:p>
            <a:r>
              <a:rPr lang="en-GB" baseline="0"/>
              <a:t>There are no exams on any of our Education courses, instead we assess you in ways that fit the sector that you’re studying.</a:t>
            </a:r>
          </a:p>
          <a:p>
            <a:endParaRPr lang="en-GB" baseline="0"/>
          </a:p>
          <a:p>
            <a:r>
              <a:rPr lang="en-GB" baseline="0"/>
              <a:t>For example, lesson plans, writing a professional article, and portfolios of practice.</a:t>
            </a:r>
          </a:p>
          <a:p>
            <a:endParaRPr lang="en-GB" baseline="0"/>
          </a:p>
          <a:p>
            <a:r>
              <a:rPr lang="en-GB" baseline="0"/>
              <a:t>Creative and traditional assessments are also integrated with the support you need to develop your academic writing and referencing skills. We’ll encourage you to read widely around your topic, developing your understanding, and your engagement with current and contemporary research.</a:t>
            </a:r>
          </a:p>
        </p:txBody>
      </p:sp>
      <p:sp>
        <p:nvSpPr>
          <p:cNvPr id="4" name="Slide Number Placeholder 3"/>
          <p:cNvSpPr>
            <a:spLocks noGrp="1"/>
          </p:cNvSpPr>
          <p:nvPr>
            <p:ph type="sldNum" sz="quarter" idx="10"/>
          </p:nvPr>
        </p:nvSpPr>
        <p:spPr/>
        <p:txBody>
          <a:bodyPr/>
          <a:lstStyle/>
          <a:p>
            <a:fld id="{BCF96A85-7B12-D143-8C60-4EC8075DB191}" type="slidenum">
              <a:rPr lang="en-US" smtClean="0"/>
              <a:t>17</a:t>
            </a:fld>
            <a:endParaRPr lang="en-US"/>
          </a:p>
        </p:txBody>
      </p:sp>
    </p:spTree>
    <p:extLst>
      <p:ext uri="{BB962C8B-B14F-4D97-AF65-F5344CB8AC3E}">
        <p14:creationId xmlns:p14="http://schemas.microsoft.com/office/powerpoint/2010/main" val="230391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Anglia</a:t>
            </a:r>
            <a:r>
              <a:rPr lang="en-GB" baseline="0"/>
              <a:t> Ruskin you will also have access to an online teaching and learning community.</a:t>
            </a:r>
          </a:p>
          <a:p>
            <a:endParaRPr lang="en-GB" baseline="0"/>
          </a:p>
          <a:p>
            <a:r>
              <a:rPr lang="en-GB" baseline="0"/>
              <a:t>Our canvas system ensures all of your module materials and resources are available for you to access at any time. </a:t>
            </a:r>
          </a:p>
          <a:p>
            <a:endParaRPr lang="en-GB" baseline="0"/>
          </a:p>
          <a:p>
            <a:r>
              <a:rPr lang="en-GB" baseline="0"/>
              <a:t>Online discussion boards enable you to ask questions and discuss key topics with your peers.</a:t>
            </a:r>
          </a:p>
          <a:p>
            <a:endParaRPr lang="en-GB" baseline="0"/>
          </a:p>
          <a:p>
            <a:r>
              <a:rPr lang="en-GB" baseline="0"/>
              <a:t>And you’ll also have opportunities for formative feedback and even to submit your assignments online.</a:t>
            </a:r>
          </a:p>
          <a:p>
            <a:endParaRPr lang="en-GB" baseline="0"/>
          </a:p>
          <a:p>
            <a:r>
              <a:rPr lang="en-GB" baseline="0"/>
              <a:t>You can also access all of your university services through your student  website, as well as the digital library collection. </a:t>
            </a:r>
            <a:endParaRPr lang="en-GB"/>
          </a:p>
        </p:txBody>
      </p:sp>
      <p:sp>
        <p:nvSpPr>
          <p:cNvPr id="4" name="Slide Number Placeholder 3"/>
          <p:cNvSpPr>
            <a:spLocks noGrp="1"/>
          </p:cNvSpPr>
          <p:nvPr>
            <p:ph type="sldNum" sz="quarter" idx="10"/>
          </p:nvPr>
        </p:nvSpPr>
        <p:spPr/>
        <p:txBody>
          <a:bodyPr/>
          <a:lstStyle/>
          <a:p>
            <a:fld id="{BCF96A85-7B12-D143-8C60-4EC8075DB191}" type="slidenum">
              <a:rPr lang="en-US" smtClean="0"/>
              <a:t>18</a:t>
            </a:fld>
            <a:endParaRPr lang="en-US"/>
          </a:p>
        </p:txBody>
      </p:sp>
    </p:spTree>
    <p:extLst>
      <p:ext uri="{BB962C8B-B14F-4D97-AF65-F5344CB8AC3E}">
        <p14:creationId xmlns:p14="http://schemas.microsoft.com/office/powerpoint/2010/main" val="362489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a:t>
            </a:r>
            <a:r>
              <a:rPr lang="en-GB" baseline="0" dirty="0"/>
              <a:t> the course that you choose is just one part of your wider university experience.</a:t>
            </a:r>
          </a:p>
          <a:p>
            <a:endParaRPr lang="en-GB" baseline="0" dirty="0"/>
          </a:p>
          <a:p>
            <a:r>
              <a:rPr lang="en-GB" baseline="0" dirty="0"/>
              <a:t>There are so many events, activities and societies available to you that if you are not in the classroom, in a setting or in the library there will be plenty to fill your time.</a:t>
            </a:r>
          </a:p>
          <a:p>
            <a:endParaRPr lang="en-GB" baseline="0" dirty="0"/>
          </a:p>
          <a:p>
            <a:r>
              <a:rPr lang="en-GB" baseline="0" dirty="0"/>
              <a:t>Specifically, across the Education courses, you will have many opportunities to engage in enrichment trips, attend conferences, gain your Paediatric First Aid certificate, and of course build your networks through our careers fairs with your potential employers.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ARU Raleway"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U Raleway" panose="00000500000000000000" pitchFamily="50" charset="0"/>
              <a:ea typeface="+mn-ea"/>
              <a:cs typeface="+mn-cs"/>
            </a:endParaRPr>
          </a:p>
        </p:txBody>
      </p:sp>
    </p:spTree>
    <p:extLst>
      <p:ext uri="{BB962C8B-B14F-4D97-AF65-F5344CB8AC3E}">
        <p14:creationId xmlns:p14="http://schemas.microsoft.com/office/powerpoint/2010/main" val="166180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Education is a unique and varied sector in which</a:t>
            </a:r>
            <a:r>
              <a:rPr lang="en-GB" baseline="0"/>
              <a:t> to work, and likewise there are a multitude of career pathways that are available to you.</a:t>
            </a:r>
          </a:p>
          <a:p>
            <a:endParaRPr lang="en-GB" baseline="0"/>
          </a:p>
          <a:p>
            <a:r>
              <a:rPr lang="en-GB" baseline="0"/>
              <a:t>This slide provides some common examples, however new job roles within the sector are being defined all the time. </a:t>
            </a:r>
          </a:p>
          <a:p>
            <a:endParaRPr lang="en-GB" baseline="0"/>
          </a:p>
          <a:p>
            <a:r>
              <a:rPr lang="en-GB" baseline="0"/>
              <a:t>You might already know what career you are working towards, or you may have no idea.</a:t>
            </a:r>
          </a:p>
          <a:p>
            <a:endParaRPr lang="en-GB" baseline="0"/>
          </a:p>
          <a:p>
            <a:r>
              <a:rPr lang="en-GB" baseline="0"/>
              <a:t>Some of our students change their minds during their course and some are inspired by the guest speakers an employers they meet during their course.</a:t>
            </a:r>
          </a:p>
          <a:p>
            <a:endParaRPr lang="en-GB" baseline="0"/>
          </a:p>
          <a:p>
            <a:r>
              <a:rPr lang="en-GB" baseline="0"/>
              <a:t>Wherever you sit on your career path, we will help you grow and develop the knowledge, skills and experience you need to take that next step.</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19520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91D80D-CFD5-443C-B18D-A47BD41A30D8}" type="slidenum">
              <a:rPr kumimoji="0" lang="en-GB" sz="1200" b="0" i="0" u="none" strike="noStrike" kern="1200" cap="none" spc="0" normalizeH="0" baseline="0" noProof="0" smtClean="0">
                <a:ln>
                  <a:noFill/>
                </a:ln>
                <a:solidFill>
                  <a:prstClr val="black"/>
                </a:solidFill>
                <a:effectLst/>
                <a:uLnTx/>
                <a:uFillTx/>
                <a:latin typeface="ARU Raleway"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U Raleway" panose="00000500000000000000" pitchFamily="50" charset="0"/>
              <a:ea typeface="+mn-ea"/>
              <a:cs typeface="+mn-cs"/>
            </a:endParaRPr>
          </a:p>
        </p:txBody>
      </p:sp>
    </p:spTree>
    <p:extLst>
      <p:ext uri="{BB962C8B-B14F-4D97-AF65-F5344CB8AC3E}">
        <p14:creationId xmlns:p14="http://schemas.microsoft.com/office/powerpoint/2010/main" val="99570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while university is an amazing</a:t>
            </a:r>
            <a:r>
              <a:rPr lang="en-GB" baseline="0"/>
              <a:t> experience, it also has challenges.</a:t>
            </a:r>
          </a:p>
          <a:p>
            <a:endParaRPr lang="en-GB" baseline="0"/>
          </a:p>
          <a:p>
            <a:r>
              <a:rPr lang="en-GB" baseline="0"/>
              <a:t>Our job is to challenge you, to help you think outside the box, to question ideas, and eventually to change and lead practice.</a:t>
            </a:r>
          </a:p>
          <a:p>
            <a:endParaRPr lang="en-GB" baseline="0"/>
          </a:p>
          <a:p>
            <a:r>
              <a:rPr lang="en-GB" baseline="0"/>
              <a:t>For many of you it might be your first time away from home, the first time you have lived independently, and for everyone it will involve new ways of working.</a:t>
            </a:r>
          </a:p>
          <a:p>
            <a:endParaRPr lang="en-GB" baseline="0"/>
          </a:p>
          <a:p>
            <a:r>
              <a:rPr lang="en-GB" baseline="0"/>
              <a:t>You’ll also need to manage your time, attend your classes and meet your submission deadlines. You’ll need to do your own reading and studying, as well as managing any responsibilities you already have at home or at work.</a:t>
            </a:r>
          </a:p>
          <a:p>
            <a:endParaRPr lang="en-GB" baseline="0"/>
          </a:p>
          <a:p>
            <a:r>
              <a:rPr lang="en-GB" baseline="0"/>
              <a:t>So to support you, we have some central support services such as study skills and wellbeing services.</a:t>
            </a:r>
          </a:p>
          <a:p>
            <a:endParaRPr lang="en-GB" baseline="0"/>
          </a:p>
          <a:p>
            <a:endParaRPr lang="en-GB"/>
          </a:p>
        </p:txBody>
      </p:sp>
      <p:sp>
        <p:nvSpPr>
          <p:cNvPr id="4" name="Slide Number Placeholder 3"/>
          <p:cNvSpPr>
            <a:spLocks noGrp="1"/>
          </p:cNvSpPr>
          <p:nvPr>
            <p:ph type="sldNum" sz="quarter" idx="10"/>
          </p:nvPr>
        </p:nvSpPr>
        <p:spPr/>
        <p:txBody>
          <a:bodyPr/>
          <a:lstStyle/>
          <a:p>
            <a:fld id="{BCF96A85-7B12-D143-8C60-4EC8075DB191}" type="slidenum">
              <a:rPr lang="en-US" smtClean="0"/>
              <a:t>22</a:t>
            </a:fld>
            <a:endParaRPr lang="en-US"/>
          </a:p>
        </p:txBody>
      </p:sp>
    </p:spTree>
    <p:extLst>
      <p:ext uri="{BB962C8B-B14F-4D97-AF65-F5344CB8AC3E}">
        <p14:creationId xmlns:p14="http://schemas.microsoft.com/office/powerpoint/2010/main" val="24766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a:t>
            </a:r>
            <a:r>
              <a:rPr lang="en-GB" baseline="0"/>
              <a:t> importantly you will also be surrounded by many people ready and willing to help you.</a:t>
            </a:r>
          </a:p>
          <a:p>
            <a:endParaRPr lang="en-GB" baseline="0"/>
          </a:p>
          <a:p>
            <a:r>
              <a:rPr lang="en-GB" baseline="0"/>
              <a:t>Your course leader, you’ll have a personal tutor, your head and deputy head, and also wider university departments such as employability support and financial advice.</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16670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ARU Raleway"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U Raleway" panose="00000500000000000000" pitchFamily="50" charset="0"/>
              <a:ea typeface="+mn-ea"/>
              <a:cs typeface="+mn-cs"/>
            </a:endParaRPr>
          </a:p>
        </p:txBody>
      </p:sp>
    </p:spTree>
    <p:extLst>
      <p:ext uri="{BB962C8B-B14F-4D97-AF65-F5344CB8AC3E}">
        <p14:creationId xmlns:p14="http://schemas.microsoft.com/office/powerpoint/2010/main" val="360052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However statistics</a:t>
            </a:r>
            <a:r>
              <a:rPr lang="en-GB" baseline="0"/>
              <a:t> aside, the most important element of our courses, are the relationships we build with our students and the level of support that we and the wider university offer to help our students achieve their career dreams. </a:t>
            </a:r>
          </a:p>
          <a:p>
            <a:endParaRPr lang="en-GB" baseline="0"/>
          </a:p>
          <a:p>
            <a:r>
              <a:rPr lang="en-GB" baseline="0"/>
              <a:t>As summarised by one of our students; the education team are like one big family – and we looking forward to welcoming you to Anglia Ruskin University.</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96A85-7B12-D143-8C60-4EC8075DB191}" type="slidenum">
              <a:rPr kumimoji="0" lang="en-US" sz="1200" b="0" i="0" u="none" strike="noStrike" kern="1200" cap="none" spc="0" normalizeH="0" baseline="0" noProof="0" smtClean="0">
                <a:ln>
                  <a:noFill/>
                </a:ln>
                <a:solidFill>
                  <a:prstClr val="black"/>
                </a:solidFill>
                <a:effectLst/>
                <a:uLnTx/>
                <a:uFillTx/>
                <a:latin typeface="ARU Raleway"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U Raleway" panose="00000500000000000000" pitchFamily="50" charset="0"/>
              <a:ea typeface="+mn-ea"/>
              <a:cs typeface="+mn-cs"/>
            </a:endParaRPr>
          </a:p>
        </p:txBody>
      </p:sp>
    </p:spTree>
    <p:extLst>
      <p:ext uri="{BB962C8B-B14F-4D97-AF65-F5344CB8AC3E}">
        <p14:creationId xmlns:p14="http://schemas.microsoft.com/office/powerpoint/2010/main" val="166650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 also feel free to connect</a:t>
            </a:r>
            <a:r>
              <a:rPr lang="en-GB" baseline="0"/>
              <a:t> with us on social media, and keep up to date with everything that is happening across our Chelmsford, Cambridge and Peterborough campuses.</a:t>
            </a:r>
            <a:endParaRPr lang="en-GB"/>
          </a:p>
        </p:txBody>
      </p:sp>
      <p:sp>
        <p:nvSpPr>
          <p:cNvPr id="4" name="Slide Number Placeholder 3"/>
          <p:cNvSpPr>
            <a:spLocks noGrp="1"/>
          </p:cNvSpPr>
          <p:nvPr>
            <p:ph type="sldNum" sz="quarter" idx="10"/>
          </p:nvPr>
        </p:nvSpPr>
        <p:spPr/>
        <p:txBody>
          <a:bodyPr/>
          <a:lstStyle/>
          <a:p>
            <a:fld id="{BCF96A85-7B12-D143-8C60-4EC8075DB191}" type="slidenum">
              <a:rPr lang="en-US" smtClean="0"/>
              <a:t>25</a:t>
            </a:fld>
            <a:endParaRPr lang="en-US"/>
          </a:p>
        </p:txBody>
      </p:sp>
    </p:spTree>
    <p:extLst>
      <p:ext uri="{BB962C8B-B14F-4D97-AF65-F5344CB8AC3E}">
        <p14:creationId xmlns:p14="http://schemas.microsoft.com/office/powerpoint/2010/main" val="174720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Education team bring a variety of expertise and experience to all of our courses. From early years, through primary and secondary school and across the further and of course higher education sectors.</a:t>
            </a:r>
          </a:p>
          <a:p>
            <a:endParaRPr lang="en-GB" baseline="0" dirty="0"/>
          </a:p>
          <a:p>
            <a:r>
              <a:rPr lang="en-GB" baseline="0" dirty="0"/>
              <a:t>Some of our lecturers also work part time in practice, for example managing a chain of Montessori pre-schools and in senior leadership roles in primary schools. </a:t>
            </a:r>
          </a:p>
          <a:p>
            <a:endParaRPr lang="en-GB" baseline="0" dirty="0"/>
          </a:p>
          <a:p>
            <a:r>
              <a:rPr lang="en-GB" baseline="0" dirty="0"/>
              <a:t>One of our principle lecturers is president of OMEP a world organisation for early childhood. And all of the team are fellows, senior fellows and principle fellows of the Higher Education Academy.</a:t>
            </a:r>
          </a:p>
          <a:p>
            <a:endParaRPr lang="en-GB" baseline="0" dirty="0"/>
          </a:p>
          <a:p>
            <a:r>
              <a:rPr lang="en-GB" baseline="0" dirty="0"/>
              <a:t>We are all skilled in high quality teaching and learning. However the most important element is that we work with you to guide you and to engage you in your learning process. </a:t>
            </a:r>
          </a:p>
          <a:p>
            <a:r>
              <a:rPr lang="en-GB" baseline="0" dirty="0"/>
              <a:t>Many of us are also alumni of Anglia Ruskin, we have sat where you are now and so importantly we welcome you with understanding and enthusiasm to the education sector.</a:t>
            </a:r>
            <a:endParaRPr lang="en-GB" dirty="0"/>
          </a:p>
        </p:txBody>
      </p:sp>
      <p:sp>
        <p:nvSpPr>
          <p:cNvPr id="4" name="Slide Number Placeholder 3"/>
          <p:cNvSpPr>
            <a:spLocks noGrp="1"/>
          </p:cNvSpPr>
          <p:nvPr>
            <p:ph type="sldNum" sz="quarter" idx="10"/>
          </p:nvPr>
        </p:nvSpPr>
        <p:spPr/>
        <p:txBody>
          <a:bodyPr/>
          <a:lstStyle/>
          <a:p>
            <a:fld id="{BCF96A85-7B12-D143-8C60-4EC8075DB191}" type="slidenum">
              <a:rPr lang="en-US" smtClean="0"/>
              <a:t>4</a:t>
            </a:fld>
            <a:endParaRPr lang="en-US"/>
          </a:p>
        </p:txBody>
      </p:sp>
    </p:spTree>
    <p:extLst>
      <p:ext uri="{BB962C8B-B14F-4D97-AF65-F5344CB8AC3E}">
        <p14:creationId xmlns:p14="http://schemas.microsoft.com/office/powerpoint/2010/main" val="257818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Across</a:t>
            </a:r>
            <a:r>
              <a:rPr lang="en-GB" baseline="0" dirty="0"/>
              <a:t> our campuses and online we offer a range of undergraduate and postgraduate courses. </a:t>
            </a:r>
          </a:p>
          <a:p>
            <a:endParaRPr lang="en-GB" baseline="0" dirty="0"/>
          </a:p>
          <a:p>
            <a:r>
              <a:rPr lang="en-GB" baseline="0" dirty="0"/>
              <a:t>And Although you might just be considering your first degree course at the moment</a:t>
            </a:r>
          </a:p>
          <a:p>
            <a:endParaRPr lang="en-GB" baseline="0" dirty="0"/>
          </a:p>
          <a:p>
            <a:r>
              <a:rPr lang="en-GB" baseline="0" dirty="0"/>
              <a:t>we will work with you right from the beginning to support your long term career goals.</a:t>
            </a:r>
          </a:p>
          <a:p>
            <a:endParaRPr lang="en-GB" baseline="0" dirty="0"/>
          </a:p>
        </p:txBody>
      </p:sp>
      <p:sp>
        <p:nvSpPr>
          <p:cNvPr id="4" name="Slide Number Placeholder 3"/>
          <p:cNvSpPr>
            <a:spLocks noGrp="1"/>
          </p:cNvSpPr>
          <p:nvPr>
            <p:ph type="sldNum" sz="quarter" idx="10"/>
          </p:nvPr>
        </p:nvSpPr>
        <p:spPr/>
        <p:txBody>
          <a:bodyPr/>
          <a:lstStyle/>
          <a:p>
            <a:fld id="{BCF96A85-7B12-D143-8C60-4EC8075DB191}" type="slidenum">
              <a:rPr lang="en-US" smtClean="0"/>
              <a:t>5</a:t>
            </a:fld>
            <a:endParaRPr lang="en-US"/>
          </a:p>
        </p:txBody>
      </p:sp>
    </p:spTree>
    <p:extLst>
      <p:ext uri="{BB962C8B-B14F-4D97-AF65-F5344CB8AC3E}">
        <p14:creationId xmlns:p14="http://schemas.microsoft.com/office/powerpoint/2010/main" val="363846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91D80D-CFD5-443C-B18D-A47BD41A30D8}"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17870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pPr/>
              <a:t>7</a:t>
            </a:fld>
            <a:endParaRPr lang="en-US"/>
          </a:p>
        </p:txBody>
      </p:sp>
    </p:spTree>
    <p:extLst>
      <p:ext uri="{BB962C8B-B14F-4D97-AF65-F5344CB8AC3E}">
        <p14:creationId xmlns:p14="http://schemas.microsoft.com/office/powerpoint/2010/main" val="75784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effectLst/>
            </a:endParaRPr>
          </a:p>
          <a:p>
            <a:pPr marL="0" marR="0">
              <a:spcBef>
                <a:spcPts val="0"/>
              </a:spcBef>
              <a:spcAft>
                <a:spcPts val="0"/>
              </a:spcAft>
            </a:pPr>
            <a:r>
              <a:rPr lang="en-GB" sz="1800" dirty="0">
                <a:effectLst/>
              </a:rPr>
              <a:t> </a:t>
            </a:r>
          </a:p>
          <a:p>
            <a:pPr marL="0" marR="0">
              <a:spcBef>
                <a:spcPts val="0"/>
              </a:spcBef>
              <a:spcAft>
                <a:spcPts val="0"/>
              </a:spcAft>
            </a:pPr>
            <a:r>
              <a:rPr lang="en-GB" sz="1800" dirty="0">
                <a:effectLst/>
              </a:rPr>
              <a:t>120 tariff - interviews</a:t>
            </a:r>
          </a:p>
          <a:p>
            <a:pPr marL="0" marR="0">
              <a:spcBef>
                <a:spcPts val="0"/>
              </a:spcBef>
              <a:spcAft>
                <a:spcPts val="0"/>
              </a:spcAft>
            </a:pPr>
            <a:r>
              <a:rPr lang="en-GB" sz="1800" dirty="0">
                <a:effectLst/>
              </a:rPr>
              <a:t>Highly competitive course</a:t>
            </a:r>
          </a:p>
          <a:p>
            <a:pPr marL="0" marR="0">
              <a:spcBef>
                <a:spcPts val="0"/>
              </a:spcBef>
              <a:spcAft>
                <a:spcPts val="0"/>
              </a:spcAft>
            </a:pPr>
            <a:r>
              <a:rPr lang="en-GB" sz="1800" dirty="0">
                <a:effectLst/>
              </a:rPr>
              <a:t>Significant primary school experience 15 / 20 days in school</a:t>
            </a:r>
          </a:p>
          <a:p>
            <a:pPr marL="0" marR="0">
              <a:spcBef>
                <a:spcPts val="0"/>
              </a:spcBef>
              <a:spcAft>
                <a:spcPts val="0"/>
              </a:spcAft>
            </a:pPr>
            <a:r>
              <a:rPr lang="en-GB" sz="1800" dirty="0">
                <a:effectLst/>
              </a:rPr>
              <a:t>Intensive way to train to be a primary school teacher</a:t>
            </a:r>
          </a:p>
          <a:p>
            <a:pPr marL="0" marR="0">
              <a:spcBef>
                <a:spcPts val="0"/>
              </a:spcBef>
              <a:spcAft>
                <a:spcPts val="0"/>
              </a:spcAft>
            </a:pPr>
            <a:r>
              <a:rPr lang="en-GB" sz="1800" dirty="0">
                <a:effectLst/>
              </a:rPr>
              <a:t>3 trimesters</a:t>
            </a:r>
          </a:p>
          <a:p>
            <a:pPr marL="0" marR="0">
              <a:spcBef>
                <a:spcPts val="0"/>
              </a:spcBef>
              <a:spcAft>
                <a:spcPts val="0"/>
              </a:spcAft>
            </a:pPr>
            <a:r>
              <a:rPr lang="en-GB" sz="1800" dirty="0">
                <a:effectLst/>
              </a:rPr>
              <a:t> </a:t>
            </a:r>
          </a:p>
          <a:p>
            <a:pPr marL="0" marR="0">
              <a:spcBef>
                <a:spcPts val="0"/>
              </a:spcBef>
              <a:spcAft>
                <a:spcPts val="0"/>
              </a:spcAft>
            </a:pPr>
            <a:r>
              <a:rPr lang="en-GB" sz="1800" dirty="0">
                <a:effectLst/>
              </a:rPr>
              <a:t>No transfer from PES</a:t>
            </a:r>
          </a:p>
          <a:p>
            <a:pPr marL="0" marR="0">
              <a:spcBef>
                <a:spcPts val="0"/>
              </a:spcBef>
              <a:spcAft>
                <a:spcPts val="0"/>
              </a:spcAft>
            </a:pPr>
            <a:r>
              <a:rPr lang="en-GB" sz="1800" dirty="0">
                <a:effectLst/>
              </a:rPr>
              <a:t>Highly intensive 9-5</a:t>
            </a:r>
          </a:p>
          <a:p>
            <a:pPr marL="0" marR="0">
              <a:spcBef>
                <a:spcPts val="0"/>
              </a:spcBef>
              <a:spcAft>
                <a:spcPts val="0"/>
              </a:spcAft>
            </a:pPr>
            <a:r>
              <a:rPr lang="en-GB" sz="1800" dirty="0">
                <a:effectLst/>
              </a:rPr>
              <a:t> </a:t>
            </a:r>
          </a:p>
          <a:p>
            <a:pPr marL="0" marR="0">
              <a:spcBef>
                <a:spcPts val="0"/>
              </a:spcBef>
              <a:spcAft>
                <a:spcPts val="0"/>
              </a:spcAft>
            </a:pPr>
            <a:r>
              <a:rPr lang="en-GB" sz="1800" dirty="0">
                <a:effectLst/>
              </a:rPr>
              <a:t>Broad portfolio of skills </a:t>
            </a:r>
          </a:p>
          <a:p>
            <a:endParaRPr lang="en-US" baseline="0" dirty="0"/>
          </a:p>
        </p:txBody>
      </p:sp>
      <p:sp>
        <p:nvSpPr>
          <p:cNvPr id="4" name="Slide Number Placeholder 3"/>
          <p:cNvSpPr>
            <a:spLocks noGrp="1"/>
          </p:cNvSpPr>
          <p:nvPr>
            <p:ph type="sldNum" sz="quarter" idx="5"/>
          </p:nvPr>
        </p:nvSpPr>
        <p:spPr/>
        <p:txBody>
          <a:bodyPr/>
          <a:lstStyle/>
          <a:p>
            <a:fld id="{BCF96A85-7B12-D143-8C60-4EC8075DB191}" type="slidenum">
              <a:rPr lang="en-US" smtClean="0"/>
              <a:t>11</a:t>
            </a:fld>
            <a:endParaRPr lang="en-US"/>
          </a:p>
        </p:txBody>
      </p:sp>
    </p:spTree>
    <p:extLst>
      <p:ext uri="{BB962C8B-B14F-4D97-AF65-F5344CB8AC3E}">
        <p14:creationId xmlns:p14="http://schemas.microsoft.com/office/powerpoint/2010/main" val="14101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Core curriculum – Eng / Ma / Sci </a:t>
            </a:r>
            <a:r>
              <a:rPr lang="en-US" err="1"/>
              <a:t>inc</a:t>
            </a:r>
            <a:r>
              <a:rPr lang="en-US"/>
              <a:t> phonics</a:t>
            </a:r>
          </a:p>
          <a:p>
            <a:endParaRPr lang="en-US"/>
          </a:p>
          <a:p>
            <a:r>
              <a:rPr lang="en-US"/>
              <a:t>Wider –Foundation subjects: </a:t>
            </a:r>
            <a:r>
              <a:rPr lang="en-US" err="1"/>
              <a:t>Geog</a:t>
            </a:r>
            <a:r>
              <a:rPr lang="en-US"/>
              <a:t> / Hist / Art / DT / PSHE / IT / RE</a:t>
            </a:r>
          </a:p>
          <a:p>
            <a:endParaRPr lang="en-US"/>
          </a:p>
          <a:p>
            <a:r>
              <a:rPr lang="en-US"/>
              <a:t>Key skills – assessment, planning, marking, adaptive teaching, SEND, working with adults, </a:t>
            </a:r>
            <a:r>
              <a:rPr lang="en-US" err="1"/>
              <a:t>behaviour</a:t>
            </a:r>
            <a:r>
              <a:rPr lang="en-US"/>
              <a:t> management, safeguarding. Including additional school experience as part of Intensive Training and Practice.</a:t>
            </a:r>
          </a:p>
          <a:p>
            <a:endParaRPr lang="en-US"/>
          </a:p>
          <a:p>
            <a:r>
              <a:rPr lang="en-US"/>
              <a:t>School placement – assessed tasks practicing the skill of teaching – managing the classroom and creating the conditions for learning</a:t>
            </a:r>
          </a:p>
          <a:p>
            <a:endParaRPr lang="en-US"/>
          </a:p>
          <a:p>
            <a:r>
              <a:rPr lang="en-US"/>
              <a:t>Ruskin module – focusing on multidisciplinary team working –practical, (year 2 only)</a:t>
            </a:r>
          </a:p>
          <a:p>
            <a:endParaRPr lang="en-US"/>
          </a:p>
          <a:p>
            <a:r>
              <a:rPr lang="en-US"/>
              <a:t>QTS award – how you demonstrate all your learning over the 3 years to meet the Teacher’s Standards – we recommend you to the government and then you will be able to start as an ect</a:t>
            </a:r>
          </a:p>
        </p:txBody>
      </p:sp>
      <p:sp>
        <p:nvSpPr>
          <p:cNvPr id="4" name="Slide Number Placeholder 3"/>
          <p:cNvSpPr>
            <a:spLocks noGrp="1"/>
          </p:cNvSpPr>
          <p:nvPr>
            <p:ph type="sldNum" sz="quarter" idx="5"/>
          </p:nvPr>
        </p:nvSpPr>
        <p:spPr/>
        <p:txBody>
          <a:bodyPr/>
          <a:lstStyle/>
          <a:p>
            <a:fld id="{813D6AAD-15BC-B444-BE7B-4A75EBE8A022}" type="slidenum">
              <a:rPr lang="en-US" smtClean="0"/>
              <a:t>12</a:t>
            </a:fld>
            <a:endParaRPr lang="en-US"/>
          </a:p>
        </p:txBody>
      </p:sp>
    </p:spTree>
    <p:extLst>
      <p:ext uri="{BB962C8B-B14F-4D97-AF65-F5344CB8AC3E}">
        <p14:creationId xmlns:p14="http://schemas.microsoft.com/office/powerpoint/2010/main" val="2948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Personalised</a:t>
            </a:r>
            <a:r>
              <a:rPr lang="en-US"/>
              <a:t> approach to placements</a:t>
            </a:r>
          </a:p>
          <a:p>
            <a:r>
              <a:rPr lang="en-US"/>
              <a:t>Can’t guarantee you won’t have to travel </a:t>
            </a:r>
            <a:r>
              <a:rPr lang="en-US" err="1"/>
              <a:t>etc</a:t>
            </a:r>
            <a:r>
              <a:rPr lang="en-US"/>
              <a:t> – don’t make any promises</a:t>
            </a:r>
          </a:p>
          <a:p>
            <a:r>
              <a:rPr lang="en-US"/>
              <a:t>Working with regional partners across Cambridge, Chelmsford and Peterborough</a:t>
            </a:r>
          </a:p>
          <a:p>
            <a:endParaRPr lang="en-GB"/>
          </a:p>
        </p:txBody>
      </p:sp>
      <p:sp>
        <p:nvSpPr>
          <p:cNvPr id="4" name="Slide Number Placeholder 3"/>
          <p:cNvSpPr>
            <a:spLocks noGrp="1"/>
          </p:cNvSpPr>
          <p:nvPr>
            <p:ph type="sldNum" sz="quarter" idx="5"/>
          </p:nvPr>
        </p:nvSpPr>
        <p:spPr/>
        <p:txBody>
          <a:bodyPr/>
          <a:lstStyle/>
          <a:p>
            <a:fld id="{A077101C-E2EF-0646-85F0-A81529E6CEC9}" type="slidenum">
              <a:rPr lang="en-US" smtClean="0"/>
              <a:t>13</a:t>
            </a:fld>
            <a:endParaRPr lang="en-US"/>
          </a:p>
        </p:txBody>
      </p:sp>
    </p:spTree>
    <p:extLst>
      <p:ext uri="{BB962C8B-B14F-4D97-AF65-F5344CB8AC3E}">
        <p14:creationId xmlns:p14="http://schemas.microsoft.com/office/powerpoint/2010/main" val="75362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468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6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688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57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6322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535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948308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390761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98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8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022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2594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438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356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897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8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20495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627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8809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A0ACB-75EF-0245-846B-24010AB692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1565749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C907B-7EB5-4646-8E6C-A0DCF5C812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41755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544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7656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0568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68276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310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70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787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04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761257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378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F6D5B-50DF-3D4A-A73F-BC48EB8913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684007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931A5-93F5-984D-ADB5-D88F0E879C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2121635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072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77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392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796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9109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105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977691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2805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52774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111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773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681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742441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126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2200775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30934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descr="ARU logo">
            <a:extLst>
              <a:ext uri="{FF2B5EF4-FFF2-40B4-BE49-F238E27FC236}">
                <a16:creationId xmlns:a16="http://schemas.microsoft.com/office/drawing/2014/main" id="{347166F8-5299-9F4F-B50D-A95C94704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230944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descr="ARU logo">
            <a:extLst>
              <a:ext uri="{FF2B5EF4-FFF2-40B4-BE49-F238E27FC236}">
                <a16:creationId xmlns:a16="http://schemas.microsoft.com/office/drawing/2014/main" id="{F6606115-7CE6-1D4A-A3FA-E2A33C6D51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929380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4621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5535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82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01463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1313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61506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8576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2785260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547166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63667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6373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729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27515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3907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84415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460127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6907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6A0316-AFA8-EE47-99E5-5274FC8DF60F}"/>
              </a:ext>
            </a:extLst>
          </p:cNvPr>
          <p:cNvSpPr>
            <a:spLocks noGrp="1"/>
          </p:cNvSpPr>
          <p:nvPr>
            <p:ph type="pic" sz="quarter" idx="10"/>
          </p:nvPr>
        </p:nvSpPr>
        <p:spPr>
          <a:xfrm rot="289216">
            <a:off x="9633487" y="366172"/>
            <a:ext cx="2353442" cy="1580964"/>
          </a:xfrm>
        </p:spPr>
        <p:txBody>
          <a:bodyPr/>
          <a:lstStyle/>
          <a:p>
            <a:endParaRPr lang="en-US"/>
          </a:p>
        </p:txBody>
      </p:sp>
      <p:sp>
        <p:nvSpPr>
          <p:cNvPr id="12" name="Picture Placeholder 7">
            <a:extLst>
              <a:ext uri="{FF2B5EF4-FFF2-40B4-BE49-F238E27FC236}">
                <a16:creationId xmlns:a16="http://schemas.microsoft.com/office/drawing/2014/main" id="{F947EF91-B490-3F48-A1CE-BBBEE3AFBC70}"/>
              </a:ext>
            </a:extLst>
          </p:cNvPr>
          <p:cNvSpPr>
            <a:spLocks noGrp="1"/>
          </p:cNvSpPr>
          <p:nvPr>
            <p:ph type="pic" sz="quarter" idx="12"/>
          </p:nvPr>
        </p:nvSpPr>
        <p:spPr>
          <a:xfrm rot="21331644">
            <a:off x="9629285" y="2751091"/>
            <a:ext cx="2353446" cy="1580964"/>
          </a:xfrm>
        </p:spPr>
        <p:txBody>
          <a:bodyPr/>
          <a:lstStyle/>
          <a:p>
            <a:endParaRPr lang="en-US"/>
          </a:p>
        </p:txBody>
      </p:sp>
      <p:sp>
        <p:nvSpPr>
          <p:cNvPr id="11" name="Picture Placeholder 7">
            <a:extLst>
              <a:ext uri="{FF2B5EF4-FFF2-40B4-BE49-F238E27FC236}">
                <a16:creationId xmlns:a16="http://schemas.microsoft.com/office/drawing/2014/main" id="{E116C13D-60DF-A840-B928-C565F0477814}"/>
              </a:ext>
            </a:extLst>
          </p:cNvPr>
          <p:cNvSpPr>
            <a:spLocks noGrp="1"/>
          </p:cNvSpPr>
          <p:nvPr>
            <p:ph type="pic" sz="quarter" idx="11"/>
          </p:nvPr>
        </p:nvSpPr>
        <p:spPr>
          <a:xfrm rot="214501">
            <a:off x="9680487" y="5111763"/>
            <a:ext cx="2353442" cy="1580964"/>
          </a:xfrm>
        </p:spPr>
        <p:txBody>
          <a:bodyPr/>
          <a:lstStyle/>
          <a:p>
            <a:endParaRPr lang="en-US"/>
          </a:p>
        </p:txBody>
      </p:sp>
    </p:spTree>
    <p:extLst>
      <p:ext uri="{BB962C8B-B14F-4D97-AF65-F5344CB8AC3E}">
        <p14:creationId xmlns:p14="http://schemas.microsoft.com/office/powerpoint/2010/main" val="32784483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902786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899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42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274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276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7125802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05638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6A0316-AFA8-EE47-99E5-5274FC8DF60F}"/>
              </a:ext>
            </a:extLst>
          </p:cNvPr>
          <p:cNvSpPr>
            <a:spLocks noGrp="1"/>
          </p:cNvSpPr>
          <p:nvPr>
            <p:ph type="pic" sz="quarter" idx="10"/>
          </p:nvPr>
        </p:nvSpPr>
        <p:spPr>
          <a:xfrm rot="289216">
            <a:off x="9633487" y="366172"/>
            <a:ext cx="2353442" cy="1580964"/>
          </a:xfrm>
        </p:spPr>
        <p:txBody>
          <a:bodyPr/>
          <a:lstStyle/>
          <a:p>
            <a:endParaRPr lang="en-US"/>
          </a:p>
        </p:txBody>
      </p:sp>
      <p:sp>
        <p:nvSpPr>
          <p:cNvPr id="12" name="Picture Placeholder 7">
            <a:extLst>
              <a:ext uri="{FF2B5EF4-FFF2-40B4-BE49-F238E27FC236}">
                <a16:creationId xmlns:a16="http://schemas.microsoft.com/office/drawing/2014/main" id="{F947EF91-B490-3F48-A1CE-BBBEE3AFBC70}"/>
              </a:ext>
            </a:extLst>
          </p:cNvPr>
          <p:cNvSpPr>
            <a:spLocks noGrp="1"/>
          </p:cNvSpPr>
          <p:nvPr>
            <p:ph type="pic" sz="quarter" idx="12"/>
          </p:nvPr>
        </p:nvSpPr>
        <p:spPr>
          <a:xfrm rot="21331644">
            <a:off x="9629285" y="2751091"/>
            <a:ext cx="2353446" cy="1580964"/>
          </a:xfrm>
        </p:spPr>
        <p:txBody>
          <a:bodyPr/>
          <a:lstStyle/>
          <a:p>
            <a:endParaRPr lang="en-US"/>
          </a:p>
        </p:txBody>
      </p:sp>
      <p:sp>
        <p:nvSpPr>
          <p:cNvPr id="11" name="Picture Placeholder 7">
            <a:extLst>
              <a:ext uri="{FF2B5EF4-FFF2-40B4-BE49-F238E27FC236}">
                <a16:creationId xmlns:a16="http://schemas.microsoft.com/office/drawing/2014/main" id="{E116C13D-60DF-A840-B928-C565F0477814}"/>
              </a:ext>
            </a:extLst>
          </p:cNvPr>
          <p:cNvSpPr>
            <a:spLocks noGrp="1"/>
          </p:cNvSpPr>
          <p:nvPr>
            <p:ph type="pic" sz="quarter" idx="11"/>
          </p:nvPr>
        </p:nvSpPr>
        <p:spPr>
          <a:xfrm rot="214501">
            <a:off x="9680487" y="5111763"/>
            <a:ext cx="2353442" cy="1580964"/>
          </a:xfrm>
        </p:spPr>
        <p:txBody>
          <a:bodyPr/>
          <a:lstStyle/>
          <a:p>
            <a:endParaRPr lang="en-US"/>
          </a:p>
        </p:txBody>
      </p:sp>
    </p:spTree>
    <p:extLst>
      <p:ext uri="{BB962C8B-B14F-4D97-AF65-F5344CB8AC3E}">
        <p14:creationId xmlns:p14="http://schemas.microsoft.com/office/powerpoint/2010/main" val="220610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3170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ECB23A-BCC3-D048-9EC1-933DC6B59A22}"/>
              </a:ext>
            </a:extLst>
          </p:cNvPr>
          <p:cNvSpPr>
            <a:spLocks noGrp="1"/>
          </p:cNvSpPr>
          <p:nvPr>
            <p:ph type="pic" sz="quarter" idx="10"/>
          </p:nvPr>
        </p:nvSpPr>
        <p:spPr>
          <a:xfrm rot="21362967">
            <a:off x="625496" y="1033462"/>
            <a:ext cx="3448050" cy="4791075"/>
          </a:xfrm>
        </p:spPr>
        <p:txBody>
          <a:bodyPr/>
          <a:lstStyle/>
          <a:p>
            <a:endParaRPr lang="en-US"/>
          </a:p>
        </p:txBody>
      </p:sp>
      <p:sp>
        <p:nvSpPr>
          <p:cNvPr id="9" name="Picture Placeholder 7">
            <a:extLst>
              <a:ext uri="{FF2B5EF4-FFF2-40B4-BE49-F238E27FC236}">
                <a16:creationId xmlns:a16="http://schemas.microsoft.com/office/drawing/2014/main" id="{13BA4E5C-5F82-634F-AB00-6787F9E2F98E}"/>
              </a:ext>
            </a:extLst>
          </p:cNvPr>
          <p:cNvSpPr>
            <a:spLocks noGrp="1"/>
          </p:cNvSpPr>
          <p:nvPr>
            <p:ph type="pic" sz="quarter" idx="11"/>
          </p:nvPr>
        </p:nvSpPr>
        <p:spPr>
          <a:xfrm rot="210687">
            <a:off x="8289865" y="1290035"/>
            <a:ext cx="3448050" cy="4791075"/>
          </a:xfrm>
        </p:spPr>
        <p:txBody>
          <a:bodyPr/>
          <a:lstStyle/>
          <a:p>
            <a:endParaRPr lang="en-US"/>
          </a:p>
        </p:txBody>
      </p:sp>
    </p:spTree>
    <p:extLst>
      <p:ext uri="{BB962C8B-B14F-4D97-AF65-F5344CB8AC3E}">
        <p14:creationId xmlns:p14="http://schemas.microsoft.com/office/powerpoint/2010/main" val="209121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7.png"/><Relationship Id="rId4" Type="http://schemas.openxmlformats.org/officeDocument/2006/relationships/slideLayout" Target="../slideLayouts/slideLayout77.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7.png"/><Relationship Id="rId5" Type="http://schemas.openxmlformats.org/officeDocument/2006/relationships/slideLayout" Target="../slideLayouts/slideLayout86.xml"/><Relationship Id="rId10" Type="http://schemas.openxmlformats.org/officeDocument/2006/relationships/theme" Target="../theme/theme1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8.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9.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B3F8B12-918D-4C4D-9592-653697BEC04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824484" y="5148251"/>
            <a:ext cx="2052084" cy="1353706"/>
          </a:xfrm>
          <a:prstGeom prst="rect">
            <a:avLst/>
          </a:prstGeom>
        </p:spPr>
      </p:pic>
    </p:spTree>
    <p:extLst>
      <p:ext uri="{BB962C8B-B14F-4D97-AF65-F5344CB8AC3E}">
        <p14:creationId xmlns:p14="http://schemas.microsoft.com/office/powerpoint/2010/main" val="27586159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B3F8B12-918D-4C4D-9592-653697BEC04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824484" y="5148251"/>
            <a:ext cx="2052084" cy="1353706"/>
          </a:xfrm>
          <a:prstGeom prst="rect">
            <a:avLst/>
          </a:prstGeom>
        </p:spPr>
      </p:pic>
    </p:spTree>
    <p:extLst>
      <p:ext uri="{BB962C8B-B14F-4D97-AF65-F5344CB8AC3E}">
        <p14:creationId xmlns:p14="http://schemas.microsoft.com/office/powerpoint/2010/main" val="6472109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B3F8B12-918D-4C4D-9592-653697BEC04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9824484" y="5148251"/>
            <a:ext cx="2052084" cy="1353706"/>
          </a:xfrm>
          <a:prstGeom prst="rect">
            <a:avLst/>
          </a:prstGeom>
        </p:spPr>
      </p:pic>
    </p:spTree>
    <p:extLst>
      <p:ext uri="{BB962C8B-B14F-4D97-AF65-F5344CB8AC3E}">
        <p14:creationId xmlns:p14="http://schemas.microsoft.com/office/powerpoint/2010/main" val="2717061456"/>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ARU Raleway" panose="00000500000000000000" pitchFamily="50" charset="0"/>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3777742583"/>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72" r:id="rId8"/>
    <p:sldLayoutId id="2147483745"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ARU Raleway" panose="00000500000000000000" pitchFamily="50" charset="0"/>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23843130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74"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7E6E1FC-9BD8-A747-9362-7C4B21B9DE5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ARU Raleway" panose="00000500000000000000" pitchFamily="50" charset="0"/>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14990988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3"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269143218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ARU Raleway" panose="00000500000000000000" pitchFamily="50" charset="0"/>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710112851"/>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ARU Raleway" panose="00000500000000000000" pitchFamily="50" charset="0"/>
              </a:defRPr>
            </a:lvl1pPr>
          </a:lstStyle>
          <a:p>
            <a:fld id="{2C6E675B-32F0-0843-BC57-13BB22F7DF1E}" type="slidenum">
              <a:rPr lang="en-US" smtClean="0"/>
              <a:pPr/>
              <a:t>‹#›</a:t>
            </a:fld>
            <a:endParaRPr lang="en-US"/>
          </a:p>
        </p:txBody>
      </p:sp>
    </p:spTree>
    <p:extLst>
      <p:ext uri="{BB962C8B-B14F-4D97-AF65-F5344CB8AC3E}">
        <p14:creationId xmlns:p14="http://schemas.microsoft.com/office/powerpoint/2010/main" val="930371491"/>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ARU Raleway"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ARU Raleway"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ARU Raleway"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ARU Raleway"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sv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hyperlink" Target="https://getintoteaching.education.gov.uk/train-to-be-a-teacher"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ext, indoor, person, computer&#10;&#10;Description automatically generated">
            <a:extLst>
              <a:ext uri="{FF2B5EF4-FFF2-40B4-BE49-F238E27FC236}">
                <a16:creationId xmlns:a16="http://schemas.microsoft.com/office/drawing/2014/main" id="{8A3F0D9D-723C-7647-A849-E1D265E0A6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33ADD0E9-ECD0-E447-A50E-A9F6490859C5}"/>
              </a:ext>
            </a:extLst>
          </p:cNvPr>
          <p:cNvSpPr/>
          <p:nvPr/>
        </p:nvSpPr>
        <p:spPr>
          <a:xfrm>
            <a:off x="0" y="-12265"/>
            <a:ext cx="1669774" cy="6858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000"/>
              </a:solidFill>
              <a:effectLst/>
              <a:uLnTx/>
              <a:uFillTx/>
              <a:latin typeface="ARU Raleway" panose="00000500000000000000" pitchFamily="50" charset="0"/>
              <a:ea typeface="+mn-ea"/>
              <a:cs typeface="+mn-cs"/>
            </a:endParaRPr>
          </a:p>
        </p:txBody>
      </p:sp>
      <p:sp>
        <p:nvSpPr>
          <p:cNvPr id="22" name="Freeform 21">
            <a:extLst>
              <a:ext uri="{FF2B5EF4-FFF2-40B4-BE49-F238E27FC236}">
                <a16:creationId xmlns:a16="http://schemas.microsoft.com/office/drawing/2014/main" id="{AA14785F-6507-0944-BC69-399CB4F6927F}"/>
              </a:ext>
            </a:extLst>
          </p:cNvPr>
          <p:cNvSpPr/>
          <p:nvPr/>
        </p:nvSpPr>
        <p:spPr>
          <a:xfrm>
            <a:off x="1644239" y="-12265"/>
            <a:ext cx="6299643" cy="6875992"/>
          </a:xfrm>
          <a:custGeom>
            <a:avLst/>
            <a:gdLst>
              <a:gd name="connsiteX0" fmla="*/ 4920343 w 4920343"/>
              <a:gd name="connsiteY0" fmla="*/ 10885 h 6923314"/>
              <a:gd name="connsiteX1" fmla="*/ 0 w 4920343"/>
              <a:gd name="connsiteY1" fmla="*/ 6923314 h 6923314"/>
              <a:gd name="connsiteX2" fmla="*/ 0 w 4920343"/>
              <a:gd name="connsiteY2" fmla="*/ 0 h 6923314"/>
              <a:gd name="connsiteX3" fmla="*/ 4920343 w 4920343"/>
              <a:gd name="connsiteY3" fmla="*/ 10885 h 6923314"/>
              <a:gd name="connsiteX0" fmla="*/ 5730571 w 5730571"/>
              <a:gd name="connsiteY0" fmla="*/ 22459 h 6934888"/>
              <a:gd name="connsiteX1" fmla="*/ 810228 w 5730571"/>
              <a:gd name="connsiteY1" fmla="*/ 6934888 h 6934888"/>
              <a:gd name="connsiteX2" fmla="*/ 0 w 5730571"/>
              <a:gd name="connsiteY2" fmla="*/ 0 h 6934888"/>
              <a:gd name="connsiteX3" fmla="*/ 5730571 w 5730571"/>
              <a:gd name="connsiteY3" fmla="*/ 22459 h 6934888"/>
              <a:gd name="connsiteX0" fmla="*/ 5742146 w 5742146"/>
              <a:gd name="connsiteY0" fmla="*/ 22459 h 6888589"/>
              <a:gd name="connsiteX1" fmla="*/ 0 w 5742146"/>
              <a:gd name="connsiteY1" fmla="*/ 6888589 h 6888589"/>
              <a:gd name="connsiteX2" fmla="*/ 11575 w 5742146"/>
              <a:gd name="connsiteY2" fmla="*/ 0 h 6888589"/>
              <a:gd name="connsiteX3" fmla="*/ 5742146 w 5742146"/>
              <a:gd name="connsiteY3" fmla="*/ 22459 h 6888589"/>
              <a:gd name="connsiteX0" fmla="*/ 5743259 w 5743259"/>
              <a:gd name="connsiteY0" fmla="*/ 22459 h 6888589"/>
              <a:gd name="connsiteX1" fmla="*/ 1113 w 5743259"/>
              <a:gd name="connsiteY1" fmla="*/ 6888589 h 6888589"/>
              <a:gd name="connsiteX2" fmla="*/ 1113 w 5743259"/>
              <a:gd name="connsiteY2" fmla="*/ 0 h 6888589"/>
              <a:gd name="connsiteX3" fmla="*/ 5743259 w 5743259"/>
              <a:gd name="connsiteY3" fmla="*/ 22459 h 6888589"/>
              <a:gd name="connsiteX0" fmla="*/ 5765296 w 5765296"/>
              <a:gd name="connsiteY0" fmla="*/ 22459 h 6958037"/>
              <a:gd name="connsiteX1" fmla="*/ 0 w 5765296"/>
              <a:gd name="connsiteY1" fmla="*/ 6958037 h 6958037"/>
              <a:gd name="connsiteX2" fmla="*/ 23150 w 5765296"/>
              <a:gd name="connsiteY2" fmla="*/ 0 h 6958037"/>
              <a:gd name="connsiteX3" fmla="*/ 5765296 w 5765296"/>
              <a:gd name="connsiteY3" fmla="*/ 22459 h 6958037"/>
              <a:gd name="connsiteX0" fmla="*/ 5776870 w 5776870"/>
              <a:gd name="connsiteY0" fmla="*/ 0 h 6970302"/>
              <a:gd name="connsiteX1" fmla="*/ 0 w 5776870"/>
              <a:gd name="connsiteY1" fmla="*/ 6970302 h 6970302"/>
              <a:gd name="connsiteX2" fmla="*/ 23150 w 5776870"/>
              <a:gd name="connsiteY2" fmla="*/ 12265 h 6970302"/>
              <a:gd name="connsiteX3" fmla="*/ 5776870 w 5776870"/>
              <a:gd name="connsiteY3" fmla="*/ 0 h 6970302"/>
              <a:gd name="connsiteX0" fmla="*/ 6289426 w 6289426"/>
              <a:gd name="connsiteY0" fmla="*/ 0 h 6875992"/>
              <a:gd name="connsiteX1" fmla="*/ 0 w 6289426"/>
              <a:gd name="connsiteY1" fmla="*/ 6875992 h 6875992"/>
              <a:gd name="connsiteX2" fmla="*/ 535706 w 6289426"/>
              <a:gd name="connsiteY2" fmla="*/ 12265 h 6875992"/>
              <a:gd name="connsiteX3" fmla="*/ 6289426 w 6289426"/>
              <a:gd name="connsiteY3" fmla="*/ 0 h 6875992"/>
              <a:gd name="connsiteX0" fmla="*/ 6299642 w 6299642"/>
              <a:gd name="connsiteY0" fmla="*/ 0 h 6875992"/>
              <a:gd name="connsiteX1" fmla="*/ 10216 w 6299642"/>
              <a:gd name="connsiteY1" fmla="*/ 6875992 h 6875992"/>
              <a:gd name="connsiteX2" fmla="*/ 563 w 6299642"/>
              <a:gd name="connsiteY2" fmla="*/ 8165 h 6875992"/>
              <a:gd name="connsiteX3" fmla="*/ 6299642 w 6299642"/>
              <a:gd name="connsiteY3" fmla="*/ 0 h 6875992"/>
            </a:gdLst>
            <a:ahLst/>
            <a:cxnLst>
              <a:cxn ang="0">
                <a:pos x="connsiteX0" y="connsiteY0"/>
              </a:cxn>
              <a:cxn ang="0">
                <a:pos x="connsiteX1" y="connsiteY1"/>
              </a:cxn>
              <a:cxn ang="0">
                <a:pos x="connsiteX2" y="connsiteY2"/>
              </a:cxn>
              <a:cxn ang="0">
                <a:pos x="connsiteX3" y="connsiteY3"/>
              </a:cxn>
            </a:cxnLst>
            <a:rect l="l" t="t" r="r" b="b"/>
            <a:pathLst>
              <a:path w="6299642" h="6875992">
                <a:moveTo>
                  <a:pt x="6299642" y="0"/>
                </a:moveTo>
                <a:lnTo>
                  <a:pt x="10216" y="6875992"/>
                </a:lnTo>
                <a:cubicBezTo>
                  <a:pt x="14074" y="4579796"/>
                  <a:pt x="-3295" y="2304361"/>
                  <a:pt x="563" y="8165"/>
                </a:cubicBezTo>
                <a:lnTo>
                  <a:pt x="6299642"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000"/>
              </a:solidFill>
              <a:effectLst/>
              <a:uLnTx/>
              <a:uFillTx/>
              <a:latin typeface="ARU Raleway" panose="00000500000000000000" pitchFamily="50" charset="0"/>
              <a:ea typeface="+mn-ea"/>
              <a:cs typeface="+mn-cs"/>
            </a:endParaRPr>
          </a:p>
        </p:txBody>
      </p:sp>
      <p:sp>
        <p:nvSpPr>
          <p:cNvPr id="23" name="Freeform 22">
            <a:extLst>
              <a:ext uri="{FF2B5EF4-FFF2-40B4-BE49-F238E27FC236}">
                <a16:creationId xmlns:a16="http://schemas.microsoft.com/office/drawing/2014/main" id="{ABDED07D-EC58-0148-A6C5-5814A9DEAC88}"/>
              </a:ext>
            </a:extLst>
          </p:cNvPr>
          <p:cNvSpPr/>
          <p:nvPr/>
        </p:nvSpPr>
        <p:spPr>
          <a:xfrm>
            <a:off x="3379299" y="-5727"/>
            <a:ext cx="4459095" cy="2748279"/>
          </a:xfrm>
          <a:custGeom>
            <a:avLst/>
            <a:gdLst>
              <a:gd name="connsiteX0" fmla="*/ 1883229 w 3516086"/>
              <a:gd name="connsiteY0" fmla="*/ 2307771 h 2307771"/>
              <a:gd name="connsiteX1" fmla="*/ 3516086 w 3516086"/>
              <a:gd name="connsiteY1" fmla="*/ 0 h 2307771"/>
              <a:gd name="connsiteX2" fmla="*/ 1861457 w 3516086"/>
              <a:gd name="connsiteY2" fmla="*/ 0 h 2307771"/>
              <a:gd name="connsiteX3" fmla="*/ 0 w 3516086"/>
              <a:gd name="connsiteY3" fmla="*/ 2220686 h 2307771"/>
              <a:gd name="connsiteX4" fmla="*/ 1883229 w 3516086"/>
              <a:gd name="connsiteY4" fmla="*/ 2307771 h 2307771"/>
              <a:gd name="connsiteX0" fmla="*/ 1905001 w 3537858"/>
              <a:gd name="connsiteY0" fmla="*/ 2307771 h 2318657"/>
              <a:gd name="connsiteX1" fmla="*/ 3537858 w 3537858"/>
              <a:gd name="connsiteY1" fmla="*/ 0 h 2318657"/>
              <a:gd name="connsiteX2" fmla="*/ 1883229 w 3537858"/>
              <a:gd name="connsiteY2" fmla="*/ 0 h 2318657"/>
              <a:gd name="connsiteX3" fmla="*/ 0 w 3537858"/>
              <a:gd name="connsiteY3" fmla="*/ 2318657 h 2318657"/>
              <a:gd name="connsiteX4" fmla="*/ 1905001 w 3537858"/>
              <a:gd name="connsiteY4" fmla="*/ 2307771 h 2318657"/>
              <a:gd name="connsiteX0" fmla="*/ 1698172 w 3331029"/>
              <a:gd name="connsiteY0" fmla="*/ 2307771 h 2318657"/>
              <a:gd name="connsiteX1" fmla="*/ 3331029 w 3331029"/>
              <a:gd name="connsiteY1" fmla="*/ 0 h 2318657"/>
              <a:gd name="connsiteX2" fmla="*/ 1676400 w 3331029"/>
              <a:gd name="connsiteY2" fmla="*/ 0 h 2318657"/>
              <a:gd name="connsiteX3" fmla="*/ 0 w 3331029"/>
              <a:gd name="connsiteY3" fmla="*/ 2318657 h 2318657"/>
              <a:gd name="connsiteX4" fmla="*/ 1698172 w 3331029"/>
              <a:gd name="connsiteY4" fmla="*/ 2307771 h 2318657"/>
              <a:gd name="connsiteX0" fmla="*/ 1434021 w 3331029"/>
              <a:gd name="connsiteY0" fmla="*/ 2317555 h 2318657"/>
              <a:gd name="connsiteX1" fmla="*/ 3331029 w 3331029"/>
              <a:gd name="connsiteY1" fmla="*/ 0 h 2318657"/>
              <a:gd name="connsiteX2" fmla="*/ 1676400 w 3331029"/>
              <a:gd name="connsiteY2" fmla="*/ 0 h 2318657"/>
              <a:gd name="connsiteX3" fmla="*/ 0 w 3331029"/>
              <a:gd name="connsiteY3" fmla="*/ 2318657 h 2318657"/>
              <a:gd name="connsiteX4" fmla="*/ 1434021 w 3331029"/>
              <a:gd name="connsiteY4" fmla="*/ 2317555 h 2318657"/>
              <a:gd name="connsiteX0" fmla="*/ 1384477 w 3331029"/>
              <a:gd name="connsiteY0" fmla="*/ 2317555 h 2318657"/>
              <a:gd name="connsiteX1" fmla="*/ 3331029 w 3331029"/>
              <a:gd name="connsiteY1" fmla="*/ 0 h 2318657"/>
              <a:gd name="connsiteX2" fmla="*/ 1676400 w 3331029"/>
              <a:gd name="connsiteY2" fmla="*/ 0 h 2318657"/>
              <a:gd name="connsiteX3" fmla="*/ 0 w 3331029"/>
              <a:gd name="connsiteY3" fmla="*/ 2318657 h 2318657"/>
              <a:gd name="connsiteX4" fmla="*/ 1384477 w 3331029"/>
              <a:gd name="connsiteY4" fmla="*/ 2317555 h 2318657"/>
              <a:gd name="connsiteX0" fmla="*/ 1822446 w 3768998"/>
              <a:gd name="connsiteY0" fmla="*/ 2317555 h 2322951"/>
              <a:gd name="connsiteX1" fmla="*/ 3768998 w 3768998"/>
              <a:gd name="connsiteY1" fmla="*/ 0 h 2322951"/>
              <a:gd name="connsiteX2" fmla="*/ 2114369 w 3768998"/>
              <a:gd name="connsiteY2" fmla="*/ 0 h 2322951"/>
              <a:gd name="connsiteX3" fmla="*/ 0 w 3768998"/>
              <a:gd name="connsiteY3" fmla="*/ 2322951 h 2322951"/>
              <a:gd name="connsiteX4" fmla="*/ 1822446 w 3768998"/>
              <a:gd name="connsiteY4" fmla="*/ 2317555 h 2322951"/>
              <a:gd name="connsiteX0" fmla="*/ 1650693 w 3768998"/>
              <a:gd name="connsiteY0" fmla="*/ 2313261 h 2322951"/>
              <a:gd name="connsiteX1" fmla="*/ 3768998 w 3768998"/>
              <a:gd name="connsiteY1" fmla="*/ 0 h 2322951"/>
              <a:gd name="connsiteX2" fmla="*/ 2114369 w 3768998"/>
              <a:gd name="connsiteY2" fmla="*/ 0 h 2322951"/>
              <a:gd name="connsiteX3" fmla="*/ 0 w 3768998"/>
              <a:gd name="connsiteY3" fmla="*/ 2322951 h 2322951"/>
              <a:gd name="connsiteX4" fmla="*/ 1650693 w 3768998"/>
              <a:gd name="connsiteY4" fmla="*/ 2313261 h 232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998" h="2322951">
                <a:moveTo>
                  <a:pt x="1650693" y="2313261"/>
                </a:moveTo>
                <a:lnTo>
                  <a:pt x="3768998" y="0"/>
                </a:lnTo>
                <a:lnTo>
                  <a:pt x="2114369" y="0"/>
                </a:lnTo>
                <a:lnTo>
                  <a:pt x="0" y="2322951"/>
                </a:lnTo>
                <a:lnTo>
                  <a:pt x="1650693" y="2313261"/>
                </a:lnTo>
                <a:close/>
              </a:path>
            </a:pathLst>
          </a:custGeom>
          <a:solidFill>
            <a:srgbClr val="FFD1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000"/>
              </a:solidFill>
              <a:effectLst/>
              <a:uLnTx/>
              <a:uFillTx/>
              <a:latin typeface="ARU Raleway" panose="00000500000000000000" pitchFamily="50" charset="0"/>
            </a:endParaRPr>
          </a:p>
        </p:txBody>
      </p:sp>
      <p:pic>
        <p:nvPicPr>
          <p:cNvPr id="24" name="Picture 23">
            <a:extLst>
              <a:ext uri="{FF2B5EF4-FFF2-40B4-BE49-F238E27FC236}">
                <a16:creationId xmlns:a16="http://schemas.microsoft.com/office/drawing/2014/main" id="{AC411C5E-7B99-6746-9114-DC0A4A7C03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682" y="175290"/>
            <a:ext cx="1852932" cy="1222329"/>
          </a:xfrm>
          <a:prstGeom prst="rect">
            <a:avLst/>
          </a:prstGeom>
        </p:spPr>
      </p:pic>
      <p:sp>
        <p:nvSpPr>
          <p:cNvPr id="18" name="TextBox 17">
            <a:extLst>
              <a:ext uri="{FF2B5EF4-FFF2-40B4-BE49-F238E27FC236}">
                <a16:creationId xmlns:a16="http://schemas.microsoft.com/office/drawing/2014/main" id="{A0CB872E-A930-E24C-8D6A-5FDD1D5A312C}"/>
              </a:ext>
            </a:extLst>
          </p:cNvPr>
          <p:cNvSpPr txBox="1"/>
          <p:nvPr/>
        </p:nvSpPr>
        <p:spPr>
          <a:xfrm>
            <a:off x="176231" y="1711726"/>
            <a:ext cx="5321136" cy="569387"/>
          </a:xfrm>
          <a:prstGeom prst="rect">
            <a:avLst/>
          </a:prstGeom>
          <a:noFill/>
        </p:spPr>
        <p:txBody>
          <a:bodyPr wrap="square" lIns="91440" tIns="45720" rIns="91440" bIns="45720" rtlCol="0" anchor="t">
            <a:spAutoFit/>
          </a:bodyPr>
          <a:lstStyle/>
          <a:p>
            <a:pPr>
              <a:defRPr/>
            </a:pPr>
            <a:r>
              <a:rPr lang="en-US" sz="3100" b="1" dirty="0">
                <a:solidFill>
                  <a:srgbClr val="071D49"/>
                </a:solidFill>
                <a:latin typeface="ARU Raleway"/>
              </a:rPr>
              <a:t>School of Education</a:t>
            </a:r>
            <a:endParaRPr lang="en-US" sz="2400" dirty="0">
              <a:solidFill>
                <a:srgbClr val="071D49"/>
              </a:solidFill>
              <a:latin typeface="ARU Raleway"/>
            </a:endParaRPr>
          </a:p>
        </p:txBody>
      </p:sp>
      <p:sp>
        <p:nvSpPr>
          <p:cNvPr id="2" name="TextBox 1">
            <a:extLst>
              <a:ext uri="{FF2B5EF4-FFF2-40B4-BE49-F238E27FC236}">
                <a16:creationId xmlns:a16="http://schemas.microsoft.com/office/drawing/2014/main" id="{541246F3-8769-3EE9-F610-9E089DE5D14F}"/>
              </a:ext>
            </a:extLst>
          </p:cNvPr>
          <p:cNvSpPr txBox="1"/>
          <p:nvPr/>
        </p:nvSpPr>
        <p:spPr>
          <a:xfrm>
            <a:off x="176231" y="3082797"/>
            <a:ext cx="4935723" cy="6678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70" b="0" i="0" u="none" strike="noStrike" kern="1200" cap="none" spc="0" normalizeH="0" baseline="0" noProof="0" dirty="0">
                <a:ln>
                  <a:noFill/>
                </a:ln>
                <a:solidFill>
                  <a:srgbClr val="071D49"/>
                </a:solidFill>
                <a:effectLst/>
                <a:uLnTx/>
                <a:uFillTx/>
                <a:latin typeface="ARU Raleway" panose="00000500000000000000" pitchFamily="50" charset="0"/>
              </a:rPr>
              <a:t>Chelmsford</a:t>
            </a:r>
            <a:r>
              <a:rPr kumimoji="0" lang="en-US" sz="1870" b="0" i="0" u="none" strike="noStrike" kern="1200" cap="none" spc="0" normalizeH="0" baseline="0" noProof="0" dirty="0">
                <a:ln>
                  <a:noFill/>
                </a:ln>
                <a:solidFill>
                  <a:srgbClr val="FFFFFF"/>
                </a:solidFill>
                <a:effectLst/>
                <a:uLnTx/>
                <a:uFillTx/>
                <a:latin typeface="ARU Raleway" panose="00000500000000000000" pitchFamily="50" charset="0"/>
              </a:rPr>
              <a:t> | </a:t>
            </a:r>
            <a:r>
              <a:rPr kumimoji="0" lang="en-US" sz="1870" b="0" i="0" u="none" strike="noStrike" kern="1200" cap="none" spc="0" normalizeH="0" baseline="0" noProof="0" dirty="0">
                <a:ln>
                  <a:noFill/>
                </a:ln>
                <a:solidFill>
                  <a:srgbClr val="071D49"/>
                </a:solidFill>
                <a:effectLst/>
                <a:uLnTx/>
                <a:uFillTx/>
                <a:latin typeface="ARU Raleway" panose="00000500000000000000" pitchFamily="50" charset="0"/>
              </a:rPr>
              <a:t>Cambridge </a:t>
            </a:r>
            <a:r>
              <a:rPr kumimoji="0" lang="en-US" sz="1870" b="0" i="0" u="none" strike="noStrike" kern="1200" cap="none" spc="0" normalizeH="0" baseline="0" noProof="0" dirty="0">
                <a:ln>
                  <a:noFill/>
                </a:ln>
                <a:solidFill>
                  <a:srgbClr val="FFFFFF"/>
                </a:solidFill>
                <a:effectLst/>
                <a:uLnTx/>
                <a:uFillTx/>
                <a:latin typeface="ARU Raleway" panose="00000500000000000000" pitchFamily="50" charset="0"/>
              </a:rPr>
              <a:t>|</a:t>
            </a:r>
            <a:r>
              <a:rPr kumimoji="0" lang="en-US" sz="1870" b="0" i="0" u="none" strike="noStrike" kern="1200" cap="none" spc="0" normalizeH="0" baseline="0" noProof="0" dirty="0">
                <a:ln>
                  <a:noFill/>
                </a:ln>
                <a:solidFill>
                  <a:srgbClr val="071D49"/>
                </a:solidFill>
                <a:effectLst/>
                <a:uLnTx/>
                <a:uFillTx/>
                <a:latin typeface="ARU Raleway" panose="00000500000000000000" pitchFamily="50" charset="0"/>
              </a:rPr>
              <a:t> Peterborough  </a:t>
            </a:r>
            <a:r>
              <a:rPr kumimoji="0" lang="en-US" sz="1870" b="0" i="0" u="none" strike="noStrike" kern="1200" cap="none" spc="0" normalizeH="0" baseline="0" noProof="0" dirty="0">
                <a:ln>
                  <a:noFill/>
                </a:ln>
                <a:solidFill>
                  <a:srgbClr val="FFFFFF"/>
                </a:solidFill>
                <a:effectLst/>
                <a:uLnTx/>
                <a:uFillTx/>
                <a:latin typeface="ARU Raleway" panose="00000500000000000000" pitchFamily="50" charset="0"/>
              </a:rPr>
              <a:t>|</a:t>
            </a:r>
            <a:r>
              <a:rPr kumimoji="0" lang="en-US" sz="1870" b="0" i="0" u="none" strike="noStrike" kern="1200" cap="none" spc="0" normalizeH="0" baseline="0" noProof="0" dirty="0">
                <a:ln>
                  <a:noFill/>
                </a:ln>
                <a:solidFill>
                  <a:srgbClr val="071D49"/>
                </a:solidFill>
                <a:effectLst/>
                <a:uLnTx/>
                <a:uFillTx/>
                <a:latin typeface="ARU Raleway" panose="00000500000000000000" pitchFamily="50" charset="0"/>
              </a:rPr>
              <a:t>  Distance Learning</a:t>
            </a:r>
            <a:endParaRPr kumimoji="0" lang="en-GB" sz="1870" b="0" i="0" u="none" strike="noStrike" kern="1200" cap="none" spc="0" normalizeH="0" baseline="0" noProof="0" dirty="0">
              <a:ln>
                <a:noFill/>
              </a:ln>
              <a:solidFill>
                <a:srgbClr val="071D49"/>
              </a:solidFill>
              <a:effectLst/>
              <a:uLnTx/>
              <a:uFillTx/>
              <a:latin typeface="ARU Raleway" panose="00000500000000000000" pitchFamily="50" charset="0"/>
            </a:endParaRPr>
          </a:p>
        </p:txBody>
      </p:sp>
      <p:sp>
        <p:nvSpPr>
          <p:cNvPr id="3" name="TextBox 2">
            <a:extLst>
              <a:ext uri="{FF2B5EF4-FFF2-40B4-BE49-F238E27FC236}">
                <a16:creationId xmlns:a16="http://schemas.microsoft.com/office/drawing/2014/main" id="{E5A0E138-A26E-DEAB-0F73-CE875E29CB42}"/>
              </a:ext>
            </a:extLst>
          </p:cNvPr>
          <p:cNvSpPr txBox="1"/>
          <p:nvPr/>
        </p:nvSpPr>
        <p:spPr>
          <a:xfrm>
            <a:off x="176230" y="2469730"/>
            <a:ext cx="4935723" cy="3801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70" b="0" i="0" u="none" strike="noStrike" kern="1200" cap="none" spc="0" normalizeH="0" baseline="0" noProof="0">
                <a:ln>
                  <a:noFill/>
                </a:ln>
                <a:solidFill>
                  <a:srgbClr val="071D49"/>
                </a:solidFill>
                <a:effectLst/>
                <a:uLnTx/>
                <a:uFillTx/>
                <a:latin typeface="ARU Raleway" panose="00000500000000000000" pitchFamily="50" charset="0"/>
              </a:rPr>
              <a:t>#ARUEdu</a:t>
            </a:r>
          </a:p>
        </p:txBody>
      </p:sp>
      <p:sp>
        <p:nvSpPr>
          <p:cNvPr id="4" name="TextBox 3">
            <a:extLst>
              <a:ext uri="{FF2B5EF4-FFF2-40B4-BE49-F238E27FC236}">
                <a16:creationId xmlns:a16="http://schemas.microsoft.com/office/drawing/2014/main" id="{8B1994F2-B7AC-F469-E3E7-7B7C175D9814}"/>
              </a:ext>
            </a:extLst>
          </p:cNvPr>
          <p:cNvSpPr txBox="1"/>
          <p:nvPr/>
        </p:nvSpPr>
        <p:spPr>
          <a:xfrm>
            <a:off x="225638" y="3992335"/>
            <a:ext cx="4041935" cy="707886"/>
          </a:xfrm>
          <a:prstGeom prst="rect">
            <a:avLst/>
          </a:prstGeom>
          <a:noFill/>
        </p:spPr>
        <p:txBody>
          <a:bodyPr wrap="square" rtlCol="0">
            <a:spAutoFit/>
          </a:bodyPr>
          <a:lstStyle/>
          <a:p>
            <a:r>
              <a:rPr lang="en-GB" sz="2000" b="1" dirty="0">
                <a:solidFill>
                  <a:schemeClr val="bg1"/>
                </a:solidFill>
                <a:latin typeface="Raleway" panose="020B0503030101060003" pitchFamily="34" charset="0"/>
              </a:rPr>
              <a:t>Paula Daines </a:t>
            </a:r>
          </a:p>
          <a:p>
            <a:r>
              <a:rPr lang="en-GB" sz="2000" b="1" dirty="0">
                <a:solidFill>
                  <a:schemeClr val="bg1"/>
                </a:solidFill>
                <a:latin typeface="Raleway" panose="020B0503030101060003" pitchFamily="34" charset="0"/>
              </a:rPr>
              <a:t>Deputy Head of School</a:t>
            </a:r>
          </a:p>
        </p:txBody>
      </p:sp>
    </p:spTree>
    <p:extLst>
      <p:ext uri="{BB962C8B-B14F-4D97-AF65-F5344CB8AC3E}">
        <p14:creationId xmlns:p14="http://schemas.microsoft.com/office/powerpoint/2010/main" val="36360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9DFF-72FD-23C9-FF1B-9F5DD656B7B0}"/>
              </a:ext>
            </a:extLst>
          </p:cNvPr>
          <p:cNvSpPr>
            <a:spLocks noGrp="1"/>
          </p:cNvSpPr>
          <p:nvPr>
            <p:ph type="title" idx="4294967295"/>
          </p:nvPr>
        </p:nvSpPr>
        <p:spPr>
          <a:xfrm>
            <a:off x="838200" y="142875"/>
            <a:ext cx="9677400" cy="1325563"/>
          </a:xfrm>
        </p:spPr>
        <p:txBody>
          <a:bodyPr/>
          <a:lstStyle/>
          <a:p>
            <a:r>
              <a:rPr lang="en-GB">
                <a:latin typeface="ARU Raleway" panose="00000500000000000000" pitchFamily="50" charset="0"/>
              </a:rPr>
              <a:t>Course</a:t>
            </a:r>
            <a:r>
              <a:rPr lang="en-GB"/>
              <a:t> Structure</a:t>
            </a:r>
          </a:p>
        </p:txBody>
      </p:sp>
      <p:graphicFrame>
        <p:nvGraphicFramePr>
          <p:cNvPr id="8" name="Table 3">
            <a:extLst>
              <a:ext uri="{FF2B5EF4-FFF2-40B4-BE49-F238E27FC236}">
                <a16:creationId xmlns:a16="http://schemas.microsoft.com/office/drawing/2014/main" id="{F4DBD1C6-5F34-71CD-90C8-958F45713B05}"/>
              </a:ext>
            </a:extLst>
          </p:cNvPr>
          <p:cNvGraphicFramePr>
            <a:graphicFrameLocks noGrp="1"/>
          </p:cNvGraphicFramePr>
          <p:nvPr>
            <p:extLst>
              <p:ext uri="{D42A27DB-BD31-4B8C-83A1-F6EECF244321}">
                <p14:modId xmlns:p14="http://schemas.microsoft.com/office/powerpoint/2010/main" val="1571893490"/>
              </p:ext>
            </p:extLst>
          </p:nvPr>
        </p:nvGraphicFramePr>
        <p:xfrm>
          <a:off x="883273" y="1468438"/>
          <a:ext cx="8848555" cy="4691152"/>
        </p:xfrm>
        <a:graphic>
          <a:graphicData uri="http://schemas.openxmlformats.org/drawingml/2006/table">
            <a:tbl>
              <a:tblPr firstRow="1" bandRow="1">
                <a:tableStyleId>{073A0DAA-6AF3-43AB-8588-CEC1D06C72B9}</a:tableStyleId>
              </a:tblPr>
              <a:tblGrid>
                <a:gridCol w="8848555">
                  <a:extLst>
                    <a:ext uri="{9D8B030D-6E8A-4147-A177-3AD203B41FA5}">
                      <a16:colId xmlns:a16="http://schemas.microsoft.com/office/drawing/2014/main" val="1292359202"/>
                    </a:ext>
                  </a:extLst>
                </a:gridCol>
              </a:tblGrid>
              <a:tr h="817562">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3000" b="1" i="0" u="none" strike="noStrike" kern="1200" cap="none" spc="0" normalizeH="0" baseline="0" noProof="0">
                          <a:ln>
                            <a:noFill/>
                          </a:ln>
                          <a:solidFill>
                            <a:schemeClr val="accent6"/>
                          </a:solidFill>
                          <a:effectLst/>
                          <a:uLnTx/>
                          <a:uFillTx/>
                          <a:latin typeface="ARU Raleway"/>
                          <a:ea typeface="+mn-ea"/>
                          <a:cs typeface="+mn-cs"/>
                        </a:rPr>
                        <a:t>Core modules – Level 6</a:t>
                      </a:r>
                    </a:p>
                  </a:txBody>
                  <a:tcPr/>
                </a:tc>
                <a:extLst>
                  <a:ext uri="{0D108BD9-81ED-4DB2-BD59-A6C34878D82A}">
                    <a16:rowId xmlns:a16="http://schemas.microsoft.com/office/drawing/2014/main" val="3748043763"/>
                  </a:ext>
                </a:extLst>
              </a:tr>
              <a:tr h="676341">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Leadership and Enterprise</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864906300"/>
                  </a:ext>
                </a:extLst>
              </a:tr>
              <a:tr h="738556">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Neuroscience and Neurodiversity</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1099676719"/>
                  </a:ext>
                </a:extLst>
              </a:tr>
              <a:tr h="1096668">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Future Learning: Practice, International Policy and AI</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474187668"/>
                  </a:ext>
                </a:extLst>
              </a:tr>
              <a:tr h="738556">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Undergraduate Major Project</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465909641"/>
                  </a:ext>
                </a:extLst>
              </a:tr>
              <a:tr h="623469">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Humanities and Creativity: Museum Learning &amp; Outdoor Environments</a:t>
                      </a:r>
                      <a:endParaRPr kumimoji="0" lang="en-GB" sz="2000" b="0" i="0" u="none" strike="noStrike" kern="1200" cap="none" spc="0" normalizeH="0" baseline="0" noProof="0">
                        <a:ln>
                          <a:noFill/>
                        </a:ln>
                        <a:solidFill>
                          <a:srgbClr val="071D49"/>
                        </a:solidFill>
                        <a:effectLst/>
                        <a:uLnTx/>
                        <a:uFillTx/>
                        <a:latin typeface="ARU Raleway"/>
                        <a:ea typeface="+mn-ea"/>
                        <a:cs typeface="+mn-cs"/>
                      </a:endParaRPr>
                    </a:p>
                  </a:txBody>
                  <a:tcPr/>
                </a:tc>
                <a:extLst>
                  <a:ext uri="{0D108BD9-81ED-4DB2-BD59-A6C34878D82A}">
                    <a16:rowId xmlns:a16="http://schemas.microsoft.com/office/drawing/2014/main" val="3971091139"/>
                  </a:ext>
                </a:extLst>
              </a:tr>
            </a:tbl>
          </a:graphicData>
        </a:graphic>
      </p:graphicFrame>
    </p:spTree>
    <p:extLst>
      <p:ext uri="{BB962C8B-B14F-4D97-AF65-F5344CB8AC3E}">
        <p14:creationId xmlns:p14="http://schemas.microsoft.com/office/powerpoint/2010/main" val="121991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67FBC8-28C1-DF43-930A-DD62437E1F03}"/>
              </a:ext>
            </a:extLst>
          </p:cNvPr>
          <p:cNvSpPr/>
          <p:nvPr/>
        </p:nvSpPr>
        <p:spPr>
          <a:xfrm>
            <a:off x="5049589" y="557499"/>
            <a:ext cx="6096000" cy="1323439"/>
          </a:xfrm>
          <a:prstGeom prst="rect">
            <a:avLst/>
          </a:prstGeom>
        </p:spPr>
        <p:txBody>
          <a:bodyPr lIns="91440" tIns="45720" rIns="91440" bIns="45720" anchor="t">
            <a:spAutoFit/>
          </a:bodyPr>
          <a:lstStyle/>
          <a:p>
            <a:r>
              <a:rPr lang="en-GB" sz="4000" b="1" err="1">
                <a:solidFill>
                  <a:srgbClr val="061D48"/>
                </a:solidFill>
                <a:latin typeface="ARU Raleway"/>
                <a:ea typeface="+mj-ea"/>
                <a:cs typeface="+mj-cs"/>
              </a:rPr>
              <a:t>BEd</a:t>
            </a:r>
            <a:r>
              <a:rPr lang="en-GB" sz="4000" b="1">
                <a:solidFill>
                  <a:srgbClr val="061D48"/>
                </a:solidFill>
                <a:latin typeface="ARU Raleway"/>
                <a:ea typeface="+mj-ea"/>
                <a:cs typeface="+mj-cs"/>
              </a:rPr>
              <a:t> (Hons) Primary Education with QTS</a:t>
            </a:r>
          </a:p>
        </p:txBody>
      </p:sp>
      <p:sp>
        <p:nvSpPr>
          <p:cNvPr id="8" name="TextBox 7">
            <a:extLst>
              <a:ext uri="{FF2B5EF4-FFF2-40B4-BE49-F238E27FC236}">
                <a16:creationId xmlns:a16="http://schemas.microsoft.com/office/drawing/2014/main" id="{B015335C-04AA-A9BD-C3D2-256192BBCFE0}"/>
              </a:ext>
            </a:extLst>
          </p:cNvPr>
          <p:cNvSpPr txBox="1"/>
          <p:nvPr/>
        </p:nvSpPr>
        <p:spPr>
          <a:xfrm>
            <a:off x="5049589" y="2232204"/>
            <a:ext cx="6734580" cy="3666838"/>
          </a:xfrm>
          <a:prstGeom prst="rect">
            <a:avLst/>
          </a:prstGeom>
          <a:noFill/>
        </p:spPr>
        <p:txBody>
          <a:bodyPr wrap="square" lIns="91440" tIns="45720" rIns="91440" bIns="45720" anchor="t">
            <a:spAutoFit/>
          </a:bodyPr>
          <a:lstStyle/>
          <a:p>
            <a:pPr marL="342900" indent="-342900" defTabSz="914400">
              <a:lnSpc>
                <a:spcPct val="150000"/>
              </a:lnSpc>
              <a:spcBef>
                <a:spcPts val="600"/>
              </a:spcBef>
              <a:spcAft>
                <a:spcPts val="600"/>
              </a:spcAft>
              <a:buFont typeface="Arial" panose="020B0604020202020204" pitchFamily="34" charset="0"/>
              <a:buChar char="•"/>
              <a:defRPr/>
            </a:pPr>
            <a:r>
              <a:rPr lang="en-US" sz="2400">
                <a:solidFill>
                  <a:srgbClr val="071D49"/>
                </a:solidFill>
                <a:latin typeface="ARU Raleway"/>
              </a:rPr>
              <a:t>DfE Accredited to provide Initial Teacher Training with QTS (Qualified Teacher Status).</a:t>
            </a: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2400">
                <a:solidFill>
                  <a:srgbClr val="071D49"/>
                </a:solidFill>
                <a:latin typeface="ARU Raleway" panose="00000500000000000000" pitchFamily="50" charset="0"/>
              </a:rPr>
              <a:t>Train to teach Primary (5-11 years) key stages 1 and 2.</a:t>
            </a: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sz="2400">
                <a:solidFill>
                  <a:srgbClr val="071D49"/>
                </a:solidFill>
                <a:latin typeface="ARU Raleway" panose="00000500000000000000" pitchFamily="50" charset="0"/>
              </a:rPr>
              <a:t>Taught over 3 trimesters in 3 years, with intensive placements.</a:t>
            </a:r>
            <a:endParaRPr lang="en-US" sz="2000">
              <a:solidFill>
                <a:srgbClr val="071D49"/>
              </a:solidFill>
              <a:latin typeface="ARU Raleway" panose="00000500000000000000" pitchFamily="50" charset="0"/>
            </a:endParaRPr>
          </a:p>
        </p:txBody>
      </p:sp>
      <p:pic>
        <p:nvPicPr>
          <p:cNvPr id="10" name="Picture 9" descr="A picture containing person, indoor&#10;&#10;Description automatically generated">
            <a:extLst>
              <a:ext uri="{FF2B5EF4-FFF2-40B4-BE49-F238E27FC236}">
                <a16:creationId xmlns:a16="http://schemas.microsoft.com/office/drawing/2014/main" id="{FB2E5856-97A6-D47C-10DF-F515EC639EAA}"/>
              </a:ext>
            </a:extLst>
          </p:cNvPr>
          <p:cNvPicPr>
            <a:picLocks noChangeAspect="1"/>
          </p:cNvPicPr>
          <p:nvPr/>
        </p:nvPicPr>
        <p:blipFill>
          <a:blip r:embed="rId3"/>
          <a:stretch>
            <a:fillRect/>
          </a:stretch>
        </p:blipFill>
        <p:spPr>
          <a:xfrm>
            <a:off x="0" y="0"/>
            <a:ext cx="4600575" cy="6875585"/>
          </a:xfrm>
          <a:prstGeom prst="rect">
            <a:avLst/>
          </a:prstGeom>
        </p:spPr>
      </p:pic>
    </p:spTree>
    <p:extLst>
      <p:ext uri="{BB962C8B-B14F-4D97-AF65-F5344CB8AC3E}">
        <p14:creationId xmlns:p14="http://schemas.microsoft.com/office/powerpoint/2010/main" val="391926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background with black lines&#10;&#10;Description automatically generated">
            <a:extLst>
              <a:ext uri="{FF2B5EF4-FFF2-40B4-BE49-F238E27FC236}">
                <a16:creationId xmlns:a16="http://schemas.microsoft.com/office/drawing/2014/main" id="{C618F074-5FBB-6326-4D5B-FB8C791A19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66669" cy="6858000"/>
          </a:xfrm>
          <a:prstGeom prst="rect">
            <a:avLst/>
          </a:prstGeom>
        </p:spPr>
      </p:pic>
      <p:sp>
        <p:nvSpPr>
          <p:cNvPr id="6" name="Title 1">
            <a:extLst>
              <a:ext uri="{FF2B5EF4-FFF2-40B4-BE49-F238E27FC236}">
                <a16:creationId xmlns:a16="http://schemas.microsoft.com/office/drawing/2014/main" id="{4C8EFE98-92DA-8F62-7116-D94643FF8D47}"/>
              </a:ext>
            </a:extLst>
          </p:cNvPr>
          <p:cNvSpPr>
            <a:spLocks noGrp="1"/>
          </p:cNvSpPr>
          <p:nvPr>
            <p:ph type="title"/>
          </p:nvPr>
        </p:nvSpPr>
        <p:spPr/>
        <p:txBody>
          <a:bodyPr anchor="ctr">
            <a:normAutofit/>
          </a:bodyPr>
          <a:lstStyle/>
          <a:p>
            <a:r>
              <a:rPr lang="en-US"/>
              <a:t>About the course</a:t>
            </a:r>
          </a:p>
        </p:txBody>
      </p:sp>
      <p:pic>
        <p:nvPicPr>
          <p:cNvPr id="4" name="Content Placeholder 9" descr="Abacus with solid fill">
            <a:extLst>
              <a:ext uri="{FF2B5EF4-FFF2-40B4-BE49-F238E27FC236}">
                <a16:creationId xmlns:a16="http://schemas.microsoft.com/office/drawing/2014/main" id="{13AC3A47-3376-1174-A4E7-4AD829D5757F}"/>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tretch>
            <a:fillRect/>
          </a:stretch>
        </p:blipFill>
        <p:spPr>
          <a:xfrm>
            <a:off x="5126350" y="1652632"/>
            <a:ext cx="723499" cy="723499"/>
          </a:xfrm>
        </p:spPr>
      </p:pic>
      <p:pic>
        <p:nvPicPr>
          <p:cNvPr id="3" name="Picture 2" descr="Diagram&#10;&#10;Description automatically generated">
            <a:extLst>
              <a:ext uri="{FF2B5EF4-FFF2-40B4-BE49-F238E27FC236}">
                <a16:creationId xmlns:a16="http://schemas.microsoft.com/office/drawing/2014/main" id="{FB2832FD-C6CF-C38F-59E1-CDEE7FF763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959658" y="1652632"/>
            <a:ext cx="3652163" cy="4351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5" name="Content Placeholder 11" descr="Aspiration with solid fill">
            <a:extLst>
              <a:ext uri="{FF2B5EF4-FFF2-40B4-BE49-F238E27FC236}">
                <a16:creationId xmlns:a16="http://schemas.microsoft.com/office/drawing/2014/main" id="{2186F936-51DE-CFBE-0107-5D5A82EA8B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91949" y="2498558"/>
            <a:ext cx="792299" cy="792299"/>
          </a:xfrm>
          <a:prstGeom prst="rect">
            <a:avLst/>
          </a:prstGeom>
        </p:spPr>
      </p:pic>
      <p:pic>
        <p:nvPicPr>
          <p:cNvPr id="7" name="Graphic 6" descr="Classroom with solid fill">
            <a:extLst>
              <a:ext uri="{FF2B5EF4-FFF2-40B4-BE49-F238E27FC236}">
                <a16:creationId xmlns:a16="http://schemas.microsoft.com/office/drawing/2014/main" id="{82A64AA9-AD41-5EF3-4343-20C6E21CB2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6036" y="3413284"/>
            <a:ext cx="744124" cy="744124"/>
          </a:xfrm>
          <a:prstGeom prst="rect">
            <a:avLst/>
          </a:prstGeom>
        </p:spPr>
      </p:pic>
      <p:pic>
        <p:nvPicPr>
          <p:cNvPr id="8" name="Graphic 7" descr="Schoolhouse with solid fill">
            <a:extLst>
              <a:ext uri="{FF2B5EF4-FFF2-40B4-BE49-F238E27FC236}">
                <a16:creationId xmlns:a16="http://schemas.microsoft.com/office/drawing/2014/main" id="{D5953A55-5823-E279-CDD9-95AF7DDCE8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44589" y="4235046"/>
            <a:ext cx="739659" cy="739659"/>
          </a:xfrm>
          <a:prstGeom prst="rect">
            <a:avLst/>
          </a:prstGeom>
        </p:spPr>
      </p:pic>
      <p:sp>
        <p:nvSpPr>
          <p:cNvPr id="10" name="TextBox 9">
            <a:extLst>
              <a:ext uri="{FF2B5EF4-FFF2-40B4-BE49-F238E27FC236}">
                <a16:creationId xmlns:a16="http://schemas.microsoft.com/office/drawing/2014/main" id="{F286BC68-6E82-1B2C-817D-4F3D044C6320}"/>
              </a:ext>
            </a:extLst>
          </p:cNvPr>
          <p:cNvSpPr txBox="1"/>
          <p:nvPr/>
        </p:nvSpPr>
        <p:spPr>
          <a:xfrm>
            <a:off x="5938569" y="1816721"/>
            <a:ext cx="2741456" cy="400110"/>
          </a:xfrm>
          <a:prstGeom prst="rect">
            <a:avLst/>
          </a:prstGeom>
          <a:noFill/>
        </p:spPr>
        <p:txBody>
          <a:bodyPr wrap="none" rtlCol="0">
            <a:spAutoFit/>
          </a:bodyPr>
          <a:lstStyle/>
          <a:p>
            <a:r>
              <a:rPr lang="en-GB" sz="2000" b="1">
                <a:solidFill>
                  <a:srgbClr val="002060"/>
                </a:solidFill>
                <a:latin typeface="ARU Raleway" panose="00000500000000000000" pitchFamily="2" charset="0"/>
                <a:cs typeface="Calibri"/>
              </a:rPr>
              <a:t>The Core Curriculum</a:t>
            </a:r>
            <a:endParaRPr lang="en-US" sz="2000" b="1">
              <a:solidFill>
                <a:srgbClr val="002060"/>
              </a:solidFill>
              <a:latin typeface="ARU Raleway" panose="00000500000000000000" pitchFamily="2" charset="0"/>
            </a:endParaRPr>
          </a:p>
        </p:txBody>
      </p:sp>
      <p:sp>
        <p:nvSpPr>
          <p:cNvPr id="12" name="TextBox 11">
            <a:extLst>
              <a:ext uri="{FF2B5EF4-FFF2-40B4-BE49-F238E27FC236}">
                <a16:creationId xmlns:a16="http://schemas.microsoft.com/office/drawing/2014/main" id="{7C44017D-81E8-F775-4B24-02FFE4B4368C}"/>
              </a:ext>
            </a:extLst>
          </p:cNvPr>
          <p:cNvSpPr txBox="1"/>
          <p:nvPr/>
        </p:nvSpPr>
        <p:spPr>
          <a:xfrm>
            <a:off x="5938569" y="2694652"/>
            <a:ext cx="6097978" cy="400110"/>
          </a:xfrm>
          <a:prstGeom prst="rect">
            <a:avLst/>
          </a:prstGeom>
          <a:noFill/>
        </p:spPr>
        <p:txBody>
          <a:bodyPr wrap="square">
            <a:spAutoFit/>
          </a:bodyPr>
          <a:lstStyle/>
          <a:p>
            <a:r>
              <a:rPr lang="en-GB" sz="2000" b="1">
                <a:solidFill>
                  <a:srgbClr val="002060"/>
                </a:solidFill>
                <a:latin typeface="ARU Raleway" panose="00000500000000000000" pitchFamily="2" charset="0"/>
                <a:cs typeface="Calibri"/>
              </a:rPr>
              <a:t>The Wider Curriculum</a:t>
            </a:r>
            <a:endParaRPr lang="en-US" sz="2000" b="1">
              <a:solidFill>
                <a:srgbClr val="002060"/>
              </a:solidFill>
              <a:latin typeface="ARU Raleway" panose="00000500000000000000" pitchFamily="2" charset="0"/>
            </a:endParaRPr>
          </a:p>
        </p:txBody>
      </p:sp>
      <p:sp>
        <p:nvSpPr>
          <p:cNvPr id="13" name="TextBox 12">
            <a:extLst>
              <a:ext uri="{FF2B5EF4-FFF2-40B4-BE49-F238E27FC236}">
                <a16:creationId xmlns:a16="http://schemas.microsoft.com/office/drawing/2014/main" id="{C440A29A-A34C-4C36-1E01-8C92776A5C15}"/>
              </a:ext>
            </a:extLst>
          </p:cNvPr>
          <p:cNvSpPr txBox="1"/>
          <p:nvPr/>
        </p:nvSpPr>
        <p:spPr>
          <a:xfrm>
            <a:off x="5938569" y="3549218"/>
            <a:ext cx="6097978" cy="400110"/>
          </a:xfrm>
          <a:prstGeom prst="rect">
            <a:avLst/>
          </a:prstGeom>
          <a:noFill/>
        </p:spPr>
        <p:txBody>
          <a:bodyPr wrap="square" lIns="91440" tIns="45720" rIns="91440" bIns="45720" anchor="t">
            <a:spAutoFit/>
          </a:bodyPr>
          <a:lstStyle/>
          <a:p>
            <a:r>
              <a:rPr lang="en-GB" sz="2000" b="1">
                <a:solidFill>
                  <a:srgbClr val="002060"/>
                </a:solidFill>
                <a:latin typeface="ARU Raleway"/>
                <a:cs typeface="Calibri"/>
              </a:rPr>
              <a:t>Key Professional Skills</a:t>
            </a:r>
            <a:endParaRPr lang="en-US" sz="2000" b="1">
              <a:solidFill>
                <a:srgbClr val="002060"/>
              </a:solidFill>
              <a:latin typeface="ARU Raleway"/>
            </a:endParaRPr>
          </a:p>
        </p:txBody>
      </p:sp>
      <p:sp>
        <p:nvSpPr>
          <p:cNvPr id="14" name="TextBox 13">
            <a:extLst>
              <a:ext uri="{FF2B5EF4-FFF2-40B4-BE49-F238E27FC236}">
                <a16:creationId xmlns:a16="http://schemas.microsoft.com/office/drawing/2014/main" id="{D9A7CF3C-F79F-4292-9871-A2EADC1E251A}"/>
              </a:ext>
            </a:extLst>
          </p:cNvPr>
          <p:cNvSpPr txBox="1"/>
          <p:nvPr/>
        </p:nvSpPr>
        <p:spPr>
          <a:xfrm>
            <a:off x="5954168" y="4488973"/>
            <a:ext cx="6097978" cy="400110"/>
          </a:xfrm>
          <a:prstGeom prst="rect">
            <a:avLst/>
          </a:prstGeom>
          <a:noFill/>
        </p:spPr>
        <p:txBody>
          <a:bodyPr wrap="square">
            <a:spAutoFit/>
          </a:bodyPr>
          <a:lstStyle/>
          <a:p>
            <a:r>
              <a:rPr lang="en-GB" sz="2000" b="1">
                <a:solidFill>
                  <a:srgbClr val="002060"/>
                </a:solidFill>
                <a:latin typeface="ARU Raleway" panose="00000500000000000000" pitchFamily="2" charset="0"/>
                <a:cs typeface="Calibri"/>
              </a:rPr>
              <a:t>School Placement</a:t>
            </a:r>
            <a:endParaRPr lang="en-US" sz="2000" b="1">
              <a:solidFill>
                <a:srgbClr val="002060"/>
              </a:solidFill>
              <a:latin typeface="ARU Raleway" panose="00000500000000000000" pitchFamily="2" charset="0"/>
            </a:endParaRPr>
          </a:p>
        </p:txBody>
      </p:sp>
      <p:grpSp>
        <p:nvGrpSpPr>
          <p:cNvPr id="19" name="Group 18">
            <a:extLst>
              <a:ext uri="{FF2B5EF4-FFF2-40B4-BE49-F238E27FC236}">
                <a16:creationId xmlns:a16="http://schemas.microsoft.com/office/drawing/2014/main" id="{B767665F-1BE8-B8B2-F2A9-5EFCAB83281E}"/>
              </a:ext>
            </a:extLst>
          </p:cNvPr>
          <p:cNvGrpSpPr/>
          <p:nvPr/>
        </p:nvGrpSpPr>
        <p:grpSpPr>
          <a:xfrm>
            <a:off x="5120721" y="5259452"/>
            <a:ext cx="6972573" cy="1305357"/>
            <a:chOff x="5120721" y="5259452"/>
            <a:chExt cx="6972573" cy="1305357"/>
          </a:xfrm>
        </p:grpSpPr>
        <p:pic>
          <p:nvPicPr>
            <p:cNvPr id="9" name="Graphic 8" descr="Shooting star outline">
              <a:extLst>
                <a:ext uri="{FF2B5EF4-FFF2-40B4-BE49-F238E27FC236}">
                  <a16:creationId xmlns:a16="http://schemas.microsoft.com/office/drawing/2014/main" id="{9209084E-6524-2477-AA09-19E32F6C2C2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20721" y="5835681"/>
              <a:ext cx="729128" cy="729128"/>
            </a:xfrm>
            <a:prstGeom prst="rect">
              <a:avLst/>
            </a:prstGeom>
          </p:spPr>
        </p:pic>
        <p:sp>
          <p:nvSpPr>
            <p:cNvPr id="15" name="TextBox 14">
              <a:extLst>
                <a:ext uri="{FF2B5EF4-FFF2-40B4-BE49-F238E27FC236}">
                  <a16:creationId xmlns:a16="http://schemas.microsoft.com/office/drawing/2014/main" id="{D1C587F8-1136-7674-68DB-953F0C727FA4}"/>
                </a:ext>
              </a:extLst>
            </p:cNvPr>
            <p:cNvSpPr txBox="1"/>
            <p:nvPr/>
          </p:nvSpPr>
          <p:spPr>
            <a:xfrm>
              <a:off x="5954168" y="6000190"/>
              <a:ext cx="6097978" cy="400110"/>
            </a:xfrm>
            <a:prstGeom prst="rect">
              <a:avLst/>
            </a:prstGeom>
            <a:noFill/>
          </p:spPr>
          <p:txBody>
            <a:bodyPr wrap="square">
              <a:spAutoFit/>
            </a:bodyPr>
            <a:lstStyle/>
            <a:p>
              <a:r>
                <a:rPr lang="en-GB" sz="2000" b="1">
                  <a:solidFill>
                    <a:srgbClr val="002060"/>
                  </a:solidFill>
                  <a:latin typeface="ARU Raleway" panose="00000500000000000000" pitchFamily="2" charset="0"/>
                  <a:cs typeface="Calibri"/>
                </a:rPr>
                <a:t>Qualified Teacher Status Award</a:t>
              </a:r>
              <a:endParaRPr lang="en-US" sz="2000" b="1">
                <a:solidFill>
                  <a:srgbClr val="002060"/>
                </a:solidFill>
                <a:latin typeface="ARU Raleway" panose="00000500000000000000" pitchFamily="2" charset="0"/>
              </a:endParaRPr>
            </a:p>
          </p:txBody>
        </p:sp>
        <p:sp>
          <p:nvSpPr>
            <p:cNvPr id="18" name="TextBox 17">
              <a:extLst>
                <a:ext uri="{FF2B5EF4-FFF2-40B4-BE49-F238E27FC236}">
                  <a16:creationId xmlns:a16="http://schemas.microsoft.com/office/drawing/2014/main" id="{B3C0D8F0-FA6F-DFF9-5A74-23AF82B6D329}"/>
                </a:ext>
              </a:extLst>
            </p:cNvPr>
            <p:cNvSpPr txBox="1"/>
            <p:nvPr/>
          </p:nvSpPr>
          <p:spPr>
            <a:xfrm>
              <a:off x="5995316" y="5259452"/>
              <a:ext cx="6097978" cy="400110"/>
            </a:xfrm>
            <a:prstGeom prst="rect">
              <a:avLst/>
            </a:prstGeom>
            <a:noFill/>
          </p:spPr>
          <p:txBody>
            <a:bodyPr wrap="square">
              <a:spAutoFit/>
            </a:bodyPr>
            <a:lstStyle/>
            <a:p>
              <a:r>
                <a:rPr lang="en-GB" sz="2000" b="1">
                  <a:solidFill>
                    <a:srgbClr val="002060"/>
                  </a:solidFill>
                  <a:latin typeface="ARU Raleway" panose="00000500000000000000" pitchFamily="2" charset="0"/>
                  <a:cs typeface="Calibri"/>
                </a:rPr>
                <a:t>Ruskin Module</a:t>
              </a:r>
              <a:endParaRPr lang="en-US" sz="2000" b="1">
                <a:solidFill>
                  <a:srgbClr val="002060"/>
                </a:solidFill>
                <a:latin typeface="ARU Raleway" panose="00000500000000000000" pitchFamily="2" charset="0"/>
              </a:endParaRPr>
            </a:p>
          </p:txBody>
        </p:sp>
      </p:grpSp>
      <p:pic>
        <p:nvPicPr>
          <p:cNvPr id="2" name="Picture 1">
            <a:extLst>
              <a:ext uri="{FF2B5EF4-FFF2-40B4-BE49-F238E27FC236}">
                <a16:creationId xmlns:a16="http://schemas.microsoft.com/office/drawing/2014/main" id="{DA83AF8C-0826-54F7-0C33-DC9BB528D3D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77372" y="5157831"/>
            <a:ext cx="644304" cy="425030"/>
          </a:xfrm>
          <a:prstGeom prst="rect">
            <a:avLst/>
          </a:prstGeom>
        </p:spPr>
      </p:pic>
    </p:spTree>
    <p:extLst>
      <p:ext uri="{BB962C8B-B14F-4D97-AF65-F5344CB8AC3E}">
        <p14:creationId xmlns:p14="http://schemas.microsoft.com/office/powerpoint/2010/main" val="21216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black lines&#10;&#10;Description automatically generated">
            <a:extLst>
              <a:ext uri="{FF2B5EF4-FFF2-40B4-BE49-F238E27FC236}">
                <a16:creationId xmlns:a16="http://schemas.microsoft.com/office/drawing/2014/main" id="{689EF6B4-7691-D7C3-A6E8-BBC1B496C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66669" cy="6858000"/>
          </a:xfrm>
          <a:prstGeom prst="rect">
            <a:avLst/>
          </a:prstGeom>
        </p:spPr>
      </p:pic>
      <p:sp>
        <p:nvSpPr>
          <p:cNvPr id="4" name="TextBox 1">
            <a:extLst>
              <a:ext uri="{FF2B5EF4-FFF2-40B4-BE49-F238E27FC236}">
                <a16:creationId xmlns:a16="http://schemas.microsoft.com/office/drawing/2014/main" id="{AD877862-1A83-7B02-7A3D-38A340D80C92}"/>
              </a:ext>
            </a:extLst>
          </p:cNvPr>
          <p:cNvSpPr txBox="1"/>
          <p:nvPr/>
        </p:nvSpPr>
        <p:spPr>
          <a:xfrm>
            <a:off x="5417880" y="271777"/>
            <a:ext cx="5789468" cy="566308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ARU Raleway"/>
                <a:ea typeface="+mn-lt"/>
                <a:cs typeface="Calibri" panose="020F0502020204030204"/>
              </a:rPr>
              <a:t>Placements</a:t>
            </a:r>
            <a:endParaRPr lang="en-GB" sz="2800" b="1">
              <a:solidFill>
                <a:srgbClr val="002060"/>
              </a:solidFill>
              <a:latin typeface="ARU Raleway"/>
              <a:ea typeface="+mn-lt"/>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U Raleway"/>
              <a:ea typeface="+mn-lt"/>
              <a:cs typeface="Calibri" panose="020F0502020204030204"/>
            </a:endParaRPr>
          </a:p>
          <a:p>
            <a:pPr defTabSz="457200">
              <a:defRPr/>
            </a:pPr>
            <a:r>
              <a:rPr lang="en-US" sz="2000" b="1">
                <a:solidFill>
                  <a:srgbClr val="002060"/>
                </a:solidFill>
                <a:latin typeface="ARU Raleway"/>
                <a:ea typeface="+mn-lt"/>
                <a:cs typeface="Calibri" panose="020F0502020204030204"/>
              </a:rPr>
              <a:t>Assessed placements in every year </a:t>
            </a:r>
            <a:endParaRPr lang="en-GB" sz="2000" b="1">
              <a:solidFill>
                <a:srgbClr val="002060"/>
              </a:solidFill>
              <a:latin typeface="ARU Raleway"/>
              <a:ea typeface="+mn-lt"/>
              <a:cs typeface="Calibri" panose="020F0502020204030204"/>
            </a:endParaRPr>
          </a:p>
          <a:p>
            <a:pPr defTabSz="457200">
              <a:defRPr/>
            </a:pPr>
            <a:endParaRPr lang="en-US" sz="2000" b="1">
              <a:solidFill>
                <a:srgbClr val="002060"/>
              </a:solidFill>
              <a:latin typeface="ARU Raleway"/>
              <a:ea typeface="+mn-lt"/>
              <a:cs typeface="Calibri" panose="020F0502020204030204"/>
            </a:endParaRPr>
          </a:p>
          <a:p>
            <a:pPr defTabSz="457200">
              <a:defRPr/>
            </a:pPr>
            <a:r>
              <a:rPr lang="en-US" sz="2000" b="1">
                <a:solidFill>
                  <a:srgbClr val="002060"/>
                </a:solidFill>
                <a:latin typeface="ARU Raleway"/>
                <a:ea typeface="+mn-lt"/>
                <a:cs typeface="Calibri" panose="020F0502020204030204"/>
              </a:rPr>
              <a:t>Minimum 8 weeks per year </a:t>
            </a:r>
            <a:endParaRPr lang="en-GB" sz="2000" b="1">
              <a:solidFill>
                <a:srgbClr val="002060"/>
              </a:solidFill>
              <a:latin typeface="ARU Raleway"/>
              <a:ea typeface="+mn-lt"/>
              <a:cs typeface="Calibri" panose="020F0502020204030204"/>
            </a:endParaRPr>
          </a:p>
          <a:p>
            <a:pPr defTabSz="457200">
              <a:defRPr/>
            </a:pPr>
            <a:endParaRPr lang="en-US" sz="2000" b="1">
              <a:solidFill>
                <a:srgbClr val="002060"/>
              </a:solidFill>
              <a:latin typeface="ARU Raleway"/>
              <a:ea typeface="+mn-lt"/>
              <a:cs typeface="Calibri" panose="020F0502020204030204"/>
            </a:endParaRPr>
          </a:p>
          <a:p>
            <a:pPr defTabSz="457200">
              <a:defRPr/>
            </a:pPr>
            <a:r>
              <a:rPr lang="en-US" sz="2000" b="1">
                <a:solidFill>
                  <a:srgbClr val="002060"/>
                </a:solidFill>
                <a:latin typeface="ARU Raleway"/>
                <a:ea typeface="+mn-lt"/>
                <a:cs typeface="Calibri" panose="020F0502020204030204"/>
              </a:rPr>
              <a:t>Experience across two key stages </a:t>
            </a:r>
            <a:endParaRPr lang="en-GB" sz="2000" b="1">
              <a:solidFill>
                <a:srgbClr val="002060"/>
              </a:solidFill>
              <a:latin typeface="ARU Raleway"/>
              <a:ea typeface="+mn-lt"/>
              <a:cs typeface="Calibri" panose="020F0502020204030204"/>
            </a:endParaRPr>
          </a:p>
          <a:p>
            <a:pPr defTabSz="457200">
              <a:defRPr/>
            </a:pPr>
            <a:endParaRPr lang="en-US" sz="2000" b="1">
              <a:solidFill>
                <a:srgbClr val="002060"/>
              </a:solidFill>
              <a:latin typeface="ARU Raleway"/>
              <a:ea typeface="+mn-lt"/>
              <a:cs typeface="Calibri" panose="020F0502020204030204"/>
            </a:endParaRPr>
          </a:p>
          <a:p>
            <a:pPr defTabSz="457200">
              <a:defRPr/>
            </a:pPr>
            <a:r>
              <a:rPr lang="en-US" sz="2000" b="1">
                <a:solidFill>
                  <a:srgbClr val="002060"/>
                </a:solidFill>
                <a:latin typeface="ARU Raleway"/>
                <a:ea typeface="+mn-lt"/>
                <a:cs typeface="Calibri" panose="020F0502020204030204"/>
              </a:rPr>
              <a:t>Observing, 1:1, group work progressing to whole class responsibility </a:t>
            </a:r>
            <a:endParaRPr lang="en-GB" sz="2000" b="1">
              <a:solidFill>
                <a:srgbClr val="002060"/>
              </a:solidFill>
              <a:latin typeface="ARU Raleway"/>
              <a:ea typeface="+mn-lt"/>
              <a:cs typeface="Calibri" panose="020F0502020204030204"/>
            </a:endParaRPr>
          </a:p>
          <a:p>
            <a:pPr defTabSz="457200">
              <a:defRPr/>
            </a:pPr>
            <a:endParaRPr lang="en-US" sz="2000" b="1">
              <a:solidFill>
                <a:srgbClr val="002060"/>
              </a:solidFill>
              <a:latin typeface="ARU Raleway"/>
              <a:ea typeface="+mn-lt"/>
              <a:cs typeface="Calibri" panose="020F0502020204030204"/>
            </a:endParaRPr>
          </a:p>
          <a:p>
            <a:pPr defTabSz="457200">
              <a:defRPr/>
            </a:pPr>
            <a:r>
              <a:rPr lang="en-US" sz="2000" b="1">
                <a:solidFill>
                  <a:srgbClr val="002060"/>
                </a:solidFill>
                <a:latin typeface="ARU Raleway"/>
                <a:ea typeface="+mn-lt"/>
                <a:cs typeface="Calibri" panose="020F0502020204030204"/>
              </a:rPr>
              <a:t>Lesson planning, marking and feedback, working with other adults, parents, extra-curricular opportunities </a:t>
            </a:r>
            <a:endParaRPr lang="en-GB" sz="2000" b="1">
              <a:solidFill>
                <a:srgbClr val="002060"/>
              </a:solidFill>
              <a:latin typeface="ARU Raleway"/>
              <a:ea typeface="+mn-lt"/>
              <a:cs typeface="Calibri" panose="020F0502020204030204"/>
            </a:endParaRPr>
          </a:p>
          <a:p>
            <a:pPr defTabSz="457200">
              <a:defRPr/>
            </a:pPr>
            <a:endParaRPr lang="en-US" sz="2000" b="1">
              <a:solidFill>
                <a:srgbClr val="002060"/>
              </a:solidFill>
              <a:latin typeface="ARU Raleway"/>
              <a:ea typeface="+mn-lt"/>
              <a:cs typeface="Calibri" panose="020F0502020204030204"/>
            </a:endParaRPr>
          </a:p>
          <a:p>
            <a:pPr defTabSz="457200">
              <a:defRPr/>
            </a:pPr>
            <a:r>
              <a:rPr lang="en-US" sz="2000" b="1">
                <a:solidFill>
                  <a:srgbClr val="002060"/>
                </a:solidFill>
                <a:latin typeface="ARU Raleway"/>
                <a:ea typeface="+mn-lt"/>
                <a:cs typeface="Calibri" panose="020F0502020204030204"/>
              </a:rPr>
              <a:t>Placement bursary to support additional costs. </a:t>
            </a:r>
            <a:endParaRPr lang="en-GB" sz="2000" b="1">
              <a:solidFill>
                <a:srgbClr val="002060"/>
              </a:solidFill>
              <a:latin typeface="ARU Raleway"/>
              <a:ea typeface="+mn-lt"/>
              <a:cs typeface="Calibri" panose="020F0502020204030204"/>
            </a:endParaRPr>
          </a:p>
          <a:p>
            <a:pPr marL="0" marR="0" lvl="0" indent="0" algn="l" defTabSz="457200">
              <a:lnSpc>
                <a:spcPct val="100000"/>
              </a:lnSpc>
              <a:spcBef>
                <a:spcPts val="0"/>
              </a:spcBef>
              <a:spcAft>
                <a:spcPts val="0"/>
              </a:spcAft>
              <a:buClrTx/>
              <a:buSzTx/>
              <a:buFontTx/>
              <a:buNone/>
              <a:tabLst/>
              <a:defRPr/>
            </a:pPr>
            <a:endParaRPr lang="en-GB" sz="1800" b="1" i="0" u="none" strike="noStrike" kern="1200" cap="none" spc="0" normalizeH="0" baseline="0" noProof="0">
              <a:ln>
                <a:noFill/>
              </a:ln>
              <a:solidFill>
                <a:srgbClr val="002060"/>
              </a:solidFill>
              <a:effectLst/>
              <a:uLnTx/>
              <a:uFillTx/>
              <a:latin typeface="ARU Raleway"/>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U Raleway"/>
              <a:ea typeface="+mn-ea"/>
              <a:cs typeface="+mn-cs"/>
            </a:endParaRPr>
          </a:p>
        </p:txBody>
      </p:sp>
      <p:pic>
        <p:nvPicPr>
          <p:cNvPr id="7" name="Picture 6" descr="A child reading a book&#10;&#10;Description automatically generated">
            <a:extLst>
              <a:ext uri="{FF2B5EF4-FFF2-40B4-BE49-F238E27FC236}">
                <a16:creationId xmlns:a16="http://schemas.microsoft.com/office/drawing/2014/main" id="{4728A7AA-E6A4-2610-5FEE-6A071239FD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5198885" cy="6858000"/>
          </a:xfrm>
          <a:prstGeom prst="rect">
            <a:avLst/>
          </a:prstGeom>
        </p:spPr>
      </p:pic>
    </p:spTree>
    <p:extLst>
      <p:ext uri="{BB962C8B-B14F-4D97-AF65-F5344CB8AC3E}">
        <p14:creationId xmlns:p14="http://schemas.microsoft.com/office/powerpoint/2010/main" val="35845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lines&#10;&#10;Description automatically generated">
            <a:extLst>
              <a:ext uri="{FF2B5EF4-FFF2-40B4-BE49-F238E27FC236}">
                <a16:creationId xmlns:a16="http://schemas.microsoft.com/office/drawing/2014/main" id="{689EF6B4-7691-D7C3-A6E8-BBC1B496C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66669" cy="6858000"/>
          </a:xfrm>
          <a:prstGeom prst="rect">
            <a:avLst/>
          </a:prstGeom>
        </p:spPr>
      </p:pic>
      <p:sp>
        <p:nvSpPr>
          <p:cNvPr id="4" name="TextBox 1">
            <a:extLst>
              <a:ext uri="{FF2B5EF4-FFF2-40B4-BE49-F238E27FC236}">
                <a16:creationId xmlns:a16="http://schemas.microsoft.com/office/drawing/2014/main" id="{AD877862-1A83-7B02-7A3D-38A340D80C92}"/>
              </a:ext>
            </a:extLst>
          </p:cNvPr>
          <p:cNvSpPr txBox="1"/>
          <p:nvPr/>
        </p:nvSpPr>
        <p:spPr>
          <a:xfrm>
            <a:off x="5815955" y="320278"/>
            <a:ext cx="6148056" cy="51398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ARU Raleway"/>
                <a:ea typeface="+mn-lt"/>
                <a:cs typeface="Calibri" panose="020F0502020204030204"/>
              </a:rPr>
              <a:t>Admissions for September </a:t>
            </a:r>
            <a:r>
              <a:rPr lang="en-GB" sz="2800" b="1" dirty="0">
                <a:solidFill>
                  <a:srgbClr val="002060"/>
                </a:solidFill>
                <a:latin typeface="ARU Raleway"/>
                <a:ea typeface="+mn-lt"/>
                <a:cs typeface="Calibri" panose="020F0502020204030204"/>
              </a:rPr>
              <a:t>2025</a:t>
            </a:r>
          </a:p>
          <a:p>
            <a:pPr marL="0" marR="0" lvl="0" indent="0" defTabSz="4572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U Raleway"/>
              <a:ea typeface="+mn-lt"/>
              <a:cs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ARU Raleway"/>
                <a:ea typeface="+mn-lt"/>
                <a:cs typeface="Calibri" panose="020F0502020204030204"/>
              </a:rPr>
              <a:t>50</a:t>
            </a: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 places</a:t>
            </a:r>
            <a:r>
              <a:rPr lang="en-GB" sz="2400" b="1" dirty="0">
                <a:solidFill>
                  <a:srgbClr val="002060"/>
                </a:solidFill>
                <a:latin typeface="ARU Raleway"/>
                <a:ea typeface="+mn-lt"/>
                <a:cs typeface="Calibri" panose="020F0502020204030204"/>
              </a:rPr>
              <a:t>:</a:t>
            </a: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 Chelmsford</a:t>
            </a:r>
            <a:endParaRPr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ARU Raleway"/>
                <a:ea typeface="+mn-lt"/>
                <a:cs typeface="Calibri" panose="020F0502020204030204"/>
              </a:rPr>
              <a:t>40</a:t>
            </a: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 places</a:t>
            </a:r>
            <a:r>
              <a:rPr lang="en-GB" sz="2400" b="1" dirty="0">
                <a:solidFill>
                  <a:srgbClr val="002060"/>
                </a:solidFill>
                <a:latin typeface="ARU Raleway"/>
                <a:ea typeface="+mn-lt"/>
                <a:cs typeface="Calibri" panose="020F0502020204030204"/>
              </a:rPr>
              <a:t>:</a:t>
            </a: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 Cambridge</a:t>
            </a:r>
            <a:endParaRPr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lang="en-GB" sz="2400" b="1">
                <a:solidFill>
                  <a:srgbClr val="002060"/>
                </a:solidFill>
                <a:latin typeface="ARU Raleway"/>
                <a:ea typeface="+mn-lt"/>
                <a:cs typeface="Calibri" panose="020F0502020204030204"/>
              </a:rPr>
              <a:t>30</a:t>
            </a:r>
            <a:r>
              <a:rPr kumimoji="0" lang="en-GB" sz="2400" b="1" i="0" u="none" strike="noStrike" kern="1200" cap="none" spc="0" normalizeH="0" baseline="0" noProof="0">
                <a:ln>
                  <a:noFill/>
                </a:ln>
                <a:solidFill>
                  <a:srgbClr val="002060"/>
                </a:solidFill>
                <a:effectLst/>
                <a:uLnTx/>
                <a:uFillTx/>
                <a:latin typeface="ARU Raleway"/>
                <a:ea typeface="+mn-lt"/>
                <a:cs typeface="Calibri" panose="020F0502020204030204"/>
              </a:rPr>
              <a:t> places</a:t>
            </a:r>
            <a:r>
              <a:rPr lang="en-GB" sz="2400" b="1">
                <a:solidFill>
                  <a:srgbClr val="002060"/>
                </a:solidFill>
                <a:latin typeface="ARU Raleway"/>
                <a:ea typeface="+mn-lt"/>
                <a:cs typeface="Calibri" panose="020F0502020204030204"/>
              </a:rPr>
              <a:t>:</a:t>
            </a:r>
            <a:r>
              <a:rPr kumimoji="0" lang="en-GB" sz="2400" b="1" i="0" u="none" strike="noStrike" kern="1200" cap="none" spc="0" normalizeH="0" baseline="0" noProof="0">
                <a:ln>
                  <a:noFill/>
                </a:ln>
                <a:solidFill>
                  <a:srgbClr val="002060"/>
                </a:solidFill>
                <a:effectLst/>
                <a:uLnTx/>
                <a:uFillTx/>
                <a:latin typeface="ARU Raleway"/>
                <a:ea typeface="+mn-lt"/>
                <a:cs typeface="Calibri" panose="020F0502020204030204"/>
              </a:rPr>
              <a:t> Peterborough</a:t>
            </a:r>
            <a:endParaRPr lang="en-GB" sz="2400" b="1" i="0" u="none" strike="noStrike" kern="1200" cap="none" spc="0" normalizeH="0" baseline="0" noProof="0">
              <a:ln>
                <a:noFill/>
              </a:ln>
              <a:solidFill>
                <a:srgbClr val="002060"/>
              </a:solidFill>
              <a:effectLst/>
              <a:uLnTx/>
              <a:uFillTx/>
              <a:latin typeface="ARU Raleway"/>
              <a:ea typeface="+mn-lt"/>
              <a:cs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2400" b="1" i="0" u="none" strike="noStrike" kern="1200" cap="none" spc="0" normalizeH="0" baseline="0" noProof="0">
              <a:ln>
                <a:noFill/>
              </a:ln>
              <a:solidFill>
                <a:srgbClr val="002060"/>
              </a:solidFill>
              <a:effectLst/>
              <a:uLnTx/>
              <a:uFillTx/>
              <a:latin typeface="ARU Raleway"/>
              <a:ea typeface="+mn-lt"/>
              <a:cs typeface="Calibri" panose="020F0502020204030204"/>
            </a:endParaRPr>
          </a:p>
          <a:p>
            <a:pPr marL="342900" marR="0" lvl="0" indent="-342900" defTabSz="457200" rtl="0" eaLnBrk="1" fontAlgn="auto" latinLnBrk="0" hangingPunct="1">
              <a:lnSpc>
                <a:spcPct val="100000"/>
              </a:lnSpc>
              <a:spcBef>
                <a:spcPts val="0"/>
              </a:spcBef>
              <a:spcAft>
                <a:spcPts val="0"/>
              </a:spcAft>
              <a:buClrTx/>
              <a:buSzTx/>
              <a:buFont typeface="Arial"/>
              <a:buChar char="•"/>
              <a:tabLst/>
              <a:defRPr/>
            </a:pP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120 UCAS Points</a:t>
            </a:r>
            <a:endParaRPr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endParaRPr>
          </a:p>
          <a:p>
            <a:pPr marL="342900" marR="0" lvl="0" indent="-342900" defTabSz="457200" rtl="0" eaLnBrk="1" fontAlgn="auto" latinLnBrk="0" hangingPunct="1">
              <a:lnSpc>
                <a:spcPct val="100000"/>
              </a:lnSpc>
              <a:spcBef>
                <a:spcPts val="0"/>
              </a:spcBef>
              <a:spcAft>
                <a:spcPts val="0"/>
              </a:spcAft>
              <a:buClrTx/>
              <a:buSzTx/>
              <a:buFont typeface="Arial"/>
              <a:buChar char="•"/>
              <a:tabLst/>
              <a:defRPr/>
            </a:pP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GCSEs (Maths, English and Science)</a:t>
            </a:r>
            <a:endParaRPr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endParaRPr>
          </a:p>
          <a:p>
            <a:pPr marL="342900" indent="-342900" defTabSz="457200">
              <a:buFont typeface="Arial"/>
              <a:buChar char="•"/>
              <a:defRPr/>
            </a:pPr>
            <a:r>
              <a:rPr lang="en-GB" sz="2400" b="1" dirty="0">
                <a:solidFill>
                  <a:srgbClr val="002060"/>
                </a:solidFill>
                <a:latin typeface="ARU Raleway"/>
                <a:ea typeface="+mn-lt"/>
                <a:cs typeface="Calibri" panose="020F0502020204030204"/>
              </a:rPr>
              <a:t>Selection event</a:t>
            </a: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 on campus</a:t>
            </a:r>
            <a:endParaRPr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endParaRPr>
          </a:p>
          <a:p>
            <a:pPr marL="342900" marR="0" lvl="0" indent="-342900" defTabSz="457200" rtl="0" eaLnBrk="1" fontAlgn="auto" latinLnBrk="0" hangingPunct="1">
              <a:lnSpc>
                <a:spcPct val="100000"/>
              </a:lnSpc>
              <a:spcBef>
                <a:spcPts val="0"/>
              </a:spcBef>
              <a:spcAft>
                <a:spcPts val="0"/>
              </a:spcAft>
              <a:buClrTx/>
              <a:buSzTx/>
              <a:buFont typeface="Arial"/>
              <a:buChar char="•"/>
              <a:tabLst/>
              <a:defRPr/>
            </a:pP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Enhanced DBS check</a:t>
            </a:r>
            <a:endParaRPr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endParaRPr>
          </a:p>
          <a:p>
            <a:pPr marL="342900" marR="0" lvl="0" indent="-342900" defTabSz="457200" rtl="0" eaLnBrk="1" fontAlgn="auto" latinLnBrk="0" hangingPunct="1">
              <a:lnSpc>
                <a:spcPct val="100000"/>
              </a:lnSpc>
              <a:spcBef>
                <a:spcPts val="0"/>
              </a:spcBef>
              <a:spcAft>
                <a:spcPts val="0"/>
              </a:spcAft>
              <a:buClrTx/>
              <a:buSzTx/>
              <a:buFont typeface="Arial"/>
              <a:buChar char="•"/>
              <a:tabLst/>
              <a:defRPr/>
            </a:pPr>
            <a:r>
              <a:rPr kumimoji="0"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rPr>
              <a:t>Conditional Offer</a:t>
            </a:r>
            <a:endParaRPr lang="en-GB" sz="2400" b="1" i="0" u="none" strike="noStrike" kern="1200" cap="none" spc="0" normalizeH="0" baseline="0" noProof="0" dirty="0">
              <a:ln>
                <a:noFill/>
              </a:ln>
              <a:solidFill>
                <a:srgbClr val="002060"/>
              </a:solidFill>
              <a:effectLst/>
              <a:uLnTx/>
              <a:uFillTx/>
              <a:latin typeface="ARU Raleway"/>
              <a:ea typeface="+mn-lt"/>
              <a:cs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2400" b="1">
              <a:solidFill>
                <a:srgbClr val="002060"/>
              </a:solidFill>
              <a:latin typeface="ARU Raleway"/>
              <a:ea typeface="+mn-lt"/>
              <a:cs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GB" sz="2400" b="1" i="0" u="none" strike="noStrike" kern="1200" cap="none" spc="0" normalizeH="0" baseline="0" noProof="0">
              <a:ln>
                <a:noFill/>
              </a:ln>
              <a:solidFill>
                <a:srgbClr val="002060"/>
              </a:solidFill>
              <a:effectLst/>
              <a:uLnTx/>
              <a:uFillTx/>
              <a:latin typeface="ARU Raleway"/>
              <a:ea typeface="+mn-lt"/>
              <a:cs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U Raleway"/>
              <a:ea typeface="+mn-ea"/>
              <a:cs typeface="+mn-cs"/>
            </a:endParaRPr>
          </a:p>
        </p:txBody>
      </p:sp>
      <p:pic>
        <p:nvPicPr>
          <p:cNvPr id="7" name="Picture 6" descr="A child sitting at a desk with a computer mouse&#10;&#10;Description automatically generated">
            <a:extLst>
              <a:ext uri="{FF2B5EF4-FFF2-40B4-BE49-F238E27FC236}">
                <a16:creationId xmlns:a16="http://schemas.microsoft.com/office/drawing/2014/main" id="{D33FCA94-1ED6-7B92-01BE-7C60B3BDF3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669" y="1"/>
            <a:ext cx="5587967" cy="6858000"/>
          </a:xfrm>
          <a:prstGeom prst="rect">
            <a:avLst/>
          </a:prstGeom>
        </p:spPr>
      </p:pic>
    </p:spTree>
    <p:extLst>
      <p:ext uri="{BB962C8B-B14F-4D97-AF65-F5344CB8AC3E}">
        <p14:creationId xmlns:p14="http://schemas.microsoft.com/office/powerpoint/2010/main" val="334809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black lines&#10;&#10;Description automatically generated">
            <a:extLst>
              <a:ext uri="{FF2B5EF4-FFF2-40B4-BE49-F238E27FC236}">
                <a16:creationId xmlns:a16="http://schemas.microsoft.com/office/drawing/2014/main" id="{689EF6B4-7691-D7C3-A6E8-BBC1B496C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66669" cy="6858000"/>
          </a:xfrm>
          <a:prstGeom prst="rect">
            <a:avLst/>
          </a:prstGeom>
        </p:spPr>
      </p:pic>
      <p:sp>
        <p:nvSpPr>
          <p:cNvPr id="4" name="TextBox 1">
            <a:extLst>
              <a:ext uri="{FF2B5EF4-FFF2-40B4-BE49-F238E27FC236}">
                <a16:creationId xmlns:a16="http://schemas.microsoft.com/office/drawing/2014/main" id="{AD877862-1A83-7B02-7A3D-38A340D80C92}"/>
              </a:ext>
            </a:extLst>
          </p:cNvPr>
          <p:cNvSpPr txBox="1"/>
          <p:nvPr/>
        </p:nvSpPr>
        <p:spPr>
          <a:xfrm>
            <a:off x="5634064" y="269378"/>
            <a:ext cx="6291491" cy="529375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sz="2800" b="1">
                <a:solidFill>
                  <a:srgbClr val="002060"/>
                </a:solidFill>
                <a:latin typeface="ARU Raleway"/>
                <a:ea typeface="+mn-lt"/>
                <a:cs typeface="Calibri" panose="020F0502020204030204"/>
              </a:rPr>
              <a:t>Selection Events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U Raleway"/>
              <a:ea typeface="+mn-lt"/>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U Raleway"/>
                <a:ea typeface="+mn-lt"/>
                <a:cs typeface="Calibri" panose="020F0502020204030204"/>
              </a:rPr>
              <a:t>We're looking to select the most dedicated and ambitious future teachers</a:t>
            </a:r>
            <a:endParaRPr lang="en-GB" sz="2000" b="1" i="0" u="none" strike="noStrike" kern="1200" cap="none" spc="0" normalizeH="0" baseline="0" noProof="0">
              <a:ln>
                <a:noFill/>
              </a:ln>
              <a:solidFill>
                <a:srgbClr val="002060"/>
              </a:solidFill>
              <a:effectLst/>
              <a:uLnTx/>
              <a:uFillTx/>
              <a:latin typeface="ARU Raleway"/>
              <a:ea typeface="+mn-lt"/>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a:solidFill>
                <a:srgbClr val="002060"/>
              </a:solidFill>
              <a:latin typeface="ARU Raleway"/>
              <a:ea typeface="+mn-lt"/>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U Raleway"/>
                <a:ea typeface="+mn-lt"/>
                <a:cs typeface="Calibri" panose="020F0502020204030204"/>
              </a:rPr>
              <a:t>We interview for all places on our </a:t>
            </a:r>
            <a:r>
              <a:rPr kumimoji="0" lang="en-GB" sz="2000" b="1" i="0" u="none" strike="noStrike" kern="1200" cap="none" spc="0" normalizeH="0" baseline="0" noProof="0" err="1">
                <a:ln>
                  <a:noFill/>
                </a:ln>
                <a:solidFill>
                  <a:srgbClr val="002060"/>
                </a:solidFill>
                <a:effectLst/>
                <a:uLnTx/>
                <a:uFillTx/>
                <a:latin typeface="ARU Raleway"/>
                <a:ea typeface="+mn-lt"/>
                <a:cs typeface="Calibri" panose="020F0502020204030204"/>
              </a:rPr>
              <a:t>BEd</a:t>
            </a:r>
            <a:r>
              <a:rPr kumimoji="0" lang="en-GB" sz="2000" b="1" i="0" u="none" strike="noStrike" kern="1200" cap="none" spc="0" normalizeH="0" baseline="0" noProof="0">
                <a:ln>
                  <a:noFill/>
                </a:ln>
                <a:solidFill>
                  <a:srgbClr val="002060"/>
                </a:solidFill>
                <a:effectLst/>
                <a:uLnTx/>
                <a:uFillTx/>
                <a:latin typeface="ARU Raleway"/>
                <a:ea typeface="+mn-lt"/>
                <a:cs typeface="Calibri" panose="020F0502020204030204"/>
              </a:rPr>
              <a:t> Primary Education with QTS, giving you the chance to get to know us and explore all that we have to offer too</a:t>
            </a:r>
            <a:endParaRPr lang="en-GB" sz="2000" b="1" i="0" u="none" strike="noStrike" kern="1200" cap="none" spc="0" normalizeH="0" baseline="0" noProof="0">
              <a:ln>
                <a:noFill/>
              </a:ln>
              <a:solidFill>
                <a:srgbClr val="002060"/>
              </a:solidFill>
              <a:effectLst/>
              <a:uLnTx/>
              <a:uFillTx/>
              <a:latin typeface="ARU Raleway"/>
              <a:ea typeface="+mn-lt"/>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1">
              <a:solidFill>
                <a:srgbClr val="002060"/>
              </a:solidFill>
              <a:latin typeface="ARU Raleway"/>
              <a:ea typeface="+mn-lt"/>
              <a:cs typeface="Calibri" panose="020F0502020204030204"/>
            </a:endParaRPr>
          </a:p>
          <a:p>
            <a:pPr marL="342900" indent="-342900" algn="l" rtl="0" fontAlgn="base">
              <a:buFont typeface="Arial"/>
              <a:buChar char="•"/>
            </a:pPr>
            <a:r>
              <a:rPr lang="en-GB" sz="2000" b="1">
                <a:solidFill>
                  <a:srgbClr val="002060"/>
                </a:solidFill>
                <a:latin typeface="ARU Raleway"/>
                <a:ea typeface="+mn-lt"/>
                <a:cs typeface="Calibri" panose="020F0502020204030204"/>
              </a:rPr>
              <a:t>Face to face on your chosen campus</a:t>
            </a:r>
            <a:r>
              <a:rPr lang="en-US" sz="2000" b="1">
                <a:solidFill>
                  <a:srgbClr val="002060"/>
                </a:solidFill>
                <a:latin typeface="ARU Raleway"/>
                <a:ea typeface="+mn-lt"/>
                <a:cs typeface="Calibri" panose="020F0502020204030204"/>
              </a:rPr>
              <a:t>​</a:t>
            </a:r>
          </a:p>
          <a:p>
            <a:pPr marL="342900" indent="-342900" algn="l" rtl="0" fontAlgn="base">
              <a:buFont typeface="Arial"/>
              <a:buChar char="•"/>
            </a:pPr>
            <a:endParaRPr lang="en-GB" sz="2000" b="1">
              <a:solidFill>
                <a:srgbClr val="002060"/>
              </a:solidFill>
              <a:latin typeface="ARU Raleway"/>
              <a:ea typeface="+mn-lt"/>
              <a:cs typeface="Calibri" panose="020F0502020204030204"/>
            </a:endParaRPr>
          </a:p>
          <a:p>
            <a:pPr marL="342900" indent="-342900" algn="l" rtl="0" fontAlgn="base">
              <a:buFont typeface="Arial"/>
              <a:buChar char="•"/>
            </a:pPr>
            <a:r>
              <a:rPr lang="en-GB" sz="2000" b="1">
                <a:solidFill>
                  <a:srgbClr val="002060"/>
                </a:solidFill>
                <a:latin typeface="ARU Raleway"/>
                <a:ea typeface="+mn-lt"/>
                <a:cs typeface="Calibri" panose="020F0502020204030204"/>
              </a:rPr>
              <a:t>Short pre-prepared task followed by interview</a:t>
            </a:r>
            <a:r>
              <a:rPr lang="en-US" sz="2000" b="1">
                <a:solidFill>
                  <a:srgbClr val="002060"/>
                </a:solidFill>
                <a:latin typeface="ARU Raleway"/>
                <a:ea typeface="+mn-lt"/>
                <a:cs typeface="Calibri" panose="020F0502020204030204"/>
              </a:rPr>
              <a:t>​</a:t>
            </a:r>
          </a:p>
          <a:p>
            <a:pPr marL="342900" indent="-342900" algn="l" rtl="0" fontAlgn="base">
              <a:buFont typeface="Arial"/>
              <a:buChar char="•"/>
            </a:pPr>
            <a:endParaRPr lang="en-GB" sz="2000" b="1">
              <a:solidFill>
                <a:srgbClr val="002060"/>
              </a:solidFill>
              <a:latin typeface="ARU Raleway"/>
              <a:ea typeface="+mn-lt"/>
              <a:cs typeface="Calibri" panose="020F0502020204030204"/>
            </a:endParaRPr>
          </a:p>
          <a:p>
            <a:pPr marL="342900" indent="-342900" algn="l" rtl="0" fontAlgn="base">
              <a:buFont typeface="Arial"/>
              <a:buChar char="•"/>
            </a:pPr>
            <a:r>
              <a:rPr lang="en-GB" sz="2000" b="1">
                <a:solidFill>
                  <a:srgbClr val="002060"/>
                </a:solidFill>
                <a:latin typeface="ARU Raleway"/>
                <a:ea typeface="+mn-lt"/>
                <a:cs typeface="Calibri" panose="020F0502020204030204"/>
              </a:rPr>
              <a:t>Representation from our school partners</a:t>
            </a:r>
            <a:r>
              <a:rPr lang="en-US" sz="2000" b="1">
                <a:solidFill>
                  <a:srgbClr val="002060"/>
                </a:solidFill>
                <a:latin typeface="ARU Raleway"/>
                <a:ea typeface="+mn-lt"/>
                <a:cs typeface="Calibri" panose="020F0502020204030204"/>
              </a:rPr>
              <a:t>​</a:t>
            </a:r>
          </a:p>
          <a:p>
            <a:pPr marL="342900" indent="-342900" algn="l" rtl="0" fontAlgn="base">
              <a:buFont typeface="Arial"/>
              <a:buChar char="•"/>
            </a:pPr>
            <a:endParaRPr lang="en-GB" sz="2000" b="1">
              <a:solidFill>
                <a:srgbClr val="002060"/>
              </a:solidFill>
              <a:latin typeface="ARU Raleway"/>
              <a:ea typeface="+mn-lt"/>
              <a:cs typeface="Calibri" panose="020F0502020204030204"/>
            </a:endParaRPr>
          </a:p>
          <a:p>
            <a:pPr marL="342900" indent="-342900" algn="l" rtl="0" fontAlgn="base">
              <a:buFont typeface="Arial"/>
              <a:buChar char="•"/>
            </a:pPr>
            <a:r>
              <a:rPr lang="en-GB" sz="2000" b="1">
                <a:solidFill>
                  <a:srgbClr val="002060"/>
                </a:solidFill>
                <a:latin typeface="ARU Raleway"/>
                <a:ea typeface="+mn-lt"/>
                <a:cs typeface="Calibri" panose="020F0502020204030204"/>
              </a:rPr>
              <a:t>Looking for potential at this stage</a:t>
            </a:r>
            <a:r>
              <a:rPr lang="en-US" sz="2000" b="1">
                <a:solidFill>
                  <a:srgbClr val="002060"/>
                </a:solidFill>
                <a:latin typeface="ARU Raleway"/>
                <a:ea typeface="+mn-lt"/>
                <a:cs typeface="Calibri" panose="020F0502020204030204"/>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ARU Raleway"/>
              <a:ea typeface="+mn-ea"/>
              <a:cs typeface="+mn-cs"/>
            </a:endParaRPr>
          </a:p>
        </p:txBody>
      </p:sp>
      <p:pic>
        <p:nvPicPr>
          <p:cNvPr id="5" name="Picture 4" descr="A few boys looking at a tablet&#10;&#10;Description automatically generated">
            <a:extLst>
              <a:ext uri="{FF2B5EF4-FFF2-40B4-BE49-F238E27FC236}">
                <a16:creationId xmlns:a16="http://schemas.microsoft.com/office/drawing/2014/main" id="{4C5AE587-628B-1470-FFC9-63B3C96D50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5267325" cy="6858002"/>
          </a:xfrm>
          <a:prstGeom prst="rect">
            <a:avLst/>
          </a:prstGeom>
        </p:spPr>
      </p:pic>
    </p:spTree>
    <p:extLst>
      <p:ext uri="{BB962C8B-B14F-4D97-AF65-F5344CB8AC3E}">
        <p14:creationId xmlns:p14="http://schemas.microsoft.com/office/powerpoint/2010/main" val="182742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A3C509A-836D-1EB8-E459-05E0CB69B83D}"/>
              </a:ext>
            </a:extLst>
          </p:cNvPr>
          <p:cNvGraphicFramePr>
            <a:graphicFrameLocks noGrp="1"/>
          </p:cNvGraphicFramePr>
          <p:nvPr>
            <p:extLst>
              <p:ext uri="{D42A27DB-BD31-4B8C-83A1-F6EECF244321}">
                <p14:modId xmlns:p14="http://schemas.microsoft.com/office/powerpoint/2010/main" val="1934768175"/>
              </p:ext>
            </p:extLst>
          </p:nvPr>
        </p:nvGraphicFramePr>
        <p:xfrm>
          <a:off x="361950" y="1133475"/>
          <a:ext cx="11479578" cy="4976862"/>
        </p:xfrm>
        <a:graphic>
          <a:graphicData uri="http://schemas.openxmlformats.org/drawingml/2006/table">
            <a:tbl>
              <a:tblPr firstRow="1" firstCol="1" bandRow="1">
                <a:tableStyleId>{073A0DAA-6AF3-43AB-8588-CEC1D06C72B9}</a:tableStyleId>
              </a:tblPr>
              <a:tblGrid>
                <a:gridCol w="1752598">
                  <a:extLst>
                    <a:ext uri="{9D8B030D-6E8A-4147-A177-3AD203B41FA5}">
                      <a16:colId xmlns:a16="http://schemas.microsoft.com/office/drawing/2014/main" val="1805174336"/>
                    </a:ext>
                  </a:extLst>
                </a:gridCol>
                <a:gridCol w="3448049">
                  <a:extLst>
                    <a:ext uri="{9D8B030D-6E8A-4147-A177-3AD203B41FA5}">
                      <a16:colId xmlns:a16="http://schemas.microsoft.com/office/drawing/2014/main" val="2226015185"/>
                    </a:ext>
                  </a:extLst>
                </a:gridCol>
                <a:gridCol w="3524248">
                  <a:extLst>
                    <a:ext uri="{9D8B030D-6E8A-4147-A177-3AD203B41FA5}">
                      <a16:colId xmlns:a16="http://schemas.microsoft.com/office/drawing/2014/main" val="3853894804"/>
                    </a:ext>
                  </a:extLst>
                </a:gridCol>
                <a:gridCol w="2754683">
                  <a:extLst>
                    <a:ext uri="{9D8B030D-6E8A-4147-A177-3AD203B41FA5}">
                      <a16:colId xmlns:a16="http://schemas.microsoft.com/office/drawing/2014/main" val="4215197575"/>
                    </a:ext>
                  </a:extLst>
                </a:gridCol>
              </a:tblGrid>
              <a:tr h="624715">
                <a:tc>
                  <a:txBody>
                    <a:bodyPr/>
                    <a:lstStyle/>
                    <a:p>
                      <a:endParaRPr lang="en-GB" sz="1400">
                        <a:solidFill>
                          <a:schemeClr val="bg1"/>
                        </a:solidFill>
                        <a:effectLst/>
                        <a:latin typeface="ARU Raleway"/>
                      </a:endParaRPr>
                    </a:p>
                  </a:txBody>
                  <a:tcPr marL="68580" marR="68580" marT="0" marB="0"/>
                </a:tc>
                <a:tc>
                  <a:txBody>
                    <a:bodyPr/>
                    <a:lstStyle/>
                    <a:p>
                      <a:r>
                        <a:rPr lang="en-GB" sz="1400">
                          <a:solidFill>
                            <a:schemeClr val="bg1"/>
                          </a:solidFill>
                          <a:effectLst/>
                          <a:latin typeface="ARU Raleway"/>
                        </a:rPr>
                        <a:t>BA (Hons) Education with…</a:t>
                      </a:r>
                    </a:p>
                  </a:txBody>
                  <a:tcPr marL="68580" marR="68580" marT="0" marB="0"/>
                </a:tc>
                <a:tc>
                  <a:txBody>
                    <a:bodyPr/>
                    <a:lstStyle/>
                    <a:p>
                      <a:r>
                        <a:rPr lang="en-GB" sz="1400">
                          <a:solidFill>
                            <a:schemeClr val="bg1"/>
                          </a:solidFill>
                          <a:effectLst/>
                          <a:latin typeface="ARU Raleway"/>
                        </a:rPr>
                        <a:t>BA (Hons) Primary Education Studies – 2 year accelerated </a:t>
                      </a:r>
                    </a:p>
                  </a:txBody>
                  <a:tcPr marL="68580" marR="68580" marT="0" marB="0"/>
                </a:tc>
                <a:tc>
                  <a:txBody>
                    <a:bodyPr/>
                    <a:lstStyle/>
                    <a:p>
                      <a:r>
                        <a:rPr lang="en-GB" sz="1400" err="1">
                          <a:solidFill>
                            <a:schemeClr val="bg1"/>
                          </a:solidFill>
                          <a:effectLst/>
                          <a:latin typeface="ARU Raleway"/>
                        </a:rPr>
                        <a:t>BEd</a:t>
                      </a:r>
                      <a:r>
                        <a:rPr lang="en-GB" sz="1400">
                          <a:solidFill>
                            <a:schemeClr val="bg1"/>
                          </a:solidFill>
                          <a:effectLst/>
                          <a:latin typeface="ARU Raleway"/>
                        </a:rPr>
                        <a:t> (Hons) Primary Education with QTS</a:t>
                      </a:r>
                    </a:p>
                  </a:txBody>
                  <a:tcPr marL="68580" marR="68580" marT="0" marB="0"/>
                </a:tc>
                <a:extLst>
                  <a:ext uri="{0D108BD9-81ED-4DB2-BD59-A6C34878D82A}">
                    <a16:rowId xmlns:a16="http://schemas.microsoft.com/office/drawing/2014/main" val="1228278705"/>
                  </a:ext>
                </a:extLst>
              </a:tr>
              <a:tr h="634719">
                <a:tc>
                  <a:txBody>
                    <a:bodyPr/>
                    <a:lstStyle/>
                    <a:p>
                      <a:r>
                        <a:rPr lang="en-GB" sz="1400">
                          <a:solidFill>
                            <a:schemeClr val="bg1"/>
                          </a:solidFill>
                          <a:effectLst/>
                          <a:latin typeface="ARU Raleway"/>
                        </a:rPr>
                        <a:t>How long does it take?</a:t>
                      </a:r>
                    </a:p>
                  </a:txBody>
                  <a:tcPr marL="68580" marR="68580" marT="0" marB="0"/>
                </a:tc>
                <a:tc>
                  <a:txBody>
                    <a:bodyPr/>
                    <a:lstStyle/>
                    <a:p>
                      <a:r>
                        <a:rPr lang="en-GB" sz="1400">
                          <a:solidFill>
                            <a:srgbClr val="002060"/>
                          </a:solidFill>
                          <a:effectLst/>
                          <a:latin typeface="ARU Raleway"/>
                        </a:rPr>
                        <a:t>3 years taught over 2 trimesters</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2 years taught over 3 trimesters</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3 years taught intensively over 3 trimesters</a:t>
                      </a:r>
                      <a:endParaRPr lang="en-GB" sz="1400">
                        <a:effectLst/>
                        <a:latin typeface="ARU Raleway"/>
                      </a:endParaRPr>
                    </a:p>
                  </a:txBody>
                  <a:tcPr marL="68580" marR="68580" marT="0" marB="0"/>
                </a:tc>
                <a:extLst>
                  <a:ext uri="{0D108BD9-81ED-4DB2-BD59-A6C34878D82A}">
                    <a16:rowId xmlns:a16="http://schemas.microsoft.com/office/drawing/2014/main" val="3814595325"/>
                  </a:ext>
                </a:extLst>
              </a:tr>
              <a:tr h="730300">
                <a:tc>
                  <a:txBody>
                    <a:bodyPr/>
                    <a:lstStyle/>
                    <a:p>
                      <a:r>
                        <a:rPr lang="en-GB" sz="1400">
                          <a:solidFill>
                            <a:schemeClr val="bg1"/>
                          </a:solidFill>
                          <a:effectLst/>
                          <a:latin typeface="ARU Raleway"/>
                        </a:rPr>
                        <a:t>When do I qualify?</a:t>
                      </a:r>
                    </a:p>
                  </a:txBody>
                  <a:tcPr marL="68580" marR="68580" marT="0" marB="0"/>
                </a:tc>
                <a:tc>
                  <a:txBody>
                    <a:bodyPr/>
                    <a:lstStyle/>
                    <a:p>
                      <a:r>
                        <a:rPr lang="en-GB" sz="1400">
                          <a:solidFill>
                            <a:srgbClr val="002060"/>
                          </a:solidFill>
                          <a:effectLst/>
                          <a:latin typeface="ARU Raleway"/>
                        </a:rPr>
                        <a:t>You need to do postgraduate teacher training to gain Qualified Teacher Status (usually taking one year)*</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You need to do postgraduate teacher training to gain Qualified Teacher Status (usually taking one year)*</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When you complete your 3 year degree</a:t>
                      </a:r>
                      <a:endParaRPr lang="en-GB" sz="1400">
                        <a:effectLst/>
                        <a:latin typeface="ARU Raleway"/>
                      </a:endParaRPr>
                    </a:p>
                  </a:txBody>
                  <a:tcPr marL="68580" marR="68580" marT="0" marB="0"/>
                </a:tc>
                <a:extLst>
                  <a:ext uri="{0D108BD9-81ED-4DB2-BD59-A6C34878D82A}">
                    <a16:rowId xmlns:a16="http://schemas.microsoft.com/office/drawing/2014/main" val="1910705649"/>
                  </a:ext>
                </a:extLst>
              </a:tr>
              <a:tr h="466337">
                <a:tc>
                  <a:txBody>
                    <a:bodyPr/>
                    <a:lstStyle/>
                    <a:p>
                      <a:r>
                        <a:rPr lang="en-GB" sz="1400">
                          <a:solidFill>
                            <a:schemeClr val="bg1"/>
                          </a:solidFill>
                          <a:effectLst/>
                          <a:latin typeface="ARU Raleway"/>
                        </a:rPr>
                        <a:t>When can I start teaching?</a:t>
                      </a:r>
                    </a:p>
                  </a:txBody>
                  <a:tcPr marL="68580" marR="68580" marT="0" marB="0"/>
                </a:tc>
                <a:tc>
                  <a:txBody>
                    <a:bodyPr/>
                    <a:lstStyle/>
                    <a:p>
                      <a:r>
                        <a:rPr lang="en-GB" sz="1400">
                          <a:solidFill>
                            <a:srgbClr val="002060"/>
                          </a:solidFill>
                          <a:effectLst/>
                          <a:latin typeface="ARU Raleway"/>
                        </a:rPr>
                        <a:t>When you qualify, usually after 4 years</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When you qualify, usually after 3 years</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When you qualify, after 3 years</a:t>
                      </a:r>
                      <a:endParaRPr lang="en-GB" sz="1400">
                        <a:effectLst/>
                        <a:latin typeface="ARU Raleway"/>
                      </a:endParaRPr>
                    </a:p>
                  </a:txBody>
                  <a:tcPr marL="68580" marR="68580" marT="0" marB="0"/>
                </a:tc>
                <a:extLst>
                  <a:ext uri="{0D108BD9-81ED-4DB2-BD59-A6C34878D82A}">
                    <a16:rowId xmlns:a16="http://schemas.microsoft.com/office/drawing/2014/main" val="977420188"/>
                  </a:ext>
                </a:extLst>
              </a:tr>
              <a:tr h="387147">
                <a:tc>
                  <a:txBody>
                    <a:bodyPr/>
                    <a:lstStyle/>
                    <a:p>
                      <a:r>
                        <a:rPr lang="en-GB" sz="1400">
                          <a:solidFill>
                            <a:schemeClr val="bg1"/>
                          </a:solidFill>
                          <a:effectLst/>
                          <a:latin typeface="ARU Raleway"/>
                        </a:rPr>
                        <a:t>Is there a placement?</a:t>
                      </a:r>
                    </a:p>
                  </a:txBody>
                  <a:tcPr marL="68580" marR="68580" marT="0" marB="0"/>
                </a:tc>
                <a:tc>
                  <a:txBody>
                    <a:bodyPr/>
                    <a:lstStyle/>
                    <a:p>
                      <a:r>
                        <a:rPr lang="en-GB" sz="1400">
                          <a:solidFill>
                            <a:srgbClr val="002060"/>
                          </a:solidFill>
                          <a:effectLst/>
                          <a:latin typeface="ARU Raleway"/>
                        </a:rPr>
                        <a:t>Classroom observation </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Classroom observation</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Three high quality assessed placements</a:t>
                      </a:r>
                      <a:endParaRPr lang="en-GB" sz="1400">
                        <a:effectLst/>
                        <a:latin typeface="ARU Raleway"/>
                      </a:endParaRPr>
                    </a:p>
                  </a:txBody>
                  <a:tcPr marL="68580" marR="68580" marT="0" marB="0"/>
                </a:tc>
                <a:extLst>
                  <a:ext uri="{0D108BD9-81ED-4DB2-BD59-A6C34878D82A}">
                    <a16:rowId xmlns:a16="http://schemas.microsoft.com/office/drawing/2014/main" val="3867820802"/>
                  </a:ext>
                </a:extLst>
              </a:tr>
              <a:tr h="387147">
                <a:tc>
                  <a:txBody>
                    <a:bodyPr/>
                    <a:lstStyle/>
                    <a:p>
                      <a:r>
                        <a:rPr lang="en-GB" sz="1400">
                          <a:solidFill>
                            <a:schemeClr val="bg1"/>
                          </a:solidFill>
                          <a:effectLst/>
                          <a:latin typeface="ARU Raleway"/>
                        </a:rPr>
                        <a:t>What is the overall cost?</a:t>
                      </a:r>
                    </a:p>
                  </a:txBody>
                  <a:tcPr marL="68580" marR="68580" marT="0" marB="0"/>
                </a:tc>
                <a:tc>
                  <a:txBody>
                    <a:bodyPr/>
                    <a:lstStyle/>
                    <a:p>
                      <a:r>
                        <a:rPr lang="en-GB" sz="1400">
                          <a:solidFill>
                            <a:srgbClr val="002060"/>
                          </a:solidFill>
                          <a:effectLst/>
                          <a:latin typeface="ARU Raleway"/>
                        </a:rPr>
                        <a:t>Usually £9,250 x 3 (plus costs)</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Usually £11,100 x 2 (plus costs)</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Usually £9,250 x 3 (plus costs)</a:t>
                      </a:r>
                      <a:endParaRPr lang="en-GB" sz="1400">
                        <a:effectLst/>
                        <a:latin typeface="ARU Raleway"/>
                      </a:endParaRPr>
                    </a:p>
                  </a:txBody>
                  <a:tcPr marL="68580" marR="68580" marT="0" marB="0"/>
                </a:tc>
                <a:extLst>
                  <a:ext uri="{0D108BD9-81ED-4DB2-BD59-A6C34878D82A}">
                    <a16:rowId xmlns:a16="http://schemas.microsoft.com/office/drawing/2014/main" val="3604568408"/>
                  </a:ext>
                </a:extLst>
              </a:tr>
              <a:tr h="387147">
                <a:tc>
                  <a:txBody>
                    <a:bodyPr/>
                    <a:lstStyle/>
                    <a:p>
                      <a:r>
                        <a:rPr lang="en-GB" sz="1400">
                          <a:solidFill>
                            <a:schemeClr val="bg1"/>
                          </a:solidFill>
                          <a:effectLst/>
                          <a:latin typeface="ARU Raleway"/>
                        </a:rPr>
                        <a:t>Why do this course?</a:t>
                      </a:r>
                    </a:p>
                  </a:txBody>
                  <a:tcPr marL="68580" marR="68580" marT="0" marB="0"/>
                </a:tc>
                <a:tc>
                  <a:txBody>
                    <a:bodyPr/>
                    <a:lstStyle/>
                    <a:p>
                      <a:r>
                        <a:rPr lang="en-GB" sz="1400">
                          <a:solidFill>
                            <a:srgbClr val="002060"/>
                          </a:solidFill>
                          <a:effectLst/>
                          <a:latin typeface="ARU Raleway"/>
                        </a:rPr>
                        <a:t>Broad degree preparing you for careers in many fields of education</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Broad degree preparing you for careers in many fields of education</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Intensive, competitive route into primary teaching</a:t>
                      </a:r>
                      <a:endParaRPr lang="en-GB" sz="1400">
                        <a:effectLst/>
                        <a:latin typeface="ARU Raleway"/>
                      </a:endParaRPr>
                    </a:p>
                  </a:txBody>
                  <a:tcPr marL="68580" marR="68580" marT="0" marB="0"/>
                </a:tc>
                <a:extLst>
                  <a:ext uri="{0D108BD9-81ED-4DB2-BD59-A6C34878D82A}">
                    <a16:rowId xmlns:a16="http://schemas.microsoft.com/office/drawing/2014/main" val="2463975907"/>
                  </a:ext>
                </a:extLst>
              </a:tr>
              <a:tr h="1240631">
                <a:tc>
                  <a:txBody>
                    <a:bodyPr/>
                    <a:lstStyle/>
                    <a:p>
                      <a:r>
                        <a:rPr lang="en-GB" sz="1400">
                          <a:solidFill>
                            <a:schemeClr val="bg1"/>
                          </a:solidFill>
                          <a:effectLst/>
                          <a:latin typeface="ARU Raleway"/>
                        </a:rPr>
                        <a:t>Why would this suit me?</a:t>
                      </a:r>
                    </a:p>
                  </a:txBody>
                  <a:tcPr marL="68580" marR="68580" marT="0" marB="0"/>
                </a:tc>
                <a:tc>
                  <a:txBody>
                    <a:bodyPr/>
                    <a:lstStyle/>
                    <a:p>
                      <a:r>
                        <a:rPr lang="en-GB" sz="1400">
                          <a:solidFill>
                            <a:srgbClr val="002060"/>
                          </a:solidFill>
                          <a:effectLst/>
                          <a:latin typeface="ARU Raleway"/>
                        </a:rPr>
                        <a:t>If you prefer a more gradual learning approach and would like to explore other areas of education as well as teaching </a:t>
                      </a:r>
                      <a:endParaRPr lang="en-GB" sz="1400">
                        <a:effectLst/>
                        <a:latin typeface="ARU Raleway"/>
                      </a:endParaRPr>
                    </a:p>
                  </a:txBody>
                  <a:tcPr marL="68580" marR="68580" marT="0" marB="0"/>
                </a:tc>
                <a:tc>
                  <a:txBody>
                    <a:bodyPr/>
                    <a:lstStyle/>
                    <a:p>
                      <a:r>
                        <a:rPr lang="en-GB" sz="1400">
                          <a:solidFill>
                            <a:srgbClr val="002060"/>
                          </a:solidFill>
                          <a:effectLst/>
                          <a:latin typeface="ARU Raleway"/>
                        </a:rPr>
                        <a:t>If you are comfortable with an accelerated learning approach and would like to explore other areas of education as well as teaching</a:t>
                      </a:r>
                    </a:p>
                  </a:txBody>
                  <a:tcPr marL="68580" marR="68580" marT="0" marB="0"/>
                </a:tc>
                <a:tc>
                  <a:txBody>
                    <a:bodyPr/>
                    <a:lstStyle/>
                    <a:p>
                      <a:r>
                        <a:rPr lang="en-GB" sz="1400" dirty="0">
                          <a:solidFill>
                            <a:srgbClr val="002060"/>
                          </a:solidFill>
                          <a:effectLst/>
                          <a:latin typeface="ARU Raleway"/>
                        </a:rPr>
                        <a:t>If you are ambitious and committed to being a primary school teacher</a:t>
                      </a:r>
                      <a:endParaRPr lang="en-GB" sz="1400" dirty="0">
                        <a:effectLst/>
                        <a:latin typeface="ARU Raleway"/>
                      </a:endParaRPr>
                    </a:p>
                  </a:txBody>
                  <a:tcPr marL="68580" marR="68580" marT="0" marB="0"/>
                </a:tc>
                <a:extLst>
                  <a:ext uri="{0D108BD9-81ED-4DB2-BD59-A6C34878D82A}">
                    <a16:rowId xmlns:a16="http://schemas.microsoft.com/office/drawing/2014/main" val="630346745"/>
                  </a:ext>
                </a:extLst>
              </a:tr>
            </a:tbl>
          </a:graphicData>
        </a:graphic>
      </p:graphicFrame>
      <p:sp>
        <p:nvSpPr>
          <p:cNvPr id="9" name="TextBox 8">
            <a:extLst>
              <a:ext uri="{FF2B5EF4-FFF2-40B4-BE49-F238E27FC236}">
                <a16:creationId xmlns:a16="http://schemas.microsoft.com/office/drawing/2014/main" id="{A518BAC7-6A69-122D-66FC-C9AD8EC678C3}"/>
              </a:ext>
            </a:extLst>
          </p:cNvPr>
          <p:cNvSpPr txBox="1"/>
          <p:nvPr/>
        </p:nvSpPr>
        <p:spPr>
          <a:xfrm>
            <a:off x="4724400" y="3200400"/>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p>
        </p:txBody>
      </p:sp>
      <p:sp>
        <p:nvSpPr>
          <p:cNvPr id="12" name="Rectangle 11">
            <a:extLst>
              <a:ext uri="{FF2B5EF4-FFF2-40B4-BE49-F238E27FC236}">
                <a16:creationId xmlns:a16="http://schemas.microsoft.com/office/drawing/2014/main" id="{280EEA7F-07B2-3872-9E4E-91E02C364DBC}"/>
              </a:ext>
            </a:extLst>
          </p:cNvPr>
          <p:cNvSpPr/>
          <p:nvPr/>
        </p:nvSpPr>
        <p:spPr>
          <a:xfrm>
            <a:off x="287089" y="414624"/>
            <a:ext cx="10868025" cy="584775"/>
          </a:xfrm>
          <a:prstGeom prst="rect">
            <a:avLst/>
          </a:prstGeom>
        </p:spPr>
        <p:txBody>
          <a:bodyPr wrap="square" lIns="91440" tIns="45720" rIns="91440" bIns="45720" anchor="t">
            <a:spAutoFit/>
          </a:bodyPr>
          <a:lstStyle/>
          <a:p>
            <a:r>
              <a:rPr lang="en-GB" sz="3200" b="1">
                <a:solidFill>
                  <a:srgbClr val="061D48"/>
                </a:solidFill>
                <a:latin typeface="ARU Raleway"/>
                <a:ea typeface="+mj-ea"/>
                <a:cs typeface="+mj-cs"/>
              </a:rPr>
              <a:t>Which Education course is right for you?</a:t>
            </a:r>
          </a:p>
        </p:txBody>
      </p:sp>
      <p:sp>
        <p:nvSpPr>
          <p:cNvPr id="13" name="TextBox 12">
            <a:extLst>
              <a:ext uri="{FF2B5EF4-FFF2-40B4-BE49-F238E27FC236}">
                <a16:creationId xmlns:a16="http://schemas.microsoft.com/office/drawing/2014/main" id="{83FBEF0A-809A-BA49-EF0E-10926E59C481}"/>
              </a:ext>
            </a:extLst>
          </p:cNvPr>
          <p:cNvSpPr txBox="1"/>
          <p:nvPr/>
        </p:nvSpPr>
        <p:spPr>
          <a:xfrm>
            <a:off x="361950" y="6124574"/>
            <a:ext cx="9601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002060"/>
                </a:solidFill>
                <a:latin typeface="ARU Raleway"/>
              </a:rPr>
              <a:t>*For full postgraduate training options visit </a:t>
            </a:r>
            <a:r>
              <a:rPr lang="en-GB" sz="1400">
                <a:solidFill>
                  <a:srgbClr val="002060"/>
                </a:solidFill>
                <a:latin typeface="ARU Raleway"/>
                <a:hlinkClick r:id="rId3"/>
              </a:rPr>
              <a:t>https://getintoteaching.education.gov.uk/train-to-be-a-teacher</a:t>
            </a:r>
            <a:endParaRPr lang="en-US" sz="1400"/>
          </a:p>
          <a:p>
            <a:pPr algn="l"/>
            <a:endParaRPr lang="en-GB">
              <a:cs typeface="Calibri"/>
            </a:endParaRPr>
          </a:p>
        </p:txBody>
      </p:sp>
    </p:spTree>
    <p:extLst>
      <p:ext uri="{BB962C8B-B14F-4D97-AF65-F5344CB8AC3E}">
        <p14:creationId xmlns:p14="http://schemas.microsoft.com/office/powerpoint/2010/main" val="4078539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230-8416-EE43-9EE3-E0A1DE23DCE2}"/>
              </a:ext>
            </a:extLst>
          </p:cNvPr>
          <p:cNvSpPr>
            <a:spLocks noGrp="1"/>
          </p:cNvSpPr>
          <p:nvPr>
            <p:ph type="ctrTitle"/>
          </p:nvPr>
        </p:nvSpPr>
        <p:spPr>
          <a:xfrm>
            <a:off x="443193" y="323850"/>
            <a:ext cx="4851719" cy="1047496"/>
          </a:xfrm>
        </p:spPr>
        <p:txBody>
          <a:bodyPr>
            <a:normAutofit/>
          </a:bodyPr>
          <a:lstStyle/>
          <a:p>
            <a:r>
              <a:rPr lang="en-GB" sz="5000">
                <a:latin typeface="ARU Raleway" panose="00000500000000000000" pitchFamily="50" charset="0"/>
              </a:rPr>
              <a:t>Assessment</a:t>
            </a:r>
            <a:endParaRPr lang="en-US" sz="5000">
              <a:latin typeface="ARU Raleway" panose="00000500000000000000" pitchFamily="50" charset="0"/>
            </a:endParaRPr>
          </a:p>
        </p:txBody>
      </p:sp>
      <p:sp>
        <p:nvSpPr>
          <p:cNvPr id="3" name="Subtitle 2">
            <a:extLst>
              <a:ext uri="{FF2B5EF4-FFF2-40B4-BE49-F238E27FC236}">
                <a16:creationId xmlns:a16="http://schemas.microsoft.com/office/drawing/2014/main" id="{9C7493D9-F09C-7947-ACC0-5C0D2ECB1502}"/>
              </a:ext>
            </a:extLst>
          </p:cNvPr>
          <p:cNvSpPr>
            <a:spLocks noGrp="1"/>
          </p:cNvSpPr>
          <p:nvPr>
            <p:ph type="subTitle" idx="1"/>
          </p:nvPr>
        </p:nvSpPr>
        <p:spPr>
          <a:xfrm>
            <a:off x="443193" y="1566406"/>
            <a:ext cx="9369231" cy="4967743"/>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altLang="en-US">
                <a:solidFill>
                  <a:schemeClr val="accent6"/>
                </a:solidFill>
                <a:latin typeface="ARU Raleway"/>
                <a:cs typeface="Source Sans Pro" panose="020B0503030403020204" pitchFamily="34" charset="0"/>
              </a:rPr>
              <a:t>Portfolios</a:t>
            </a:r>
          </a:p>
          <a:p>
            <a:pPr marL="457200" indent="-457200">
              <a:lnSpc>
                <a:spcPct val="150000"/>
              </a:lnSpc>
              <a:buFont typeface="Arial" panose="020B0604020202020204" pitchFamily="34" charset="0"/>
              <a:buChar char="•"/>
            </a:pPr>
            <a:r>
              <a:rPr lang="en-US" altLang="en-US">
                <a:solidFill>
                  <a:schemeClr val="accent6"/>
                </a:solidFill>
                <a:latin typeface="ARU Raleway"/>
                <a:cs typeface="Source Sans Pro" panose="020B0503030403020204" pitchFamily="34" charset="0"/>
              </a:rPr>
              <a:t>Articles</a:t>
            </a:r>
          </a:p>
          <a:p>
            <a:pPr marL="457200" indent="-457200">
              <a:lnSpc>
                <a:spcPct val="150000"/>
              </a:lnSpc>
              <a:buFont typeface="Arial" panose="020B0604020202020204" pitchFamily="34" charset="0"/>
              <a:buChar char="•"/>
            </a:pPr>
            <a:r>
              <a:rPr lang="en-US" altLang="en-US">
                <a:solidFill>
                  <a:schemeClr val="accent6"/>
                </a:solidFill>
                <a:latin typeface="ARU Raleway"/>
                <a:cs typeface="Source Sans Pro" panose="020B0503030403020204" pitchFamily="34" charset="0"/>
              </a:rPr>
              <a:t>Group presentations</a:t>
            </a:r>
          </a:p>
          <a:p>
            <a:pPr marL="457200" indent="-457200">
              <a:lnSpc>
                <a:spcPct val="150000"/>
              </a:lnSpc>
              <a:buFont typeface="Arial" panose="020B0604020202020204" pitchFamily="34" charset="0"/>
              <a:buChar char="•"/>
            </a:pPr>
            <a:r>
              <a:rPr lang="en-US" altLang="en-US">
                <a:solidFill>
                  <a:schemeClr val="accent6"/>
                </a:solidFill>
                <a:latin typeface="ARU Raleway"/>
                <a:cs typeface="Source Sans Pro" panose="020B0503030403020204" pitchFamily="34" charset="0"/>
              </a:rPr>
              <a:t>Essays</a:t>
            </a:r>
          </a:p>
          <a:p>
            <a:pPr marL="457200" indent="-457200">
              <a:lnSpc>
                <a:spcPct val="150000"/>
              </a:lnSpc>
              <a:buFont typeface="Arial" panose="020B0604020202020204" pitchFamily="34" charset="0"/>
              <a:buChar char="•"/>
            </a:pPr>
            <a:r>
              <a:rPr lang="en-US" altLang="en-US">
                <a:solidFill>
                  <a:schemeClr val="accent6"/>
                </a:solidFill>
                <a:latin typeface="ARU Raleway"/>
                <a:cs typeface="Source Sans Pro" panose="020B0503030403020204" pitchFamily="34" charset="0"/>
              </a:rPr>
              <a:t>Lesson plans</a:t>
            </a:r>
            <a:endParaRPr lang="en-US" altLang="en-US">
              <a:solidFill>
                <a:schemeClr val="accent6"/>
              </a:solidFill>
              <a:latin typeface="ARU Raleway" panose="00000500000000000000" pitchFamily="50" charset="0"/>
              <a:cs typeface="Source Sans Pro" panose="020B0503030403020204" pitchFamily="34" charset="0"/>
            </a:endParaRPr>
          </a:p>
          <a:p>
            <a:pPr marL="457200" indent="-457200">
              <a:lnSpc>
                <a:spcPct val="150000"/>
              </a:lnSpc>
              <a:buFont typeface="Arial" panose="020B0604020202020204" pitchFamily="34" charset="0"/>
              <a:buChar char="•"/>
            </a:pPr>
            <a:r>
              <a:rPr lang="en-US" altLang="en-US">
                <a:solidFill>
                  <a:schemeClr val="accent6"/>
                </a:solidFill>
                <a:latin typeface="ARU Raleway"/>
                <a:cs typeface="Source Sans Pro" panose="020B0503030403020204" pitchFamily="34" charset="0"/>
              </a:rPr>
              <a:t>Posters</a:t>
            </a:r>
          </a:p>
          <a:p>
            <a:pPr marL="457200" indent="-457200">
              <a:lnSpc>
                <a:spcPct val="150000"/>
              </a:lnSpc>
              <a:buFont typeface="Arial" panose="020B0604020202020204" pitchFamily="34" charset="0"/>
              <a:buChar char="•"/>
            </a:pPr>
            <a:r>
              <a:rPr lang="en-US" altLang="en-US">
                <a:solidFill>
                  <a:schemeClr val="accent6"/>
                </a:solidFill>
                <a:latin typeface="ARU Raleway"/>
                <a:cs typeface="Source Sans Pro" panose="020B0503030403020204" pitchFamily="34" charset="0"/>
              </a:rPr>
              <a:t>Creative text</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1888" y="0"/>
            <a:ext cx="6230112" cy="6858000"/>
          </a:xfrm>
          <a:prstGeom prst="rect">
            <a:avLst/>
          </a:prstGeom>
        </p:spPr>
      </p:pic>
    </p:spTree>
    <p:extLst>
      <p:ext uri="{BB962C8B-B14F-4D97-AF65-F5344CB8AC3E}">
        <p14:creationId xmlns:p14="http://schemas.microsoft.com/office/powerpoint/2010/main" val="300937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A85CB-0B6D-D545-8BF3-E16B5AB4873D}"/>
              </a:ext>
            </a:extLst>
          </p:cNvPr>
          <p:cNvSpPr>
            <a:spLocks noGrp="1"/>
          </p:cNvSpPr>
          <p:nvPr>
            <p:ph type="title"/>
          </p:nvPr>
        </p:nvSpPr>
        <p:spPr>
          <a:xfrm>
            <a:off x="816864" y="0"/>
            <a:ext cx="10515600" cy="1325563"/>
          </a:xfrm>
        </p:spPr>
        <p:txBody>
          <a:bodyPr>
            <a:normAutofit/>
          </a:bodyPr>
          <a:lstStyle/>
          <a:p>
            <a:r>
              <a:rPr lang="en-GB" sz="5400">
                <a:latin typeface="ARU Raleway" panose="00000500000000000000" pitchFamily="50" charset="0"/>
              </a:rPr>
              <a:t>Digital learning</a:t>
            </a:r>
            <a:endParaRPr lang="en-US" sz="5400">
              <a:latin typeface="ARU Raleway" panose="00000500000000000000" pitchFamily="50" charset="0"/>
            </a:endParaRPr>
          </a:p>
        </p:txBody>
      </p:sp>
      <p:pic>
        <p:nvPicPr>
          <p:cNvPr id="5" name="Content Placeholder 6"/>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848976" y="1285341"/>
            <a:ext cx="8772463" cy="5162161"/>
          </a:xfrm>
        </p:spPr>
      </p:pic>
      <p:pic>
        <p:nvPicPr>
          <p:cNvPr id="3" name="Picture 2">
            <a:extLst>
              <a:ext uri="{FF2B5EF4-FFF2-40B4-BE49-F238E27FC236}">
                <a16:creationId xmlns:a16="http://schemas.microsoft.com/office/drawing/2014/main" id="{F42BDA50-7C2F-4979-AC4D-814AF35B94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3650" y="5410309"/>
            <a:ext cx="1635252" cy="1078733"/>
          </a:xfrm>
          <a:prstGeom prst="rect">
            <a:avLst/>
          </a:prstGeom>
        </p:spPr>
      </p:pic>
    </p:spTree>
    <p:extLst>
      <p:ext uri="{BB962C8B-B14F-4D97-AF65-F5344CB8AC3E}">
        <p14:creationId xmlns:p14="http://schemas.microsoft.com/office/powerpoint/2010/main" val="121943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6000"/>
            <a:extLst>
              <a:ext uri="{BEBA8EAE-BF5A-486C-A8C5-ECC9F3942E4B}">
                <a14:imgProps xmlns:a14="http://schemas.microsoft.com/office/drawing/2010/main">
                  <a14:imgLayer r:embed="rId4">
                    <a14:imgEffect>
                      <a14:saturation sat="96000"/>
                    </a14:imgEffect>
                    <a14:imgEffect>
                      <a14:brightnessContrast bright="4000" contrast="36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Freeform 22">
            <a:extLst>
              <a:ext uri="{FF2B5EF4-FFF2-40B4-BE49-F238E27FC236}">
                <a16:creationId xmlns:a16="http://schemas.microsoft.com/office/drawing/2014/main" id="{D37E4278-DD1E-F536-29F0-DAFB7DB32266}"/>
              </a:ext>
            </a:extLst>
          </p:cNvPr>
          <p:cNvSpPr/>
          <p:nvPr/>
        </p:nvSpPr>
        <p:spPr>
          <a:xfrm rot="1320000">
            <a:off x="6104355" y="-664360"/>
            <a:ext cx="5161460" cy="3702435"/>
          </a:xfrm>
          <a:custGeom>
            <a:avLst/>
            <a:gdLst>
              <a:gd name="connsiteX0" fmla="*/ 1883229 w 3516086"/>
              <a:gd name="connsiteY0" fmla="*/ 2307771 h 2307771"/>
              <a:gd name="connsiteX1" fmla="*/ 3516086 w 3516086"/>
              <a:gd name="connsiteY1" fmla="*/ 0 h 2307771"/>
              <a:gd name="connsiteX2" fmla="*/ 1861457 w 3516086"/>
              <a:gd name="connsiteY2" fmla="*/ 0 h 2307771"/>
              <a:gd name="connsiteX3" fmla="*/ 0 w 3516086"/>
              <a:gd name="connsiteY3" fmla="*/ 2220686 h 2307771"/>
              <a:gd name="connsiteX4" fmla="*/ 1883229 w 3516086"/>
              <a:gd name="connsiteY4" fmla="*/ 2307771 h 2307771"/>
              <a:gd name="connsiteX0" fmla="*/ 1905001 w 3537858"/>
              <a:gd name="connsiteY0" fmla="*/ 2307771 h 2318657"/>
              <a:gd name="connsiteX1" fmla="*/ 3537858 w 3537858"/>
              <a:gd name="connsiteY1" fmla="*/ 0 h 2318657"/>
              <a:gd name="connsiteX2" fmla="*/ 1883229 w 3537858"/>
              <a:gd name="connsiteY2" fmla="*/ 0 h 2318657"/>
              <a:gd name="connsiteX3" fmla="*/ 0 w 3537858"/>
              <a:gd name="connsiteY3" fmla="*/ 2318657 h 2318657"/>
              <a:gd name="connsiteX4" fmla="*/ 1905001 w 3537858"/>
              <a:gd name="connsiteY4" fmla="*/ 2307771 h 2318657"/>
              <a:gd name="connsiteX0" fmla="*/ 1698172 w 3331029"/>
              <a:gd name="connsiteY0" fmla="*/ 2307771 h 2318657"/>
              <a:gd name="connsiteX1" fmla="*/ 3331029 w 3331029"/>
              <a:gd name="connsiteY1" fmla="*/ 0 h 2318657"/>
              <a:gd name="connsiteX2" fmla="*/ 1676400 w 3331029"/>
              <a:gd name="connsiteY2" fmla="*/ 0 h 2318657"/>
              <a:gd name="connsiteX3" fmla="*/ 0 w 3331029"/>
              <a:gd name="connsiteY3" fmla="*/ 2318657 h 2318657"/>
              <a:gd name="connsiteX4" fmla="*/ 1698172 w 3331029"/>
              <a:gd name="connsiteY4" fmla="*/ 2307771 h 2318657"/>
              <a:gd name="connsiteX0" fmla="*/ 1434021 w 3331029"/>
              <a:gd name="connsiteY0" fmla="*/ 2317555 h 2318657"/>
              <a:gd name="connsiteX1" fmla="*/ 3331029 w 3331029"/>
              <a:gd name="connsiteY1" fmla="*/ 0 h 2318657"/>
              <a:gd name="connsiteX2" fmla="*/ 1676400 w 3331029"/>
              <a:gd name="connsiteY2" fmla="*/ 0 h 2318657"/>
              <a:gd name="connsiteX3" fmla="*/ 0 w 3331029"/>
              <a:gd name="connsiteY3" fmla="*/ 2318657 h 2318657"/>
              <a:gd name="connsiteX4" fmla="*/ 1434021 w 3331029"/>
              <a:gd name="connsiteY4" fmla="*/ 2317555 h 2318657"/>
              <a:gd name="connsiteX0" fmla="*/ 1384477 w 3331029"/>
              <a:gd name="connsiteY0" fmla="*/ 2317555 h 2318657"/>
              <a:gd name="connsiteX1" fmla="*/ 3331029 w 3331029"/>
              <a:gd name="connsiteY1" fmla="*/ 0 h 2318657"/>
              <a:gd name="connsiteX2" fmla="*/ 1676400 w 3331029"/>
              <a:gd name="connsiteY2" fmla="*/ 0 h 2318657"/>
              <a:gd name="connsiteX3" fmla="*/ 0 w 3331029"/>
              <a:gd name="connsiteY3" fmla="*/ 2318657 h 2318657"/>
              <a:gd name="connsiteX4" fmla="*/ 1384477 w 3331029"/>
              <a:gd name="connsiteY4" fmla="*/ 2317555 h 2318657"/>
              <a:gd name="connsiteX0" fmla="*/ 1822446 w 3768998"/>
              <a:gd name="connsiteY0" fmla="*/ 2317555 h 2322951"/>
              <a:gd name="connsiteX1" fmla="*/ 3768998 w 3768998"/>
              <a:gd name="connsiteY1" fmla="*/ 0 h 2322951"/>
              <a:gd name="connsiteX2" fmla="*/ 2114369 w 3768998"/>
              <a:gd name="connsiteY2" fmla="*/ 0 h 2322951"/>
              <a:gd name="connsiteX3" fmla="*/ 0 w 3768998"/>
              <a:gd name="connsiteY3" fmla="*/ 2322951 h 2322951"/>
              <a:gd name="connsiteX4" fmla="*/ 1822446 w 3768998"/>
              <a:gd name="connsiteY4" fmla="*/ 2317555 h 2322951"/>
              <a:gd name="connsiteX0" fmla="*/ 1650693 w 3768998"/>
              <a:gd name="connsiteY0" fmla="*/ 2313261 h 2322951"/>
              <a:gd name="connsiteX1" fmla="*/ 3768998 w 3768998"/>
              <a:gd name="connsiteY1" fmla="*/ 0 h 2322951"/>
              <a:gd name="connsiteX2" fmla="*/ 2114369 w 3768998"/>
              <a:gd name="connsiteY2" fmla="*/ 0 h 2322951"/>
              <a:gd name="connsiteX3" fmla="*/ 0 w 3768998"/>
              <a:gd name="connsiteY3" fmla="*/ 2322951 h 2322951"/>
              <a:gd name="connsiteX4" fmla="*/ 1650693 w 3768998"/>
              <a:gd name="connsiteY4" fmla="*/ 2313261 h 2322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998" h="2322951">
                <a:moveTo>
                  <a:pt x="1650693" y="2313261"/>
                </a:moveTo>
                <a:lnTo>
                  <a:pt x="3768998" y="0"/>
                </a:lnTo>
                <a:lnTo>
                  <a:pt x="2114369" y="0"/>
                </a:lnTo>
                <a:lnTo>
                  <a:pt x="0" y="2322951"/>
                </a:lnTo>
                <a:lnTo>
                  <a:pt x="1650693" y="2313261"/>
                </a:lnTo>
                <a:close/>
              </a:path>
            </a:pathLst>
          </a:custGeom>
          <a:solidFill>
            <a:srgbClr val="FFD1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000"/>
              </a:solidFill>
              <a:effectLst/>
              <a:uLnTx/>
              <a:uFillTx/>
              <a:latin typeface="ARU Raleway" panose="00000500000000000000" pitchFamily="50" charset="0"/>
              <a:ea typeface="+mn-ea"/>
              <a:cs typeface="+mn-cs"/>
            </a:endParaRPr>
          </a:p>
        </p:txBody>
      </p:sp>
      <p:sp>
        <p:nvSpPr>
          <p:cNvPr id="5" name="Freeform 21">
            <a:extLst>
              <a:ext uri="{FF2B5EF4-FFF2-40B4-BE49-F238E27FC236}">
                <a16:creationId xmlns:a16="http://schemas.microsoft.com/office/drawing/2014/main" id="{753E5719-A178-4284-FD0B-5C969CCCAA17}"/>
              </a:ext>
            </a:extLst>
          </p:cNvPr>
          <p:cNvSpPr/>
          <p:nvPr/>
        </p:nvSpPr>
        <p:spPr>
          <a:xfrm>
            <a:off x="-38787" y="-25515"/>
            <a:ext cx="12229989" cy="6882618"/>
          </a:xfrm>
          <a:custGeom>
            <a:avLst/>
            <a:gdLst>
              <a:gd name="connsiteX0" fmla="*/ 4920343 w 4920343"/>
              <a:gd name="connsiteY0" fmla="*/ 10885 h 6923314"/>
              <a:gd name="connsiteX1" fmla="*/ 0 w 4920343"/>
              <a:gd name="connsiteY1" fmla="*/ 6923314 h 6923314"/>
              <a:gd name="connsiteX2" fmla="*/ 0 w 4920343"/>
              <a:gd name="connsiteY2" fmla="*/ 0 h 6923314"/>
              <a:gd name="connsiteX3" fmla="*/ 4920343 w 4920343"/>
              <a:gd name="connsiteY3" fmla="*/ 10885 h 6923314"/>
              <a:gd name="connsiteX0" fmla="*/ 5730571 w 5730571"/>
              <a:gd name="connsiteY0" fmla="*/ 22459 h 6934888"/>
              <a:gd name="connsiteX1" fmla="*/ 810228 w 5730571"/>
              <a:gd name="connsiteY1" fmla="*/ 6934888 h 6934888"/>
              <a:gd name="connsiteX2" fmla="*/ 0 w 5730571"/>
              <a:gd name="connsiteY2" fmla="*/ 0 h 6934888"/>
              <a:gd name="connsiteX3" fmla="*/ 5730571 w 5730571"/>
              <a:gd name="connsiteY3" fmla="*/ 22459 h 6934888"/>
              <a:gd name="connsiteX0" fmla="*/ 5742146 w 5742146"/>
              <a:gd name="connsiteY0" fmla="*/ 22459 h 6888589"/>
              <a:gd name="connsiteX1" fmla="*/ 0 w 5742146"/>
              <a:gd name="connsiteY1" fmla="*/ 6888589 h 6888589"/>
              <a:gd name="connsiteX2" fmla="*/ 11575 w 5742146"/>
              <a:gd name="connsiteY2" fmla="*/ 0 h 6888589"/>
              <a:gd name="connsiteX3" fmla="*/ 5742146 w 5742146"/>
              <a:gd name="connsiteY3" fmla="*/ 22459 h 6888589"/>
              <a:gd name="connsiteX0" fmla="*/ 5743259 w 5743259"/>
              <a:gd name="connsiteY0" fmla="*/ 22459 h 6888589"/>
              <a:gd name="connsiteX1" fmla="*/ 1113 w 5743259"/>
              <a:gd name="connsiteY1" fmla="*/ 6888589 h 6888589"/>
              <a:gd name="connsiteX2" fmla="*/ 1113 w 5743259"/>
              <a:gd name="connsiteY2" fmla="*/ 0 h 6888589"/>
              <a:gd name="connsiteX3" fmla="*/ 5743259 w 5743259"/>
              <a:gd name="connsiteY3" fmla="*/ 22459 h 6888589"/>
              <a:gd name="connsiteX0" fmla="*/ 5765296 w 5765296"/>
              <a:gd name="connsiteY0" fmla="*/ 22459 h 6958037"/>
              <a:gd name="connsiteX1" fmla="*/ 0 w 5765296"/>
              <a:gd name="connsiteY1" fmla="*/ 6958037 h 6958037"/>
              <a:gd name="connsiteX2" fmla="*/ 23150 w 5765296"/>
              <a:gd name="connsiteY2" fmla="*/ 0 h 6958037"/>
              <a:gd name="connsiteX3" fmla="*/ 5765296 w 5765296"/>
              <a:gd name="connsiteY3" fmla="*/ 22459 h 6958037"/>
              <a:gd name="connsiteX0" fmla="*/ 5776870 w 5776870"/>
              <a:gd name="connsiteY0" fmla="*/ 0 h 6970302"/>
              <a:gd name="connsiteX1" fmla="*/ 0 w 5776870"/>
              <a:gd name="connsiteY1" fmla="*/ 6970302 h 6970302"/>
              <a:gd name="connsiteX2" fmla="*/ 23150 w 5776870"/>
              <a:gd name="connsiteY2" fmla="*/ 12265 h 6970302"/>
              <a:gd name="connsiteX3" fmla="*/ 5776870 w 5776870"/>
              <a:gd name="connsiteY3" fmla="*/ 0 h 6970302"/>
              <a:gd name="connsiteX0" fmla="*/ 6289426 w 6289426"/>
              <a:gd name="connsiteY0" fmla="*/ 0 h 6875992"/>
              <a:gd name="connsiteX1" fmla="*/ 0 w 6289426"/>
              <a:gd name="connsiteY1" fmla="*/ 6875992 h 6875992"/>
              <a:gd name="connsiteX2" fmla="*/ 535706 w 6289426"/>
              <a:gd name="connsiteY2" fmla="*/ 12265 h 6875992"/>
              <a:gd name="connsiteX3" fmla="*/ 6289426 w 6289426"/>
              <a:gd name="connsiteY3" fmla="*/ 0 h 6875992"/>
              <a:gd name="connsiteX0" fmla="*/ 6299642 w 6299642"/>
              <a:gd name="connsiteY0" fmla="*/ 0 h 6875992"/>
              <a:gd name="connsiteX1" fmla="*/ 10216 w 6299642"/>
              <a:gd name="connsiteY1" fmla="*/ 6875992 h 6875992"/>
              <a:gd name="connsiteX2" fmla="*/ 563 w 6299642"/>
              <a:gd name="connsiteY2" fmla="*/ 8165 h 6875992"/>
              <a:gd name="connsiteX3" fmla="*/ 6299642 w 6299642"/>
              <a:gd name="connsiteY3" fmla="*/ 0 h 6875992"/>
            </a:gdLst>
            <a:ahLst/>
            <a:cxnLst>
              <a:cxn ang="0">
                <a:pos x="connsiteX0" y="connsiteY0"/>
              </a:cxn>
              <a:cxn ang="0">
                <a:pos x="connsiteX1" y="connsiteY1"/>
              </a:cxn>
              <a:cxn ang="0">
                <a:pos x="connsiteX2" y="connsiteY2"/>
              </a:cxn>
              <a:cxn ang="0">
                <a:pos x="connsiteX3" y="connsiteY3"/>
              </a:cxn>
            </a:cxnLst>
            <a:rect l="l" t="t" r="r" b="b"/>
            <a:pathLst>
              <a:path w="6299642" h="6875992">
                <a:moveTo>
                  <a:pt x="6299642" y="0"/>
                </a:moveTo>
                <a:lnTo>
                  <a:pt x="10216" y="6875992"/>
                </a:lnTo>
                <a:cubicBezTo>
                  <a:pt x="14074" y="4579796"/>
                  <a:pt x="-3295" y="2304361"/>
                  <a:pt x="563" y="8165"/>
                </a:cubicBezTo>
                <a:lnTo>
                  <a:pt x="6299642"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000"/>
              </a:solidFill>
              <a:effectLst/>
              <a:uLnTx/>
              <a:uFillTx/>
              <a:latin typeface="ARU Raleway" panose="00000500000000000000" pitchFamily="50" charset="0"/>
              <a:ea typeface="+mn-ea"/>
              <a:cs typeface="+mn-cs"/>
            </a:endParaRPr>
          </a:p>
        </p:txBody>
      </p:sp>
      <p:sp>
        <p:nvSpPr>
          <p:cNvPr id="2" name="Title 1">
            <a:extLst>
              <a:ext uri="{FF2B5EF4-FFF2-40B4-BE49-F238E27FC236}">
                <a16:creationId xmlns:a16="http://schemas.microsoft.com/office/drawing/2014/main" id="{22CFD944-D6F7-C340-932F-068569499363}"/>
              </a:ext>
            </a:extLst>
          </p:cNvPr>
          <p:cNvSpPr>
            <a:spLocks noGrp="1"/>
          </p:cNvSpPr>
          <p:nvPr>
            <p:ph type="title"/>
          </p:nvPr>
        </p:nvSpPr>
        <p:spPr>
          <a:xfrm>
            <a:off x="-908944" y="19530"/>
            <a:ext cx="9051236" cy="1259303"/>
          </a:xfrm>
          <a:noFill/>
        </p:spPr>
        <p:txBody>
          <a:bodyPr>
            <a:normAutofit/>
          </a:bodyPr>
          <a:lstStyle/>
          <a:p>
            <a:pPr algn="ctr"/>
            <a:r>
              <a:rPr lang="en-GB" sz="5400">
                <a:latin typeface="ARU Raleway" panose="00000500000000000000" pitchFamily="50" charset="0"/>
              </a:rPr>
              <a:t>Trips and activities</a:t>
            </a:r>
            <a:endParaRPr lang="en-US" sz="5400">
              <a:latin typeface="ARU Raleway" panose="00000500000000000000" pitchFamily="50" charset="0"/>
            </a:endParaRPr>
          </a:p>
        </p:txBody>
      </p:sp>
      <p:sp>
        <p:nvSpPr>
          <p:cNvPr id="6" name="TextBox 5">
            <a:extLst>
              <a:ext uri="{FF2B5EF4-FFF2-40B4-BE49-F238E27FC236}">
                <a16:creationId xmlns:a16="http://schemas.microsoft.com/office/drawing/2014/main" id="{CCAF2265-AAF4-2D13-6E57-B1DCE89286B7}"/>
              </a:ext>
            </a:extLst>
          </p:cNvPr>
          <p:cNvSpPr txBox="1"/>
          <p:nvPr/>
        </p:nvSpPr>
        <p:spPr>
          <a:xfrm>
            <a:off x="430694" y="1278833"/>
            <a:ext cx="5950225" cy="40704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457200" rtl="0" eaLnBrk="1" fontAlgn="auto" latinLnBrk="0" hangingPunct="1">
              <a:lnSpc>
                <a:spcPct val="150000"/>
              </a:lnSpc>
              <a:spcBef>
                <a:spcPts val="1000"/>
              </a:spcBef>
              <a:spcAft>
                <a:spcPts val="0"/>
              </a:spcAft>
              <a:buClrTx/>
              <a:buSzTx/>
              <a:buFont typeface="Arial"/>
              <a:buChar char="•"/>
              <a:tabLst/>
              <a:defRPr/>
            </a:pPr>
            <a:r>
              <a:rPr kumimoji="0" lang="en-US" sz="1500" b="1" i="0" u="none" strike="noStrike" kern="1200" cap="none" spc="0" normalizeH="0" baseline="0" noProof="0" dirty="0">
                <a:ln>
                  <a:noFill/>
                </a:ln>
                <a:solidFill>
                  <a:srgbClr val="061D48"/>
                </a:solidFill>
                <a:effectLst/>
                <a:uLnTx/>
                <a:uFillTx/>
                <a:latin typeface="ARU Raleway"/>
                <a:ea typeface="+mn-ea"/>
                <a:cs typeface="+mn-cs"/>
              </a:rPr>
              <a:t>Enrichment trips (Museum of Childhood and Outdoor learning spaces, Science Museum, Forest School)</a:t>
            </a:r>
          </a:p>
          <a:p>
            <a:pPr marL="285750" indent="-285750">
              <a:lnSpc>
                <a:spcPct val="150000"/>
              </a:lnSpc>
              <a:spcBef>
                <a:spcPts val="1000"/>
              </a:spcBef>
              <a:buFont typeface="Arial"/>
              <a:buChar char="•"/>
              <a:defRPr/>
            </a:pPr>
            <a:r>
              <a:rPr lang="en-GB" sz="1500" b="1" dirty="0">
                <a:solidFill>
                  <a:srgbClr val="061D48"/>
                </a:solidFill>
                <a:latin typeface="ARU Raleway"/>
              </a:rPr>
              <a:t>Taiwan and India teaching exchanges</a:t>
            </a:r>
            <a:endParaRPr kumimoji="0" lang="en-US" sz="1500" b="1" i="0" u="none" strike="noStrike" kern="1200" cap="none" spc="0" normalizeH="0" baseline="0" noProof="0" dirty="0">
              <a:ln>
                <a:noFill/>
              </a:ln>
              <a:solidFill>
                <a:srgbClr val="061D48"/>
              </a:solidFill>
              <a:effectLst/>
              <a:uLnTx/>
              <a:uFillTx/>
              <a:latin typeface="ARU Raleway"/>
              <a:ea typeface="+mn-ea"/>
              <a:cs typeface="+mn-cs"/>
            </a:endParaRPr>
          </a:p>
          <a:p>
            <a:pPr marL="285750" marR="0" lvl="0" indent="-285750" algn="l" defTabSz="457200" rtl="0" eaLnBrk="1" fontAlgn="auto" latinLnBrk="0" hangingPunct="1">
              <a:lnSpc>
                <a:spcPct val="150000"/>
              </a:lnSpc>
              <a:spcBef>
                <a:spcPts val="1000"/>
              </a:spcBef>
              <a:spcAft>
                <a:spcPts val="0"/>
              </a:spcAft>
              <a:buClrTx/>
              <a:buSzTx/>
              <a:buFont typeface="Arial"/>
              <a:buChar char="•"/>
              <a:tabLst/>
              <a:defRPr/>
            </a:pPr>
            <a:r>
              <a:rPr kumimoji="0" lang="en-US" sz="1500" b="1" i="0" u="none" strike="noStrike" kern="1200" cap="none" spc="0" normalizeH="0" baseline="0" noProof="0" dirty="0">
                <a:ln>
                  <a:noFill/>
                </a:ln>
                <a:solidFill>
                  <a:srgbClr val="061D48"/>
                </a:solidFill>
                <a:effectLst/>
                <a:uLnTx/>
                <a:uFillTx/>
                <a:latin typeface="ARU Raleway"/>
                <a:ea typeface="+mn-ea"/>
                <a:cs typeface="+mn-cs"/>
              </a:rPr>
              <a:t>Careers fairs</a:t>
            </a:r>
            <a:endParaRPr lang="en-US" sz="1500" b="1" i="0" u="none" strike="noStrike" kern="1200" cap="none" spc="0" normalizeH="0" baseline="0" noProof="0" dirty="0">
              <a:ln>
                <a:noFill/>
              </a:ln>
              <a:solidFill>
                <a:srgbClr val="061D48"/>
              </a:solidFill>
              <a:effectLst/>
              <a:uLnTx/>
              <a:uFillTx/>
              <a:latin typeface="ARU Raleway"/>
            </a:endParaRPr>
          </a:p>
          <a:p>
            <a:pPr marL="285750" marR="0" lvl="0" indent="-285750" algn="l" defTabSz="457200" rtl="0" eaLnBrk="1" fontAlgn="auto" latinLnBrk="0" hangingPunct="1">
              <a:lnSpc>
                <a:spcPct val="150000"/>
              </a:lnSpc>
              <a:spcBef>
                <a:spcPts val="1000"/>
              </a:spcBef>
              <a:spcAft>
                <a:spcPts val="0"/>
              </a:spcAft>
              <a:buClrTx/>
              <a:buSzTx/>
              <a:buFont typeface="Arial"/>
              <a:buChar char="•"/>
              <a:tabLst/>
              <a:defRPr/>
            </a:pPr>
            <a:r>
              <a:rPr kumimoji="0" lang="en-US" sz="1500" b="1" i="0" u="none" strike="noStrike" kern="1200" cap="none" spc="0" normalizeH="0" baseline="0" noProof="0" dirty="0">
                <a:ln>
                  <a:noFill/>
                </a:ln>
                <a:solidFill>
                  <a:srgbClr val="061D48"/>
                </a:solidFill>
                <a:effectLst/>
                <a:uLnTx/>
                <a:uFillTx/>
                <a:latin typeface="ARU Raleway"/>
                <a:ea typeface="+mn-ea"/>
                <a:cs typeface="+mn-cs"/>
              </a:rPr>
              <a:t>Conferences</a:t>
            </a:r>
            <a:endParaRPr lang="en-US" sz="1500" b="1" i="0" u="none" strike="noStrike" kern="1200" cap="none" spc="0" normalizeH="0" baseline="0" noProof="0" dirty="0">
              <a:ln>
                <a:noFill/>
              </a:ln>
              <a:solidFill>
                <a:srgbClr val="061D48"/>
              </a:solidFill>
              <a:effectLst/>
              <a:uLnTx/>
              <a:uFillTx/>
              <a:latin typeface="ARU Raleway"/>
            </a:endParaRPr>
          </a:p>
          <a:p>
            <a:pPr marL="285750" marR="0" lvl="0" indent="-285750" algn="l" defTabSz="457200" rtl="0" eaLnBrk="1" fontAlgn="auto" latinLnBrk="0" hangingPunct="1">
              <a:lnSpc>
                <a:spcPct val="150000"/>
              </a:lnSpc>
              <a:spcBef>
                <a:spcPts val="1000"/>
              </a:spcBef>
              <a:spcAft>
                <a:spcPts val="0"/>
              </a:spcAft>
              <a:buClrTx/>
              <a:buSzTx/>
              <a:buFont typeface="Arial"/>
              <a:buChar char="•"/>
              <a:tabLst/>
              <a:defRPr/>
            </a:pPr>
            <a:r>
              <a:rPr kumimoji="0" lang="en-US" sz="1500" b="1" i="0" u="none" strike="noStrike" kern="1200" cap="none" spc="0" normalizeH="0" baseline="0" noProof="0" dirty="0">
                <a:ln>
                  <a:noFill/>
                </a:ln>
                <a:solidFill>
                  <a:srgbClr val="061D48"/>
                </a:solidFill>
                <a:effectLst/>
                <a:uLnTx/>
                <a:uFillTx/>
                <a:latin typeface="ARU Raleway"/>
                <a:ea typeface="+mn-ea"/>
                <a:cs typeface="+mn-cs"/>
              </a:rPr>
              <a:t>CPD opportunities</a:t>
            </a:r>
            <a:endParaRPr lang="en-US" sz="1500" b="1" i="0" u="none" strike="noStrike" kern="1200" cap="none" spc="0" normalizeH="0" baseline="0" noProof="0" dirty="0">
              <a:ln>
                <a:noFill/>
              </a:ln>
              <a:solidFill>
                <a:srgbClr val="061D48"/>
              </a:solidFill>
              <a:effectLst/>
              <a:uLnTx/>
              <a:uFillTx/>
              <a:latin typeface="ARU Raleway"/>
            </a:endParaRPr>
          </a:p>
          <a:p>
            <a:pPr marL="285750" marR="0" lvl="0" indent="-285750" algn="l" defTabSz="457200" rtl="0" eaLnBrk="1" fontAlgn="auto" latinLnBrk="0" hangingPunct="1">
              <a:lnSpc>
                <a:spcPct val="150000"/>
              </a:lnSpc>
              <a:spcBef>
                <a:spcPts val="1000"/>
              </a:spcBef>
              <a:spcAft>
                <a:spcPts val="0"/>
              </a:spcAft>
              <a:buClrTx/>
              <a:buSzTx/>
              <a:buFont typeface="Arial"/>
              <a:buChar char="•"/>
              <a:tabLst/>
              <a:defRPr/>
            </a:pPr>
            <a:r>
              <a:rPr kumimoji="0" lang="en-US" sz="1500" b="1" i="0" u="none" strike="noStrike" kern="1200" cap="none" spc="0" normalizeH="0" baseline="0" noProof="0" dirty="0" err="1">
                <a:ln>
                  <a:noFill/>
                </a:ln>
                <a:solidFill>
                  <a:srgbClr val="061D48"/>
                </a:solidFill>
                <a:effectLst/>
                <a:uLnTx/>
                <a:uFillTx/>
                <a:latin typeface="ARU Raleway"/>
                <a:ea typeface="+mn-ea"/>
                <a:cs typeface="+mn-cs"/>
              </a:rPr>
              <a:t>Paediatric</a:t>
            </a:r>
            <a:r>
              <a:rPr kumimoji="0" lang="en-US" sz="1500" b="1" i="0" u="none" strike="noStrike" kern="1200" cap="none" spc="0" normalizeH="0" baseline="0" noProof="0" dirty="0">
                <a:ln>
                  <a:noFill/>
                </a:ln>
                <a:solidFill>
                  <a:srgbClr val="061D48"/>
                </a:solidFill>
                <a:effectLst/>
                <a:uLnTx/>
                <a:uFillTx/>
                <a:latin typeface="ARU Raleway"/>
                <a:ea typeface="+mn-ea"/>
                <a:cs typeface="+mn-cs"/>
              </a:rPr>
              <a:t> First Aid</a:t>
            </a:r>
            <a:endParaRPr lang="en-US" sz="1500" b="1" i="0" u="none" strike="noStrike" kern="1200" cap="none" spc="0" normalizeH="0" baseline="0" noProof="0" dirty="0">
              <a:ln>
                <a:noFill/>
              </a:ln>
              <a:solidFill>
                <a:srgbClr val="061D48"/>
              </a:solidFill>
              <a:effectLst/>
              <a:uLnTx/>
              <a:uFillTx/>
              <a:latin typeface="ARU Raleway"/>
            </a:endParaRPr>
          </a:p>
          <a:p>
            <a:pPr marL="285750" marR="0" lvl="0" indent="-285750" algn="l" defTabSz="457200" rtl="0" eaLnBrk="1" fontAlgn="auto" latinLnBrk="0" hangingPunct="1">
              <a:lnSpc>
                <a:spcPct val="150000"/>
              </a:lnSpc>
              <a:spcBef>
                <a:spcPts val="1000"/>
              </a:spcBef>
              <a:spcAft>
                <a:spcPts val="0"/>
              </a:spcAft>
              <a:buClrTx/>
              <a:buSzTx/>
              <a:buFont typeface="Arial"/>
              <a:buChar char="•"/>
              <a:tabLst/>
              <a:defRPr/>
            </a:pPr>
            <a:r>
              <a:rPr kumimoji="0" lang="en-US" sz="1500" b="1" i="0" u="none" strike="noStrike" kern="1200" cap="none" spc="0" normalizeH="0" baseline="0" noProof="0" dirty="0">
                <a:ln>
                  <a:noFill/>
                </a:ln>
                <a:solidFill>
                  <a:srgbClr val="061D48"/>
                </a:solidFill>
                <a:effectLst/>
                <a:uLnTx/>
                <a:uFillTx/>
                <a:latin typeface="ARU Raleway"/>
                <a:ea typeface="+mn-ea"/>
                <a:cs typeface="+mn-cs"/>
              </a:rPr>
              <a:t>School Away Days</a:t>
            </a:r>
            <a:endParaRPr lang="en-US" sz="1500" b="1" i="0" u="none" strike="noStrike" kern="1200" cap="none" spc="0" normalizeH="0" baseline="0" noProof="0" dirty="0">
              <a:ln>
                <a:noFill/>
              </a:ln>
              <a:solidFill>
                <a:srgbClr val="061D48"/>
              </a:solidFill>
              <a:effectLst/>
              <a:uLnTx/>
              <a:uFillTx/>
              <a:latin typeface="ARU Raleway"/>
            </a:endParaRPr>
          </a:p>
          <a:p>
            <a:pPr marL="285750" marR="0" lvl="0" indent="-285750" algn="l" defTabSz="457200" rtl="0" eaLnBrk="1" fontAlgn="auto" latinLnBrk="0" hangingPunct="1">
              <a:lnSpc>
                <a:spcPct val="150000"/>
              </a:lnSpc>
              <a:spcBef>
                <a:spcPts val="1000"/>
              </a:spcBef>
              <a:spcAft>
                <a:spcPts val="0"/>
              </a:spcAft>
              <a:buClrTx/>
              <a:buSzTx/>
              <a:buFont typeface="Arial"/>
              <a:buChar char="•"/>
              <a:tabLst/>
              <a:defRPr/>
            </a:pPr>
            <a:r>
              <a:rPr kumimoji="0" lang="en-US" sz="1500" b="1" i="0" u="none" strike="noStrike" kern="1200" cap="none" spc="0" normalizeH="0" baseline="0" noProof="0" dirty="0">
                <a:ln>
                  <a:noFill/>
                </a:ln>
                <a:solidFill>
                  <a:srgbClr val="061D48"/>
                </a:solidFill>
                <a:effectLst/>
                <a:uLnTx/>
                <a:uFillTx/>
                <a:latin typeface="ARU Raleway"/>
                <a:ea typeface="+mn-ea"/>
                <a:cs typeface="+mn-cs"/>
              </a:rPr>
              <a:t>Guest Speakers</a:t>
            </a:r>
            <a:endParaRPr kumimoji="0" lang="en-GB" sz="1800" b="0" i="0" u="none" strike="noStrike" kern="1200" cap="none" spc="0" normalizeH="0" baseline="0" noProof="0" dirty="0">
              <a:ln>
                <a:noFill/>
              </a:ln>
              <a:solidFill>
                <a:srgbClr val="061D48"/>
              </a:solidFill>
              <a:effectLst/>
              <a:uLnTx/>
              <a:uFillTx/>
              <a:latin typeface="ARU Raleway" panose="00000500000000000000" pitchFamily="50" charset="0"/>
              <a:ea typeface="+mn-ea"/>
              <a:cs typeface="Calibri" panose="020F0502020204030204"/>
            </a:endParaRPr>
          </a:p>
        </p:txBody>
      </p:sp>
    </p:spTree>
    <p:extLst>
      <p:ext uri="{BB962C8B-B14F-4D97-AF65-F5344CB8AC3E}">
        <p14:creationId xmlns:p14="http://schemas.microsoft.com/office/powerpoint/2010/main" val="313520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3">
            <a:extLst>
              <a:ext uri="{FF2B5EF4-FFF2-40B4-BE49-F238E27FC236}">
                <a16:creationId xmlns:a16="http://schemas.microsoft.com/office/drawing/2014/main" id="{F8F6FD02-E1A8-2247-ABFE-2AAB4160B056}"/>
              </a:ext>
            </a:extLst>
          </p:cNvPr>
          <p:cNvSpPr txBox="1">
            <a:spLocks/>
          </p:cNvSpPr>
          <p:nvPr/>
        </p:nvSpPr>
        <p:spPr>
          <a:xfrm>
            <a:off x="11308896" y="6357609"/>
            <a:ext cx="740229" cy="333594"/>
          </a:xfrm>
          <a:prstGeom prst="rect">
            <a:avLst/>
          </a:prstGeom>
        </p:spPr>
        <p:txBody>
          <a:bodyPr vert="horz" lIns="0" tIns="72000" rIns="108000" bIns="7200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4F1F3F-0DFB-A447-86D0-D0F87363B493}" type="slidenum">
              <a:rPr kumimoji="0" lang="en-US" sz="1200" b="0" i="0" u="none" strike="noStrike" kern="1200" cap="none" spc="0" normalizeH="0" baseline="0" noProof="0" smtClean="0">
                <a:ln>
                  <a:noFill/>
                </a:ln>
                <a:solidFill>
                  <a:srgbClr val="061D48"/>
                </a:solidFill>
                <a:effectLst/>
                <a:uLnTx/>
                <a:uFillTx/>
                <a:latin typeface="ARU Raleway"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61D48"/>
              </a:solidFill>
              <a:effectLst/>
              <a:uLnTx/>
              <a:uFillTx/>
              <a:latin typeface="ARU Raleway" panose="00000500000000000000" pitchFamily="50" charset="0"/>
              <a:ea typeface="+mn-ea"/>
              <a:cs typeface="+mn-cs"/>
            </a:endParaRPr>
          </a:p>
        </p:txBody>
      </p:sp>
      <p:sp>
        <p:nvSpPr>
          <p:cNvPr id="8" name="TextBox 7">
            <a:extLst>
              <a:ext uri="{FF2B5EF4-FFF2-40B4-BE49-F238E27FC236}">
                <a16:creationId xmlns:a16="http://schemas.microsoft.com/office/drawing/2014/main" id="{6A8D92BA-B7DB-4B20-A8F6-CC1ECE191D31}"/>
              </a:ext>
            </a:extLst>
          </p:cNvPr>
          <p:cNvSpPr txBox="1"/>
          <p:nvPr/>
        </p:nvSpPr>
        <p:spPr>
          <a:xfrm>
            <a:off x="512647" y="1253721"/>
            <a:ext cx="11166705" cy="3600986"/>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RU Raleway"/>
                <a:ea typeface="+mn-lt"/>
                <a:cs typeface="Calibri" panose="020F0502020204030204"/>
              </a:rPr>
              <a:t>University of the Year </a:t>
            </a:r>
            <a:r>
              <a:rPr kumimoji="0" lang="en-GB" sz="1400" b="1" i="0" u="none" strike="noStrike" kern="1200" cap="none" spc="0" normalizeH="0" baseline="0" noProof="0" dirty="0">
                <a:ln>
                  <a:noFill/>
                </a:ln>
                <a:solidFill>
                  <a:srgbClr val="FFFFFF"/>
                </a:solidFill>
                <a:effectLst/>
                <a:uLnTx/>
                <a:uFillTx/>
                <a:latin typeface="ARU Raleway"/>
                <a:ea typeface="+mn-lt"/>
                <a:cs typeface="Calibri" panose="020F0502020204030204"/>
              </a:rPr>
              <a:t>Times Higher Education 2023 awards.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U Raleway"/>
                <a:ea typeface="+mn-lt"/>
                <a:cs typeface="Calibri" panose="020F0502020204030204"/>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RU Raleway"/>
                <a:ea typeface="+mn-lt"/>
                <a:cs typeface="Calibri" panose="020F0502020204030204"/>
              </a:rPr>
              <a:t>Awarded Gold in the Teaching Excellence Framework 2023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U Raleway"/>
                <a:ea typeface="+mn-lt"/>
                <a:cs typeface="Calibri" panose="020F0502020204030204"/>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RU Raleway"/>
                <a:ea typeface="+mn-lt"/>
                <a:cs typeface="Calibri" panose="020F0502020204030204"/>
              </a:rPr>
              <a:t>Top 10% in the country for graduate employment</a:t>
            </a:r>
            <a:r>
              <a:rPr lang="en-GB" sz="2000" b="1" noProof="0" dirty="0">
                <a:solidFill>
                  <a:srgbClr val="FFFFFF"/>
                </a:solidFill>
                <a:latin typeface="ARU Raleway"/>
                <a:ea typeface="+mn-lt"/>
                <a:cs typeface="Calibri" panose="020F0502020204030204"/>
              </a:rPr>
              <a:t> </a:t>
            </a:r>
            <a:r>
              <a:rPr kumimoji="0" lang="en-GB" sz="1400" i="0" u="none" strike="noStrike" kern="1200" cap="none" spc="0" normalizeH="0" baseline="0" noProof="0" dirty="0">
                <a:ln>
                  <a:noFill/>
                </a:ln>
                <a:solidFill>
                  <a:srgbClr val="FFFFFF"/>
                </a:solidFill>
                <a:effectLst/>
                <a:uLnTx/>
                <a:uFillTx/>
                <a:latin typeface="ARU Raleway"/>
                <a:ea typeface="+mn-lt"/>
                <a:cs typeface="Calibri" panose="020F0502020204030204"/>
              </a:rPr>
              <a:t>Graduate Outcomes Survey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U Raleway"/>
                <a:ea typeface="+mn-lt"/>
                <a:cs typeface="Calibri" panose="020F0502020204030204"/>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RU Raleway"/>
                <a:ea typeface="+mn-lt"/>
                <a:cs typeface="Calibri" panose="020F0502020204030204"/>
              </a:rPr>
              <a:t>One of the top 350 universities in the world for the seventh successive year</a:t>
            </a:r>
            <a:r>
              <a:rPr lang="en-GB" sz="2000" b="1" dirty="0">
                <a:solidFill>
                  <a:srgbClr val="FFFFFF"/>
                </a:solidFill>
                <a:latin typeface="ARU Raleway"/>
                <a:ea typeface="+mn-lt"/>
                <a:cs typeface="Calibri" panose="020F0502020204030204"/>
              </a:rPr>
              <a:t> </a:t>
            </a:r>
            <a:r>
              <a:rPr kumimoji="0" lang="en-GB" sz="1400" b="0" i="0" u="none" strike="noStrike" kern="1200" cap="none" spc="0" normalizeH="0" baseline="0" noProof="0" dirty="0">
                <a:ln>
                  <a:noFill/>
                </a:ln>
                <a:solidFill>
                  <a:srgbClr val="FFFFFF"/>
                </a:solidFill>
                <a:effectLst/>
                <a:uLnTx/>
                <a:uFillTx/>
                <a:latin typeface="ARU Raleway"/>
                <a:ea typeface="+mn-lt"/>
                <a:cs typeface="Calibri" panose="020F0502020204030204"/>
              </a:rPr>
              <a:t>Times Higher Education University World Teaching Rankings 2023</a:t>
            </a:r>
            <a:endParaRPr kumimoji="0" lang="en-US" sz="2000" b="0" i="0" u="none" strike="noStrike" kern="1200" cap="none" spc="0" normalizeH="0" baseline="0" noProof="0" dirty="0">
              <a:ln>
                <a:noFill/>
              </a:ln>
              <a:solidFill>
                <a:srgbClr val="FFD000"/>
              </a:solidFill>
              <a:effectLst/>
              <a:uLnTx/>
              <a:uFillTx/>
              <a:latin typeface="Calibri" panose="020F0502020204030204"/>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U Raleway"/>
                <a:ea typeface="+mn-ea"/>
                <a:cs typeface="+mn-cs"/>
              </a:rPr>
              <a:t> </a:t>
            </a:r>
          </a:p>
          <a:p>
            <a:pPr marL="285750" indent="-285750">
              <a:buFont typeface="Arial" panose="020B0604020202020204" pitchFamily="34" charset="0"/>
              <a:buChar char="•"/>
              <a:defRPr/>
            </a:pPr>
            <a:r>
              <a:rPr lang="en-GB" sz="2000" b="1" dirty="0">
                <a:solidFill>
                  <a:srgbClr val="FFFFFF"/>
                </a:solidFill>
                <a:latin typeface="ARU Raleway"/>
                <a:ea typeface="+mn-lt"/>
                <a:cs typeface="Calibri" panose="020F0502020204030204"/>
              </a:rPr>
              <a:t>13</a:t>
            </a:r>
            <a:r>
              <a:rPr lang="en-GB" sz="2000" b="1" baseline="30000" dirty="0">
                <a:solidFill>
                  <a:srgbClr val="FFFFFF"/>
                </a:solidFill>
                <a:latin typeface="ARU Raleway"/>
                <a:ea typeface="+mn-lt"/>
                <a:cs typeface="Calibri" panose="020F0502020204030204"/>
              </a:rPr>
              <a:t>th</a:t>
            </a:r>
            <a:r>
              <a:rPr lang="en-GB" sz="2000" b="1" dirty="0">
                <a:solidFill>
                  <a:srgbClr val="FFFFFF"/>
                </a:solidFill>
                <a:latin typeface="ARU Raleway"/>
                <a:ea typeface="+mn-lt"/>
                <a:cs typeface="Calibri" panose="020F0502020204030204"/>
              </a:rPr>
              <a:t> </a:t>
            </a:r>
            <a:r>
              <a:rPr kumimoji="0" lang="en-GB" sz="2000" b="1" i="0" u="none" strike="noStrike" kern="1200" cap="none" spc="0" normalizeH="0" baseline="0" noProof="0" dirty="0">
                <a:ln>
                  <a:noFill/>
                </a:ln>
                <a:solidFill>
                  <a:srgbClr val="FFFFFF"/>
                </a:solidFill>
                <a:effectLst/>
                <a:uLnTx/>
                <a:uFillTx/>
                <a:latin typeface="ARU Raleway"/>
                <a:ea typeface="+mn-lt"/>
                <a:cs typeface="Calibri" panose="020F0502020204030204"/>
              </a:rPr>
              <a:t>in the country for course quality</a:t>
            </a:r>
            <a:r>
              <a:rPr lang="en-GB" sz="2000" b="1" dirty="0">
                <a:solidFill>
                  <a:srgbClr val="FFFFFF"/>
                </a:solidFill>
                <a:latin typeface="ARU Raleway"/>
                <a:ea typeface="+mn-lt"/>
                <a:cs typeface="Calibri" panose="020F0502020204030204"/>
              </a:rPr>
              <a:t>. </a:t>
            </a:r>
          </a:p>
          <a:p>
            <a:pPr>
              <a:defRPr/>
            </a:pPr>
            <a:endParaRPr kumimoji="0" lang="en-GB" sz="1400" b="0" i="0" u="none" strike="noStrike" kern="1200" cap="none" spc="0" normalizeH="0" baseline="0" noProof="0" dirty="0">
              <a:ln>
                <a:noFill/>
              </a:ln>
              <a:solidFill>
                <a:srgbClr val="FFFFFF"/>
              </a:solidFill>
              <a:effectLst/>
              <a:uLnTx/>
              <a:uFillTx/>
              <a:latin typeface="ARU Raleway" panose="00000500000000000000" pitchFamily="50"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FFFFFF"/>
                </a:solidFill>
                <a:effectLst/>
                <a:uLnTx/>
                <a:uFillTx/>
                <a:latin typeface="ARU Raleway" panose="00000500000000000000" pitchFamily="50" charset="0"/>
                <a:ea typeface="+mn-ea"/>
                <a:cs typeface="+mn-cs"/>
              </a:rPr>
              <a:t>Top 5 in the UK for health and wellbeing. </a:t>
            </a:r>
            <a:r>
              <a:rPr kumimoji="0" lang="en-GB" sz="1400" b="1" i="0" u="none" strike="noStrike" kern="1200" cap="none" spc="0" normalizeH="0" baseline="0" noProof="0" dirty="0">
                <a:ln>
                  <a:noFill/>
                </a:ln>
                <a:solidFill>
                  <a:srgbClr val="FFFFFF"/>
                </a:solidFill>
                <a:effectLst/>
                <a:uLnTx/>
                <a:uFillTx/>
                <a:latin typeface="ARU Raleway" panose="00000500000000000000" pitchFamily="50" charset="0"/>
                <a:ea typeface="+mn-ea"/>
                <a:cs typeface="+mn-cs"/>
              </a:rPr>
              <a:t>Times Higher Education (THE) Impact Rankings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D000"/>
                </a:solidFill>
                <a:effectLst/>
                <a:uLnTx/>
                <a:uFillTx/>
                <a:latin typeface="ARU Raleway" panose="00000500000000000000" pitchFamily="50" charset="0"/>
                <a:ea typeface="+mn-ea"/>
                <a:cs typeface="+mn-cs"/>
              </a:rPr>
              <a:t> </a:t>
            </a:r>
            <a:br>
              <a:rPr kumimoji="0" lang="en-GB" sz="2400" b="1" i="0" u="none" strike="noStrike" kern="1200" cap="none" spc="0" normalizeH="0" baseline="0" noProof="0" dirty="0">
                <a:ln>
                  <a:noFill/>
                </a:ln>
                <a:solidFill>
                  <a:srgbClr val="FFD000"/>
                </a:solidFill>
                <a:effectLst/>
                <a:uLnTx/>
                <a:uFillTx/>
                <a:latin typeface="ARU Raleway" panose="00000500000000000000" pitchFamily="50" charset="0"/>
                <a:ea typeface="+mn-ea"/>
                <a:cs typeface="+mn-cs"/>
              </a:rPr>
            </a:br>
            <a:endParaRPr kumimoji="0" lang="en-GB" sz="1200" b="0" i="0" u="none" strike="noStrike" kern="1200" cap="none" spc="0" normalizeH="0" baseline="0" noProof="0" dirty="0">
              <a:ln>
                <a:noFill/>
              </a:ln>
              <a:solidFill>
                <a:srgbClr val="FFFFFF"/>
              </a:solidFill>
              <a:effectLst/>
              <a:uLnTx/>
              <a:uFillTx/>
              <a:latin typeface="ARU Raleway" panose="00000500000000000000" pitchFamily="50" charset="0"/>
              <a:ea typeface="+mn-ea"/>
              <a:cs typeface="+mn-cs"/>
            </a:endParaRPr>
          </a:p>
        </p:txBody>
      </p:sp>
      <p:sp>
        <p:nvSpPr>
          <p:cNvPr id="9" name="Title 1">
            <a:extLst>
              <a:ext uri="{FF2B5EF4-FFF2-40B4-BE49-F238E27FC236}">
                <a16:creationId xmlns:a16="http://schemas.microsoft.com/office/drawing/2014/main" id="{C487F3BF-37D3-431A-97F1-3B4E41E3ADA3}"/>
              </a:ext>
            </a:extLst>
          </p:cNvPr>
          <p:cNvSpPr txBox="1">
            <a:spLocks/>
          </p:cNvSpPr>
          <p:nvPr/>
        </p:nvSpPr>
        <p:spPr>
          <a:xfrm>
            <a:off x="397773" y="274722"/>
            <a:ext cx="6528128" cy="978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none" spc="0" normalizeH="0" baseline="0" noProof="0" dirty="0">
                <a:ln>
                  <a:noFill/>
                </a:ln>
                <a:solidFill>
                  <a:srgbClr val="FFFFFF"/>
                </a:solidFill>
                <a:effectLst/>
                <a:uLnTx/>
                <a:uFillTx/>
                <a:latin typeface="ARU Raleway"/>
                <a:ea typeface="+mj-ea"/>
                <a:cs typeface="+mj-cs"/>
              </a:rPr>
              <a:t>Why ARU?</a:t>
            </a:r>
          </a:p>
        </p:txBody>
      </p:sp>
      <p:pic>
        <p:nvPicPr>
          <p:cNvPr id="2" name="Picture 1" descr="A black and yellow square with a yellow star&#10;&#10;Description automatically generated with medium confidence">
            <a:extLst>
              <a:ext uri="{FF2B5EF4-FFF2-40B4-BE49-F238E27FC236}">
                <a16:creationId xmlns:a16="http://schemas.microsoft.com/office/drawing/2014/main" id="{EED1ED3F-0F36-8657-B031-8D439F5772C9}"/>
              </a:ext>
            </a:extLst>
          </p:cNvPr>
          <p:cNvPicPr>
            <a:picLocks noChangeAspect="1"/>
          </p:cNvPicPr>
          <p:nvPr/>
        </p:nvPicPr>
        <p:blipFill>
          <a:blip r:embed="rId3"/>
          <a:stretch>
            <a:fillRect/>
          </a:stretch>
        </p:blipFill>
        <p:spPr>
          <a:xfrm>
            <a:off x="0" y="5193261"/>
            <a:ext cx="6925901" cy="1154317"/>
          </a:xfrm>
          <a:prstGeom prst="rect">
            <a:avLst/>
          </a:prstGeom>
        </p:spPr>
      </p:pic>
      <p:pic>
        <p:nvPicPr>
          <p:cNvPr id="10" name="Picture 9">
            <a:extLst>
              <a:ext uri="{FF2B5EF4-FFF2-40B4-BE49-F238E27FC236}">
                <a16:creationId xmlns:a16="http://schemas.microsoft.com/office/drawing/2014/main" id="{96719DC0-A456-2FB3-C545-EEC6086864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6674" y="5193261"/>
            <a:ext cx="2453252" cy="1164348"/>
          </a:xfrm>
          <a:prstGeom prst="rect">
            <a:avLst/>
          </a:prstGeom>
          <a:noFill/>
          <a:ln>
            <a:noFill/>
          </a:ln>
        </p:spPr>
      </p:pic>
    </p:spTree>
    <p:extLst>
      <p:ext uri="{BB962C8B-B14F-4D97-AF65-F5344CB8AC3E}">
        <p14:creationId xmlns:p14="http://schemas.microsoft.com/office/powerpoint/2010/main" val="327314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70525" y="1524273"/>
            <a:ext cx="7369677" cy="4682500"/>
          </a:xfrm>
          <a:prstGeom prst="rect">
            <a:avLst/>
          </a:prstGeom>
        </p:spPr>
        <p:txBody>
          <a:bodyPr wrap="square" lIns="91440" tIns="45720" rIns="91440" bIns="45720" anchor="t">
            <a:spAutoFit/>
          </a:bodyPr>
          <a:lstStyle/>
          <a:p>
            <a:pPr marL="342900" marR="0" lvl="0" indent="-342900" algn="l" defTabSz="4572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61D48"/>
                </a:solidFill>
                <a:effectLst/>
                <a:uLnTx/>
                <a:uFillTx/>
                <a:latin typeface="ARU Raleway" panose="00000500000000000000" pitchFamily="50" charset="0"/>
                <a:ea typeface="+mn-ea"/>
                <a:cs typeface="+mn-cs"/>
              </a:rPr>
              <a:t>A pathway to Teacher Training</a:t>
            </a:r>
          </a:p>
          <a:p>
            <a:pPr marL="342900" marR="0" lvl="0" indent="-342900" algn="l" defTabSz="4572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61D48"/>
                </a:solidFill>
                <a:effectLst/>
                <a:uLnTx/>
                <a:uFillTx/>
                <a:latin typeface="ARU Raleway" panose="00000500000000000000" pitchFamily="50" charset="0"/>
                <a:ea typeface="+mn-ea"/>
                <a:cs typeface="+mn-cs"/>
              </a:rPr>
              <a:t>Children’s Services</a:t>
            </a:r>
          </a:p>
          <a:p>
            <a:pPr marL="342900" marR="0" lvl="0" indent="-342900" algn="l" defTabSz="4572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61D48"/>
                </a:solidFill>
                <a:effectLst/>
                <a:uLnTx/>
                <a:uFillTx/>
                <a:latin typeface="ARU Raleway" panose="00000500000000000000" pitchFamily="50" charset="0"/>
                <a:ea typeface="+mn-ea"/>
                <a:cs typeface="+mn-cs"/>
              </a:rPr>
              <a:t>Family Support and Outreach Work</a:t>
            </a:r>
          </a:p>
          <a:p>
            <a:pPr marL="342900" marR="0" lvl="0" indent="-342900" algn="l" defTabSz="4572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61D48"/>
                </a:solidFill>
                <a:effectLst/>
                <a:uLnTx/>
                <a:uFillTx/>
                <a:latin typeface="ARU Raleway" panose="00000500000000000000" pitchFamily="50" charset="0"/>
                <a:ea typeface="+mn-ea"/>
                <a:cs typeface="+mn-cs"/>
              </a:rPr>
              <a:t>Charities (Action 4 Children, </a:t>
            </a:r>
            <a:r>
              <a:rPr kumimoji="0" lang="en-US" sz="2400" b="0" i="0" u="none" strike="noStrike" kern="1200" cap="none" spc="0" normalizeH="0" baseline="0" noProof="0" err="1">
                <a:ln>
                  <a:noFill/>
                </a:ln>
                <a:solidFill>
                  <a:srgbClr val="061D48"/>
                </a:solidFill>
                <a:effectLst/>
                <a:uLnTx/>
                <a:uFillTx/>
                <a:latin typeface="ARU Raleway" panose="00000500000000000000" pitchFamily="50" charset="0"/>
                <a:ea typeface="+mn-ea"/>
                <a:cs typeface="+mn-cs"/>
              </a:rPr>
              <a:t>Barnardos</a:t>
            </a:r>
            <a:r>
              <a:rPr kumimoji="0" lang="en-US" sz="2400" b="0" i="0" u="none" strike="noStrike" kern="1200" cap="none" spc="0" normalizeH="0" baseline="0" noProof="0">
                <a:ln>
                  <a:noFill/>
                </a:ln>
                <a:solidFill>
                  <a:srgbClr val="061D48"/>
                </a:solidFill>
                <a:effectLst/>
                <a:uLnTx/>
                <a:uFillTx/>
                <a:latin typeface="ARU Raleway" panose="00000500000000000000" pitchFamily="50" charset="0"/>
                <a:ea typeface="+mn-ea"/>
                <a:cs typeface="+mn-cs"/>
              </a:rPr>
              <a:t>)</a:t>
            </a:r>
          </a:p>
          <a:p>
            <a:pPr marL="342900" marR="0" lvl="0" indent="-342900" algn="l" defTabSz="4572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61D48"/>
                </a:solidFill>
                <a:effectLst/>
                <a:uLnTx/>
                <a:uFillTx/>
                <a:latin typeface="ARU Raleway" panose="00000500000000000000" pitchFamily="50" charset="0"/>
                <a:ea typeface="+mn-ea"/>
                <a:cs typeface="+mn-cs"/>
              </a:rPr>
              <a:t>Education Policy &amp; Legislation</a:t>
            </a:r>
          </a:p>
          <a:p>
            <a:pPr marL="342900" indent="-342900">
              <a:lnSpc>
                <a:spcPct val="150000"/>
              </a:lnSpc>
              <a:spcBef>
                <a:spcPts val="600"/>
              </a:spcBef>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061D48"/>
                </a:solidFill>
                <a:effectLst/>
                <a:uLnTx/>
                <a:uFillTx/>
                <a:latin typeface="ARU Raleway"/>
              </a:rPr>
              <a:t>Postgraduate study – Education</a:t>
            </a:r>
            <a:r>
              <a:rPr lang="en-US" sz="2400">
                <a:solidFill>
                  <a:srgbClr val="061D48"/>
                </a:solidFill>
                <a:latin typeface="ARU Raleway"/>
              </a:rPr>
              <a:t> specialism,</a:t>
            </a:r>
            <a:r>
              <a:rPr kumimoji="0" lang="en-US" sz="2400" b="0" i="0" u="none" strike="noStrike" kern="1200" cap="none" spc="0" normalizeH="0" baseline="0" noProof="0">
                <a:ln>
                  <a:noFill/>
                </a:ln>
                <a:solidFill>
                  <a:srgbClr val="061D48"/>
                </a:solidFill>
                <a:effectLst/>
                <a:uLnTx/>
                <a:uFillTx/>
                <a:latin typeface="ARU Raleway"/>
              </a:rPr>
              <a:t> social work</a:t>
            </a:r>
            <a:r>
              <a:rPr lang="en-US" sz="2400">
                <a:solidFill>
                  <a:srgbClr val="061D48"/>
                </a:solidFill>
                <a:latin typeface="ARU Raleway"/>
              </a:rPr>
              <a:t>, therapies, leadership, SEND</a:t>
            </a:r>
            <a:endParaRPr lang="en-US" sz="2400" b="0" i="0" u="none" strike="noStrike" kern="1200" cap="none" spc="0" normalizeH="0" baseline="0" noProof="0">
              <a:ln>
                <a:noFill/>
              </a:ln>
              <a:solidFill>
                <a:srgbClr val="061D48"/>
              </a:solidFill>
              <a:effectLst/>
              <a:uLnTx/>
              <a:uFillTx/>
              <a:latin typeface="ARU Raleway"/>
            </a:endParaRPr>
          </a:p>
        </p:txBody>
      </p:sp>
      <p:sp>
        <p:nvSpPr>
          <p:cNvPr id="9" name="Title 1"/>
          <p:cNvSpPr txBox="1">
            <a:spLocks/>
          </p:cNvSpPr>
          <p:nvPr/>
        </p:nvSpPr>
        <p:spPr>
          <a:xfrm>
            <a:off x="322372" y="356166"/>
            <a:ext cx="8160086" cy="1168107"/>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a:lstStyle>
          <a:p>
            <a:pPr marL="0" marR="0" lvl="0" indent="0" algn="l" defTabSz="914400" rtl="0" eaLnBrk="1" fontAlgn="auto" latinLnBrk="0" hangingPunct="1">
              <a:lnSpc>
                <a:spcPct val="16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srgbClr val="061D48"/>
                </a:solidFill>
                <a:effectLst/>
                <a:uLnTx/>
                <a:uFillTx/>
                <a:latin typeface="ARU Raleway" panose="00000500000000000000" pitchFamily="50" charset="0"/>
                <a:ea typeface="+mj-ea"/>
                <a:cs typeface="Stag Medium" panose="02000603060000020004" pitchFamily="50" charset="0"/>
              </a:rPr>
              <a:t>Careers and student destination</a:t>
            </a:r>
            <a:endParaRPr kumimoji="0" lang="en-GB" sz="4000" b="1" i="0" u="none" strike="noStrike" kern="1200" cap="none" spc="0" normalizeH="0" baseline="0" noProof="0">
              <a:ln>
                <a:noFill/>
              </a:ln>
              <a:solidFill>
                <a:srgbClr val="061D48"/>
              </a:solidFill>
              <a:effectLst/>
              <a:uLnTx/>
              <a:uFillTx/>
              <a:latin typeface="ARU Raleway" panose="00000500000000000000" pitchFamily="50" charset="0"/>
              <a:ea typeface="+mj-ea"/>
              <a:cs typeface="+mj-cs"/>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82458" y="0"/>
            <a:ext cx="3709542" cy="6887092"/>
          </a:xfrm>
          <a:prstGeom prst="rect">
            <a:avLst/>
          </a:prstGeom>
        </p:spPr>
      </p:pic>
      <p:pic>
        <p:nvPicPr>
          <p:cNvPr id="7" name="Picture 6">
            <a:extLst>
              <a:ext uri="{FF2B5EF4-FFF2-40B4-BE49-F238E27FC236}">
                <a16:creationId xmlns:a16="http://schemas.microsoft.com/office/drawing/2014/main" id="{14AF5AD0-0AB3-8846-BA20-973B5CBFAF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2005" y="5240927"/>
            <a:ext cx="2052084" cy="1353706"/>
          </a:xfrm>
          <a:prstGeom prst="rect">
            <a:avLst/>
          </a:prstGeom>
        </p:spPr>
      </p:pic>
    </p:spTree>
    <p:extLst>
      <p:ext uri="{BB962C8B-B14F-4D97-AF65-F5344CB8AC3E}">
        <p14:creationId xmlns:p14="http://schemas.microsoft.com/office/powerpoint/2010/main" val="203753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82574" y="1117940"/>
            <a:ext cx="5537654" cy="56166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rgbClr val="004479"/>
                </a:solidFill>
                <a:latin typeface="Source Sans Pro" panose="020B05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004479"/>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004479"/>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004479"/>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004479"/>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Emma Speller</a:t>
            </a:r>
            <a:br>
              <a:rPr kumimoji="0" lang="en-US" sz="2400" b="1" i="0" u="none" strike="noStrike" kern="1200" cap="none" spc="0" normalizeH="0" baseline="0" noProof="0">
                <a:ln>
                  <a:noFill/>
                </a:ln>
                <a:solidFill>
                  <a:srgbClr val="071D49"/>
                </a:solidFill>
                <a:effectLst/>
                <a:uLnTx/>
                <a:uFillTx/>
                <a:latin typeface="ARU Raleway" panose="00000500000000000000" pitchFamily="50" charset="0"/>
                <a:ea typeface="+mn-ea"/>
                <a:cs typeface="+mn-cs"/>
              </a:rPr>
            </a:br>
            <a:r>
              <a:rPr kumimoji="0" lang="en-GB" sz="2000" b="1" i="0" u="none" strike="noStrike" kern="1200" cap="none" spc="0" normalizeH="0" baseline="0" noProof="0" err="1">
                <a:ln>
                  <a:noFill/>
                </a:ln>
                <a:solidFill>
                  <a:srgbClr val="071D49"/>
                </a:solidFill>
                <a:effectLst/>
                <a:uLnTx/>
                <a:uFillTx/>
                <a:latin typeface="ARU Raleway" panose="00000500000000000000" pitchFamily="50" charset="0"/>
                <a:ea typeface="+mn-ea"/>
                <a:cs typeface="+mn-cs"/>
              </a:rPr>
              <a:t>BEd</a:t>
            </a:r>
            <a:r>
              <a:rPr kumimoji="0" lang="en-GB" sz="2000" b="1"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 (Hons) Primary Education (grad. 1998)</a:t>
            </a:r>
            <a:br>
              <a:rPr kumimoji="0" lang="en-GB" sz="2000" b="1" i="0" u="none" strike="noStrike" kern="1200" cap="none" spc="0" normalizeH="0" baseline="0" noProof="0">
                <a:ln>
                  <a:noFill/>
                </a:ln>
                <a:solidFill>
                  <a:srgbClr val="071D49"/>
                </a:solidFill>
                <a:effectLst/>
                <a:uLnTx/>
                <a:uFillTx/>
                <a:latin typeface="ARU Raleway" panose="00000500000000000000" pitchFamily="50" charset="0"/>
                <a:ea typeface="+mn-ea"/>
                <a:cs typeface="+mn-cs"/>
              </a:rPr>
            </a:br>
            <a:br>
              <a:rPr kumimoji="0" lang="en-GB" sz="2000" b="1" i="0" u="none" strike="noStrike" kern="1200" cap="none" spc="0" normalizeH="0" baseline="0" noProof="0">
                <a:ln>
                  <a:noFill/>
                </a:ln>
                <a:solidFill>
                  <a:srgbClr val="071D49"/>
                </a:solidFill>
                <a:effectLst/>
                <a:uLnTx/>
                <a:uFillTx/>
                <a:latin typeface="ARU Raleway" panose="00000500000000000000" pitchFamily="50" charset="0"/>
                <a:ea typeface="+mn-ea"/>
                <a:cs typeface="+mn-cs"/>
              </a:rPr>
            </a:br>
            <a:r>
              <a:rPr kumimoji="0" lang="en-GB" sz="2000" b="1"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Worked in education ever since. Currently  Head Teacher at Heybridge Primary School in the Kemnal Academy Trust (TKAT).</a:t>
            </a:r>
            <a:br>
              <a:rPr kumimoji="0" lang="en-GB" sz="2000" b="1" i="0" u="none" strike="noStrike" kern="1200" cap="none" spc="0" normalizeH="0" baseline="0" noProof="0">
                <a:ln>
                  <a:noFill/>
                </a:ln>
                <a:solidFill>
                  <a:srgbClr val="071D49"/>
                </a:solidFill>
                <a:effectLst/>
                <a:uLnTx/>
                <a:uFillTx/>
                <a:latin typeface="ARU Raleway" panose="00000500000000000000" pitchFamily="50" charset="0"/>
                <a:ea typeface="+mn-ea"/>
                <a:cs typeface="+mn-cs"/>
              </a:rPr>
            </a:br>
            <a:endParaRPr kumimoji="0" lang="en-GB" sz="2000" b="1"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“We did two or three work experiences a year on the course, in blocks of two or three weeks, and I would be working with the teachers.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That’s where you learn the job – from experienced teachers doing it themselves, and being in the classroom with the children.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You could apply all that pedagogy you learned in the lectures, and I think the marriage of the two gives you what you need to be a teacher.”</a:t>
            </a:r>
            <a:r>
              <a:rPr kumimoji="0" lang="en-GB" sz="1800" b="0"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 </a:t>
            </a:r>
          </a:p>
        </p:txBody>
      </p:sp>
      <p:sp>
        <p:nvSpPr>
          <p:cNvPr id="4" name="Content Placeholder 3"/>
          <p:cNvSpPr txBox="1">
            <a:spLocks/>
          </p:cNvSpPr>
          <p:nvPr/>
        </p:nvSpPr>
        <p:spPr>
          <a:xfrm>
            <a:off x="282574" y="393593"/>
            <a:ext cx="4768397" cy="840121"/>
          </a:xfrm>
          <a:prstGeom prst="rect">
            <a:avLst/>
          </a:prstGeom>
        </p:spPr>
        <p:txBody>
          <a:bodyPr vert="horz" lIns="91440" tIns="45720" rIns="91440" bIns="45720" rtlCol="0" anchor="t">
            <a:normAutofit fontScale="92500" lnSpcReduction="10000"/>
          </a:bodyPr>
          <a:lstStyle>
            <a:lvl1pPr algn="ctr" defTabSz="914400" rtl="0" eaLnBrk="1" latinLnBrk="0" hangingPunct="1">
              <a:lnSpc>
                <a:spcPct val="90000"/>
              </a:lnSpc>
              <a:spcBef>
                <a:spcPct val="0"/>
              </a:spcBef>
              <a:buNone/>
              <a:defRPr sz="6000" b="0" i="0" kern="1200">
                <a:solidFill>
                  <a:srgbClr val="004479"/>
                </a:solidFill>
                <a:latin typeface="Stag Medium" panose="0200050306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3500" b="1" i="0" u="none" strike="noStrike" kern="1200" cap="none" spc="0" normalizeH="0" baseline="0" noProof="0">
                <a:ln>
                  <a:noFill/>
                </a:ln>
                <a:solidFill>
                  <a:srgbClr val="071D49"/>
                </a:solidFill>
                <a:effectLst/>
                <a:uLnTx/>
                <a:uFillTx/>
                <a:latin typeface="ARU Raleway" panose="00000500000000000000" pitchFamily="50" charset="0"/>
                <a:ea typeface="+mj-ea"/>
                <a:cs typeface="Stag Medium" panose="02000603060000020004" pitchFamily="50" charset="0"/>
              </a:rPr>
              <a:t>What Our Students Say</a:t>
            </a:r>
            <a:br>
              <a:rPr kumimoji="0" lang="en-GB" altLang="en-US" sz="4000" b="1" i="0" u="none" strike="noStrike" kern="1200" cap="none" spc="0" normalizeH="0" baseline="0" noProof="0">
                <a:ln>
                  <a:noFill/>
                </a:ln>
                <a:solidFill>
                  <a:srgbClr val="071D49"/>
                </a:solidFill>
                <a:effectLst/>
                <a:uLnTx/>
                <a:uFillTx/>
                <a:latin typeface="ARU Raleway" panose="00000500000000000000" pitchFamily="50" charset="0"/>
                <a:ea typeface="+mj-ea"/>
                <a:cs typeface="Stag Medium" panose="02000603060000020004" pitchFamily="50" charset="0"/>
              </a:rPr>
            </a:br>
            <a:endParaRPr kumimoji="0" lang="en-GB" altLang="en-US" sz="2800" b="1" i="0" u="none" strike="noStrike" kern="1200" cap="none" spc="0" normalizeH="0" baseline="0" noProof="0">
              <a:ln>
                <a:noFill/>
              </a:ln>
              <a:solidFill>
                <a:srgbClr val="071D49"/>
              </a:solidFill>
              <a:effectLst/>
              <a:uLnTx/>
              <a:uFillTx/>
              <a:latin typeface="ARU Raleway" panose="00000500000000000000" pitchFamily="50" charset="0"/>
              <a:ea typeface="+mj-ea"/>
              <a:cs typeface="Stag Medium" panose="02000603060000020004" pitchFamily="50" charset="0"/>
            </a:endParaRPr>
          </a:p>
        </p:txBody>
      </p:sp>
      <p:pic>
        <p:nvPicPr>
          <p:cNvPr id="10" name="Picture 9" descr="A person sitting at a desk&#10;&#10;Description automatically generated">
            <a:extLst>
              <a:ext uri="{FF2B5EF4-FFF2-40B4-BE49-F238E27FC236}">
                <a16:creationId xmlns:a16="http://schemas.microsoft.com/office/drawing/2014/main" id="{F5CE73CE-728B-434D-2AFE-1FA74C74A891}"/>
              </a:ext>
            </a:extLst>
          </p:cNvPr>
          <p:cNvPicPr>
            <a:picLocks noChangeAspect="1"/>
          </p:cNvPicPr>
          <p:nvPr/>
        </p:nvPicPr>
        <p:blipFill>
          <a:blip r:embed="rId3"/>
          <a:stretch>
            <a:fillRect/>
          </a:stretch>
        </p:blipFill>
        <p:spPr>
          <a:xfrm>
            <a:off x="6096000" y="638627"/>
            <a:ext cx="5623283" cy="5326743"/>
          </a:xfrm>
          <a:prstGeom prst="rect">
            <a:avLst/>
          </a:prstGeom>
        </p:spPr>
      </p:pic>
    </p:spTree>
    <p:extLst>
      <p:ext uri="{BB962C8B-B14F-4D97-AF65-F5344CB8AC3E}">
        <p14:creationId xmlns:p14="http://schemas.microsoft.com/office/powerpoint/2010/main" val="340382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Rectangle 4"/>
          <p:cNvSpPr/>
          <p:nvPr/>
        </p:nvSpPr>
        <p:spPr>
          <a:xfrm>
            <a:off x="658368" y="1140890"/>
            <a:ext cx="11218592" cy="1686487"/>
          </a:xfrm>
          <a:prstGeom prst="rect">
            <a:avLst/>
          </a:prstGeom>
        </p:spPr>
        <p:txBody>
          <a:bodyPr wrap="square">
            <a:spAutoFit/>
          </a:bodyPr>
          <a:lstStyle/>
          <a:p>
            <a:pPr>
              <a:lnSpc>
                <a:spcPct val="150000"/>
              </a:lnSpc>
              <a:defRPr/>
            </a:pPr>
            <a:r>
              <a:rPr lang="en-GB" sz="2400">
                <a:solidFill>
                  <a:schemeClr val="bg1"/>
                </a:solidFill>
                <a:latin typeface="ARU Raleway" panose="00000500000000000000" pitchFamily="50" charset="0"/>
              </a:rPr>
              <a:t>You’ll be required to develop both your academic and practical skills. Writing at the </a:t>
            </a:r>
            <a:r>
              <a:rPr lang="en-GB" sz="2400" b="1">
                <a:solidFill>
                  <a:schemeClr val="bg1"/>
                </a:solidFill>
                <a:latin typeface="ARU Raleway" panose="00000500000000000000" pitchFamily="50" charset="0"/>
              </a:rPr>
              <a:t>right academic level</a:t>
            </a:r>
            <a:r>
              <a:rPr lang="en-GB" sz="2400">
                <a:solidFill>
                  <a:schemeClr val="bg1"/>
                </a:solidFill>
                <a:latin typeface="ARU Raleway" panose="00000500000000000000" pitchFamily="50" charset="0"/>
              </a:rPr>
              <a:t>, </a:t>
            </a:r>
            <a:r>
              <a:rPr lang="en-GB" sz="2400" b="1">
                <a:solidFill>
                  <a:schemeClr val="bg1"/>
                </a:solidFill>
                <a:latin typeface="ARU Raleway" panose="00000500000000000000" pitchFamily="50" charset="0"/>
              </a:rPr>
              <a:t>respecting deadlines </a:t>
            </a:r>
            <a:r>
              <a:rPr lang="en-GB" sz="2400">
                <a:solidFill>
                  <a:schemeClr val="bg1"/>
                </a:solidFill>
                <a:latin typeface="ARU Raleway" panose="00000500000000000000" pitchFamily="50" charset="0"/>
              </a:rPr>
              <a:t>and </a:t>
            </a:r>
            <a:r>
              <a:rPr lang="en-GB" sz="2400" b="1">
                <a:solidFill>
                  <a:schemeClr val="bg1"/>
                </a:solidFill>
                <a:latin typeface="ARU Raleway" panose="00000500000000000000" pitchFamily="50" charset="0"/>
              </a:rPr>
              <a:t>managing your time </a:t>
            </a:r>
            <a:r>
              <a:rPr lang="en-GB" sz="2400">
                <a:solidFill>
                  <a:schemeClr val="bg1"/>
                </a:solidFill>
                <a:latin typeface="ARU Raleway" panose="00000500000000000000" pitchFamily="50" charset="0"/>
              </a:rPr>
              <a:t>can be difficult. We have many </a:t>
            </a:r>
            <a:r>
              <a:rPr lang="en-GB" sz="2400" b="1">
                <a:solidFill>
                  <a:schemeClr val="bg1"/>
                </a:solidFill>
                <a:latin typeface="ARU Raleway" panose="00000500000000000000" pitchFamily="50" charset="0"/>
              </a:rPr>
              <a:t>Student Support Services:</a:t>
            </a:r>
          </a:p>
        </p:txBody>
      </p:sp>
      <p:sp>
        <p:nvSpPr>
          <p:cNvPr id="8" name="Title 1"/>
          <p:cNvSpPr>
            <a:spLocks noGrp="1"/>
          </p:cNvSpPr>
          <p:nvPr>
            <p:ph type="title"/>
          </p:nvPr>
        </p:nvSpPr>
        <p:spPr>
          <a:xfrm>
            <a:off x="658368" y="117578"/>
            <a:ext cx="9121568" cy="1168107"/>
          </a:xfrm>
        </p:spPr>
        <p:txBody>
          <a:bodyPr>
            <a:noAutofit/>
          </a:bodyPr>
          <a:lstStyle/>
          <a:p>
            <a:r>
              <a:rPr lang="en-GB" altLang="en-US">
                <a:solidFill>
                  <a:schemeClr val="bg1"/>
                </a:solidFill>
                <a:latin typeface="ARU Raleway" panose="00000500000000000000" pitchFamily="50" charset="0"/>
                <a:cs typeface="Stag Medium" panose="02000603060000020004" pitchFamily="50" charset="0"/>
              </a:rPr>
              <a:t>What are the main challenges?</a:t>
            </a:r>
            <a:endParaRPr lang="en-GB">
              <a:solidFill>
                <a:schemeClr val="bg1"/>
              </a:solidFill>
              <a:latin typeface="ARU Raleway" panose="00000500000000000000" pitchFamily="50" charset="0"/>
            </a:endParaRPr>
          </a:p>
        </p:txBody>
      </p:sp>
      <p:pic>
        <p:nvPicPr>
          <p:cNvPr id="2" name="Picture 1">
            <a:extLst>
              <a:ext uri="{FF2B5EF4-FFF2-40B4-BE49-F238E27FC236}">
                <a16:creationId xmlns:a16="http://schemas.microsoft.com/office/drawing/2014/main" id="{860E4407-3A70-4B22-8FCA-6F41965FE2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9375" y="5318373"/>
            <a:ext cx="1637585" cy="1080272"/>
          </a:xfrm>
          <a:prstGeom prst="rect">
            <a:avLst/>
          </a:prstGeom>
        </p:spPr>
      </p:pic>
      <p:sp>
        <p:nvSpPr>
          <p:cNvPr id="6" name="TextBox 5">
            <a:extLst>
              <a:ext uri="{FF2B5EF4-FFF2-40B4-BE49-F238E27FC236}">
                <a16:creationId xmlns:a16="http://schemas.microsoft.com/office/drawing/2014/main" id="{C4907046-1118-439A-9143-B756FC539A35}"/>
              </a:ext>
            </a:extLst>
          </p:cNvPr>
          <p:cNvSpPr txBox="1"/>
          <p:nvPr/>
        </p:nvSpPr>
        <p:spPr>
          <a:xfrm>
            <a:off x="733424" y="3035263"/>
            <a:ext cx="10267951" cy="2659321"/>
          </a:xfrm>
          <a:prstGeom prst="rect">
            <a:avLst/>
          </a:prstGeom>
          <a:noFill/>
        </p:spPr>
        <p:txBody>
          <a:bodyPr wrap="square" numCol="2">
            <a:noAutofit/>
          </a:bodyPr>
          <a:lstStyle/>
          <a:p>
            <a:pPr algn="l" rtl="0" fontAlgn="base">
              <a:lnSpc>
                <a:spcPct val="150000"/>
              </a:lnSpc>
              <a:spcBef>
                <a:spcPts val="600"/>
              </a:spcBef>
              <a:spcAft>
                <a:spcPts val="600"/>
              </a:spcAft>
            </a:pPr>
            <a:r>
              <a:rPr lang="en-GB" sz="2100" b="1" i="0" u="none" strike="noStrike">
                <a:solidFill>
                  <a:srgbClr val="071D49"/>
                </a:solidFill>
                <a:effectLst/>
                <a:latin typeface="ARU Raleway" panose="00000500000000000000" pitchFamily="50" charset="0"/>
              </a:rPr>
              <a:t>Course</a:t>
            </a:r>
            <a:r>
              <a:rPr lang="en-US" sz="2100" b="0" i="0" u="none" strike="noStrike">
                <a:solidFill>
                  <a:srgbClr val="071D49"/>
                </a:solidFill>
                <a:effectLst/>
                <a:latin typeface="ARU Raleway" panose="00000500000000000000" pitchFamily="50" charset="0"/>
              </a:rPr>
              <a:t>​</a:t>
            </a:r>
          </a:p>
          <a:p>
            <a:pPr marL="342900" indent="-342900" algn="l" rtl="0" fontAlgn="base">
              <a:lnSpc>
                <a:spcPct val="150000"/>
              </a:lnSpc>
              <a:spcBef>
                <a:spcPts val="600"/>
              </a:spcBef>
              <a:spcAft>
                <a:spcPts val="600"/>
              </a:spcAft>
              <a:buFont typeface="Arial" panose="020B0604020202020204" pitchFamily="34" charset="0"/>
              <a:buChar char="•"/>
            </a:pPr>
            <a:r>
              <a:rPr lang="en-GB" sz="2100" b="0" i="0" u="none" strike="noStrike">
                <a:solidFill>
                  <a:srgbClr val="071D49"/>
                </a:solidFill>
                <a:effectLst/>
                <a:latin typeface="ARU Raleway" panose="00000500000000000000" pitchFamily="50" charset="0"/>
              </a:rPr>
              <a:t>Personal Development Tutor ​</a:t>
            </a:r>
          </a:p>
          <a:p>
            <a:pPr marL="342900" indent="-342900" algn="l" rtl="0" fontAlgn="base">
              <a:lnSpc>
                <a:spcPct val="150000"/>
              </a:lnSpc>
              <a:spcBef>
                <a:spcPts val="600"/>
              </a:spcBef>
              <a:spcAft>
                <a:spcPts val="600"/>
              </a:spcAft>
              <a:buFont typeface="Arial" panose="020B0604020202020204" pitchFamily="34" charset="0"/>
              <a:buChar char="•"/>
            </a:pPr>
            <a:r>
              <a:rPr lang="en-GB" sz="2100" b="0" i="0" u="none" strike="noStrike">
                <a:solidFill>
                  <a:srgbClr val="071D49"/>
                </a:solidFill>
                <a:effectLst/>
                <a:latin typeface="ARU Raleway" panose="00000500000000000000" pitchFamily="50" charset="0"/>
              </a:rPr>
              <a:t>Study Skills Plus </a:t>
            </a:r>
            <a:r>
              <a:rPr lang="en-US" sz="2100" b="0" i="0" u="none" strike="noStrike">
                <a:solidFill>
                  <a:srgbClr val="071D49"/>
                </a:solidFill>
                <a:effectLst/>
                <a:latin typeface="ARU Raleway" panose="00000500000000000000" pitchFamily="50" charset="0"/>
              </a:rPr>
              <a:t>​</a:t>
            </a:r>
          </a:p>
          <a:p>
            <a:pPr marL="342900" indent="-342900">
              <a:lnSpc>
                <a:spcPct val="150000"/>
              </a:lnSpc>
              <a:spcBef>
                <a:spcPts val="600"/>
              </a:spcBef>
              <a:spcAft>
                <a:spcPts val="600"/>
              </a:spcAft>
              <a:buFont typeface="Arial" panose="020B0604020202020204" pitchFamily="34" charset="0"/>
              <a:buChar char="•"/>
              <a:defRPr/>
            </a:pPr>
            <a:r>
              <a:rPr lang="en-GB" sz="2100">
                <a:solidFill>
                  <a:schemeClr val="bg1"/>
                </a:solidFill>
                <a:latin typeface="ARU Raleway" panose="00000500000000000000" pitchFamily="50" charset="0"/>
              </a:rPr>
              <a:t>Group and individual support from your lecturers and peers</a:t>
            </a:r>
            <a:r>
              <a:rPr lang="en-US" sz="2100" b="0" i="0" u="none" strike="noStrike">
                <a:solidFill>
                  <a:srgbClr val="071D49"/>
                </a:solidFill>
                <a:effectLst/>
                <a:latin typeface="ARU Raleway" panose="00000500000000000000" pitchFamily="50" charset="0"/>
              </a:rPr>
              <a:t>​</a:t>
            </a:r>
          </a:p>
          <a:p>
            <a:pPr marL="342900" indent="-342900">
              <a:lnSpc>
                <a:spcPct val="150000"/>
              </a:lnSpc>
              <a:spcBef>
                <a:spcPts val="600"/>
              </a:spcBef>
              <a:spcAft>
                <a:spcPts val="600"/>
              </a:spcAft>
              <a:buFont typeface="Arial" panose="020B0604020202020204" pitchFamily="34" charset="0"/>
              <a:buChar char="•"/>
              <a:defRPr/>
            </a:pPr>
            <a:endParaRPr lang="en-US" sz="2100" b="0" i="0" u="none" strike="noStrike">
              <a:solidFill>
                <a:srgbClr val="071D49"/>
              </a:solidFill>
              <a:effectLst/>
              <a:latin typeface="ARU Raleway" panose="00000500000000000000" pitchFamily="50" charset="0"/>
            </a:endParaRPr>
          </a:p>
          <a:p>
            <a:pPr algn="l" rtl="0" fontAlgn="base">
              <a:lnSpc>
                <a:spcPct val="150000"/>
              </a:lnSpc>
              <a:spcBef>
                <a:spcPts val="600"/>
              </a:spcBef>
              <a:spcAft>
                <a:spcPts val="600"/>
              </a:spcAft>
            </a:pPr>
            <a:r>
              <a:rPr lang="en-GB" sz="2100" b="1" i="0" u="none" strike="noStrike">
                <a:solidFill>
                  <a:srgbClr val="071D49"/>
                </a:solidFill>
                <a:effectLst/>
                <a:latin typeface="ARU Raleway" panose="00000500000000000000" pitchFamily="50" charset="0"/>
              </a:rPr>
              <a:t>Life</a:t>
            </a:r>
            <a:r>
              <a:rPr lang="en-US" sz="2100" b="0" i="0" u="none" strike="noStrike">
                <a:solidFill>
                  <a:srgbClr val="071D49"/>
                </a:solidFill>
                <a:effectLst/>
                <a:latin typeface="ARU Raleway" panose="00000500000000000000" pitchFamily="50" charset="0"/>
              </a:rPr>
              <a:t>​</a:t>
            </a:r>
          </a:p>
          <a:p>
            <a:pPr marL="342900" indent="-342900" algn="l" rtl="0" fontAlgn="base">
              <a:lnSpc>
                <a:spcPct val="150000"/>
              </a:lnSpc>
              <a:spcBef>
                <a:spcPts val="600"/>
              </a:spcBef>
              <a:spcAft>
                <a:spcPts val="600"/>
              </a:spcAft>
              <a:buFont typeface="Arial" panose="020B0604020202020204" pitchFamily="34" charset="0"/>
              <a:buChar char="•"/>
            </a:pPr>
            <a:r>
              <a:rPr lang="en-US" sz="2100" b="0" i="0" u="none" strike="noStrike">
                <a:solidFill>
                  <a:srgbClr val="071D49"/>
                </a:solidFill>
                <a:effectLst/>
                <a:latin typeface="ARU Raleway" panose="00000500000000000000" pitchFamily="50" charset="0"/>
              </a:rPr>
              <a:t>ARU Temps</a:t>
            </a:r>
          </a:p>
          <a:p>
            <a:pPr marL="342900" indent="-342900" algn="l" rtl="0" fontAlgn="base">
              <a:lnSpc>
                <a:spcPct val="150000"/>
              </a:lnSpc>
              <a:spcBef>
                <a:spcPts val="600"/>
              </a:spcBef>
              <a:spcAft>
                <a:spcPts val="600"/>
              </a:spcAft>
              <a:buFont typeface="Arial" panose="020B0604020202020204" pitchFamily="34" charset="0"/>
              <a:buChar char="•"/>
            </a:pPr>
            <a:r>
              <a:rPr lang="en-US" sz="2100" b="0" i="0" u="none" strike="noStrike">
                <a:solidFill>
                  <a:srgbClr val="071D49"/>
                </a:solidFill>
                <a:effectLst/>
                <a:latin typeface="ARU Raleway" panose="00000500000000000000" pitchFamily="50" charset="0"/>
              </a:rPr>
              <a:t>Sport and Active Anglia​</a:t>
            </a:r>
          </a:p>
          <a:p>
            <a:pPr marL="342900" indent="-342900" algn="l" rtl="0" fontAlgn="base">
              <a:lnSpc>
                <a:spcPct val="150000"/>
              </a:lnSpc>
              <a:spcBef>
                <a:spcPts val="600"/>
              </a:spcBef>
              <a:spcAft>
                <a:spcPts val="600"/>
              </a:spcAft>
              <a:buFont typeface="Arial" panose="020B0604020202020204" pitchFamily="34" charset="0"/>
              <a:buChar char="•"/>
            </a:pPr>
            <a:r>
              <a:rPr lang="en-US" sz="2100" b="0" i="0" u="none" strike="noStrike">
                <a:solidFill>
                  <a:srgbClr val="071D49"/>
                </a:solidFill>
                <a:effectLst/>
                <a:latin typeface="ARU Raleway" panose="00000500000000000000" pitchFamily="50" charset="0"/>
              </a:rPr>
              <a:t>Counselling and Wellbeing Service​</a:t>
            </a:r>
          </a:p>
          <a:p>
            <a:pPr marL="342900" indent="-342900" algn="l" rtl="0" fontAlgn="base">
              <a:lnSpc>
                <a:spcPct val="150000"/>
              </a:lnSpc>
              <a:spcBef>
                <a:spcPts val="600"/>
              </a:spcBef>
              <a:spcAft>
                <a:spcPts val="600"/>
              </a:spcAft>
              <a:buFont typeface="Arial" panose="020B0604020202020204" pitchFamily="34" charset="0"/>
              <a:buChar char="•"/>
            </a:pPr>
            <a:r>
              <a:rPr lang="en-US" sz="2100" b="0" i="0" u="none" strike="noStrike">
                <a:solidFill>
                  <a:srgbClr val="071D49"/>
                </a:solidFill>
                <a:effectLst/>
                <a:latin typeface="ARU Raleway" panose="00000500000000000000" pitchFamily="50" charset="0"/>
              </a:rPr>
              <a:t>Student Union ​</a:t>
            </a:r>
          </a:p>
          <a:p>
            <a:pPr algn="l" rtl="0" fontAlgn="base">
              <a:buFont typeface="Arial" panose="020B0604020202020204" pitchFamily="34" charset="0"/>
              <a:buChar char="•"/>
            </a:pPr>
            <a:endParaRPr lang="en-GB" sz="2100" b="0" i="0" u="none" strike="noStrike">
              <a:solidFill>
                <a:srgbClr val="071D49"/>
              </a:solidFill>
              <a:effectLst/>
              <a:latin typeface="ARU Raleway" panose="00000500000000000000" pitchFamily="50" charset="0"/>
            </a:endParaRPr>
          </a:p>
        </p:txBody>
      </p:sp>
    </p:spTree>
    <p:extLst>
      <p:ext uri="{BB962C8B-B14F-4D97-AF65-F5344CB8AC3E}">
        <p14:creationId xmlns:p14="http://schemas.microsoft.com/office/powerpoint/2010/main" val="3371434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E37535-D852-2C47-AB7A-4C4D35AC472E}"/>
              </a:ext>
            </a:extLst>
          </p:cNvPr>
          <p:cNvSpPr>
            <a:spLocks noGrp="1"/>
          </p:cNvSpPr>
          <p:nvPr>
            <p:ph type="title"/>
          </p:nvPr>
        </p:nvSpPr>
        <p:spPr>
          <a:xfrm>
            <a:off x="96392" y="83290"/>
            <a:ext cx="5428488" cy="1325563"/>
          </a:xfrm>
        </p:spPr>
        <p:txBody>
          <a:bodyPr>
            <a:normAutofit/>
          </a:bodyPr>
          <a:lstStyle/>
          <a:p>
            <a:r>
              <a:rPr lang="en-US" sz="5000">
                <a:solidFill>
                  <a:srgbClr val="071D49"/>
                </a:solidFill>
                <a:latin typeface="ARU Raleway" panose="00000500000000000000" pitchFamily="50" charset="0"/>
              </a:rPr>
              <a:t>Also here to help</a:t>
            </a:r>
          </a:p>
        </p:txBody>
      </p:sp>
      <p:sp>
        <p:nvSpPr>
          <p:cNvPr id="5" name="Content Placeholder 4">
            <a:extLst>
              <a:ext uri="{FF2B5EF4-FFF2-40B4-BE49-F238E27FC236}">
                <a16:creationId xmlns:a16="http://schemas.microsoft.com/office/drawing/2014/main" id="{2746C9D5-80C5-E243-A620-487855029C0C}"/>
              </a:ext>
            </a:extLst>
          </p:cNvPr>
          <p:cNvSpPr>
            <a:spLocks noGrp="1"/>
          </p:cNvSpPr>
          <p:nvPr>
            <p:ph idx="1"/>
          </p:nvPr>
        </p:nvSpPr>
        <p:spPr>
          <a:xfrm>
            <a:off x="0" y="3571875"/>
            <a:ext cx="7296150" cy="3286124"/>
          </a:xfrm>
          <a:solidFill>
            <a:srgbClr val="FFFFFF">
              <a:alpha val="50000"/>
            </a:srgbClr>
          </a:solidFill>
        </p:spPr>
        <p:txBody>
          <a:bodyPr vert="horz" lIns="91440" tIns="45720" rIns="91440" bIns="45720" numCol="2" rtlCol="0" anchor="t">
            <a:noAutofit/>
          </a:bodyPr>
          <a:lstStyle/>
          <a:p>
            <a:pPr>
              <a:lnSpc>
                <a:spcPct val="150000"/>
              </a:lnSpc>
              <a:spcBef>
                <a:spcPts val="600"/>
              </a:spcBef>
              <a:spcAft>
                <a:spcPts val="600"/>
              </a:spcAft>
            </a:pPr>
            <a:r>
              <a:rPr lang="en-GB" altLang="en-US" sz="2200" b="1">
                <a:latin typeface="ARU Raleway" panose="00000500000000000000" pitchFamily="50" charset="0"/>
                <a:cs typeface="Source Sans Pro" panose="020B0503030403020204" pitchFamily="34" charset="0"/>
              </a:rPr>
              <a:t>Course Leader</a:t>
            </a:r>
          </a:p>
          <a:p>
            <a:pPr>
              <a:lnSpc>
                <a:spcPct val="150000"/>
              </a:lnSpc>
              <a:spcBef>
                <a:spcPts val="600"/>
              </a:spcBef>
              <a:spcAft>
                <a:spcPts val="600"/>
              </a:spcAft>
            </a:pPr>
            <a:r>
              <a:rPr lang="en-GB" altLang="en-US" sz="2200" b="1">
                <a:latin typeface="ARU Raleway" panose="00000500000000000000" pitchFamily="50" charset="0"/>
                <a:cs typeface="Source Sans Pro" panose="020B0503030403020204" pitchFamily="34" charset="0"/>
              </a:rPr>
              <a:t>Module Tutor</a:t>
            </a:r>
          </a:p>
          <a:p>
            <a:pPr>
              <a:lnSpc>
                <a:spcPct val="150000"/>
              </a:lnSpc>
              <a:spcBef>
                <a:spcPts val="600"/>
              </a:spcBef>
              <a:spcAft>
                <a:spcPts val="600"/>
              </a:spcAft>
            </a:pPr>
            <a:r>
              <a:rPr lang="en-GB" altLang="en-US" sz="2200" b="1">
                <a:latin typeface="ARU Raleway" panose="00000500000000000000" pitchFamily="50" charset="0"/>
                <a:cs typeface="Source Sans Pro" panose="020B0503030403020204" pitchFamily="34" charset="0"/>
              </a:rPr>
              <a:t>Personal Tutor</a:t>
            </a:r>
          </a:p>
          <a:p>
            <a:pPr>
              <a:lnSpc>
                <a:spcPct val="150000"/>
              </a:lnSpc>
              <a:spcBef>
                <a:spcPts val="600"/>
              </a:spcBef>
              <a:spcAft>
                <a:spcPts val="600"/>
              </a:spcAft>
            </a:pPr>
            <a:r>
              <a:rPr lang="en-GB" altLang="en-US" sz="2200" b="1">
                <a:latin typeface="ARU Raleway" panose="00000500000000000000" pitchFamily="50" charset="0"/>
                <a:cs typeface="Source Sans Pro" panose="020B0503030403020204" pitchFamily="34" charset="0"/>
              </a:rPr>
              <a:t>Student Advice</a:t>
            </a:r>
          </a:p>
          <a:p>
            <a:pPr>
              <a:lnSpc>
                <a:spcPct val="150000"/>
              </a:lnSpc>
              <a:spcBef>
                <a:spcPts val="600"/>
              </a:spcBef>
              <a:spcAft>
                <a:spcPts val="600"/>
              </a:spcAft>
            </a:pPr>
            <a:r>
              <a:rPr lang="en-GB" altLang="en-US" sz="2200" b="1">
                <a:latin typeface="ARU Raleway" panose="00000500000000000000" pitchFamily="50" charset="0"/>
                <a:cs typeface="Source Sans Pro" panose="020B0503030403020204" pitchFamily="34" charset="0"/>
              </a:rPr>
              <a:t>Study Skills Tutors</a:t>
            </a:r>
          </a:p>
          <a:p>
            <a:pPr>
              <a:lnSpc>
                <a:spcPct val="150000"/>
              </a:lnSpc>
              <a:spcBef>
                <a:spcPts val="600"/>
              </a:spcBef>
              <a:spcAft>
                <a:spcPts val="600"/>
              </a:spcAft>
            </a:pPr>
            <a:endParaRPr lang="en-GB" altLang="en-US" sz="2200" b="1">
              <a:latin typeface="ARU Raleway" panose="00000500000000000000" pitchFamily="50" charset="0"/>
              <a:cs typeface="Source Sans Pro" panose="020B0503030403020204" pitchFamily="34" charset="0"/>
            </a:endParaRPr>
          </a:p>
          <a:p>
            <a:pPr>
              <a:lnSpc>
                <a:spcPct val="150000"/>
              </a:lnSpc>
              <a:spcBef>
                <a:spcPts val="600"/>
              </a:spcBef>
              <a:spcAft>
                <a:spcPts val="600"/>
              </a:spcAft>
            </a:pPr>
            <a:r>
              <a:rPr lang="en-GB" altLang="en-US" sz="2200" b="1">
                <a:latin typeface="ARU Raleway" panose="00000500000000000000" pitchFamily="50" charset="0"/>
                <a:cs typeface="Source Sans Pro" panose="020B0503030403020204" pitchFamily="34" charset="0"/>
              </a:rPr>
              <a:t>Employability</a:t>
            </a:r>
          </a:p>
          <a:p>
            <a:pPr>
              <a:lnSpc>
                <a:spcPct val="150000"/>
              </a:lnSpc>
              <a:spcBef>
                <a:spcPts val="600"/>
              </a:spcBef>
              <a:spcAft>
                <a:spcPts val="600"/>
              </a:spcAft>
            </a:pPr>
            <a:r>
              <a:rPr lang="en-GB" altLang="en-US" sz="2200" b="1">
                <a:latin typeface="ARU Raleway" panose="00000500000000000000" pitchFamily="50" charset="0"/>
                <a:cs typeface="Source Sans Pro" panose="020B0503030403020204" pitchFamily="34" charset="0"/>
              </a:rPr>
              <a:t>Finance</a:t>
            </a:r>
          </a:p>
          <a:p>
            <a:pPr>
              <a:lnSpc>
                <a:spcPct val="150000"/>
              </a:lnSpc>
              <a:spcBef>
                <a:spcPts val="600"/>
              </a:spcBef>
              <a:spcAft>
                <a:spcPts val="600"/>
              </a:spcAft>
            </a:pPr>
            <a:r>
              <a:rPr lang="en-GB" altLang="en-US" sz="2200" b="1">
                <a:latin typeface="ARU Raleway"/>
                <a:cs typeface="Source Sans Pro" panose="020B0503030403020204" pitchFamily="34" charset="0"/>
              </a:rPr>
              <a:t>Head of School</a:t>
            </a:r>
            <a:endParaRPr lang="en-GB" altLang="en-US" sz="2200" b="1">
              <a:latin typeface="ARU Raleway" panose="00000500000000000000" pitchFamily="50" charset="0"/>
              <a:cs typeface="Source Sans Pro" panose="020B0503030403020204" pitchFamily="34" charset="0"/>
            </a:endParaRPr>
          </a:p>
          <a:p>
            <a:pPr>
              <a:lnSpc>
                <a:spcPct val="150000"/>
              </a:lnSpc>
              <a:spcBef>
                <a:spcPts val="600"/>
              </a:spcBef>
              <a:spcAft>
                <a:spcPts val="600"/>
              </a:spcAft>
            </a:pPr>
            <a:r>
              <a:rPr lang="en-GB" altLang="en-US" sz="2200" b="1">
                <a:latin typeface="ARU Raleway"/>
                <a:cs typeface="Source Sans Pro" panose="020B0503030403020204" pitchFamily="34" charset="0"/>
              </a:rPr>
              <a:t>Deputy Head of School</a:t>
            </a:r>
            <a:endParaRPr lang="en-GB" altLang="en-US" sz="2200" b="1">
              <a:latin typeface="ARU Raleway" panose="00000500000000000000" pitchFamily="50" charset="0"/>
              <a:cs typeface="Source Sans Pro" panose="020B0503030403020204" pitchFamily="34" charset="0"/>
            </a:endParaRPr>
          </a:p>
          <a:p>
            <a:pPr marL="0" indent="0">
              <a:lnSpc>
                <a:spcPct val="150000"/>
              </a:lnSpc>
              <a:spcBef>
                <a:spcPts val="600"/>
              </a:spcBef>
              <a:spcAft>
                <a:spcPts val="600"/>
              </a:spcAft>
              <a:buNone/>
            </a:pPr>
            <a:endParaRPr lang="en-US" sz="2200" b="1">
              <a:latin typeface="ARU Raleway" panose="00000500000000000000" pitchFamily="50" charset="0"/>
            </a:endParaRPr>
          </a:p>
        </p:txBody>
      </p:sp>
    </p:spTree>
    <p:extLst>
      <p:ext uri="{BB962C8B-B14F-4D97-AF65-F5344CB8AC3E}">
        <p14:creationId xmlns:p14="http://schemas.microsoft.com/office/powerpoint/2010/main" val="319431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24612" y="609598"/>
            <a:ext cx="3607170" cy="3785652"/>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71D49"/>
                </a:solidFill>
                <a:effectLst/>
                <a:uLnTx/>
                <a:uFillTx/>
                <a:latin typeface="ARU Raleway" panose="00000500000000000000" pitchFamily="50" charset="0"/>
                <a:ea typeface="+mn-ea"/>
                <a:cs typeface="+mn-cs"/>
              </a:rPr>
              <a:t>“I have been supported in my work but I have also received personal support and support with my future. I have loved this course from beginning to end and do not want it to end. The education team are like one big family.”</a:t>
            </a:r>
          </a:p>
        </p:txBody>
      </p:sp>
      <p:sp>
        <p:nvSpPr>
          <p:cNvPr id="8" name="Title 1"/>
          <p:cNvSpPr>
            <a:spLocks noGrp="1"/>
          </p:cNvSpPr>
          <p:nvPr>
            <p:ph type="title"/>
          </p:nvPr>
        </p:nvSpPr>
        <p:spPr>
          <a:xfrm>
            <a:off x="573024" y="274840"/>
            <a:ext cx="9121568" cy="1168107"/>
          </a:xfrm>
        </p:spPr>
        <p:txBody>
          <a:bodyPr>
            <a:noAutofit/>
          </a:bodyPr>
          <a:lstStyle/>
          <a:p>
            <a:r>
              <a:rPr lang="en-GB" altLang="en-US" sz="4800">
                <a:solidFill>
                  <a:srgbClr val="002060"/>
                </a:solidFill>
                <a:cs typeface="Stag Medium" panose="02000603060000020004" pitchFamily="50" charset="0"/>
              </a:rPr>
              <a:t>What our students say: </a:t>
            </a:r>
            <a:endParaRPr lang="en-GB" sz="4800">
              <a:solidFill>
                <a:srgbClr val="002060"/>
              </a:solidFill>
            </a:endParaRPr>
          </a:p>
        </p:txBody>
      </p:sp>
      <p:sp>
        <p:nvSpPr>
          <p:cNvPr id="2" name="Rectangle 1"/>
          <p:cNvSpPr/>
          <p:nvPr/>
        </p:nvSpPr>
        <p:spPr>
          <a:xfrm>
            <a:off x="573023" y="1442947"/>
            <a:ext cx="7199377" cy="1569660"/>
          </a:xfrm>
          <a:prstGeom prst="rect">
            <a:avLst/>
          </a:prstGeom>
          <a:solidFill>
            <a:schemeClr val="tx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ARU Raleway" panose="00000500000000000000" pitchFamily="50" charset="0"/>
                <a:ea typeface="+mn-ea"/>
                <a:cs typeface="+mn-cs"/>
              </a:rPr>
              <a:t>“…the best teachers I have had throughout my education. They are very supportive, know what they are talking about and understand when we have problems” </a:t>
            </a:r>
          </a:p>
        </p:txBody>
      </p:sp>
      <p:sp>
        <p:nvSpPr>
          <p:cNvPr id="3" name="Rectangle 2"/>
          <p:cNvSpPr/>
          <p:nvPr/>
        </p:nvSpPr>
        <p:spPr>
          <a:xfrm>
            <a:off x="542822" y="3141932"/>
            <a:ext cx="7199376" cy="1446550"/>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200" b="0" i="0" u="none" strike="noStrike" kern="1200" cap="none" spc="0" normalizeH="0" baseline="0" noProof="0">
                <a:ln>
                  <a:noFill/>
                </a:ln>
                <a:solidFill>
                  <a:srgbClr val="061D48"/>
                </a:solidFill>
                <a:effectLst/>
                <a:uLnTx/>
                <a:uFillTx/>
                <a:latin typeface="ARU Raleway" panose="00000500000000000000" pitchFamily="50" charset="0"/>
                <a:ea typeface="Calibri" panose="020F0502020204030204" pitchFamily="34" charset="0"/>
                <a:cs typeface="Times New Roman" panose="02020603050405020304" pitchFamily="18" charset="0"/>
              </a:rPr>
              <a:t>“Couldn't have got through the course without the support of the lecturers so thank you from the bottom of my heart! I have enjoyed and will cherish my time at ARU.”</a:t>
            </a:r>
          </a:p>
        </p:txBody>
      </p:sp>
      <p:sp>
        <p:nvSpPr>
          <p:cNvPr id="4" name="Rectangle 3"/>
          <p:cNvSpPr/>
          <p:nvPr/>
        </p:nvSpPr>
        <p:spPr>
          <a:xfrm>
            <a:off x="574270" y="4737786"/>
            <a:ext cx="4708930" cy="1631216"/>
          </a:xfrm>
          <a:prstGeom prst="rect">
            <a:avLst/>
          </a:prstGeom>
          <a:solidFill>
            <a:srgbClr val="071D49"/>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U Raleway" panose="00000500000000000000" pitchFamily="50" charset="0"/>
                <a:ea typeface="+mn-ea"/>
                <a:cs typeface="+mn-cs"/>
              </a:rPr>
              <a:t>“…lecturers have been particularly supportive during personal tough periods of time. My learning has never suffered because of external circumstances.” </a:t>
            </a:r>
          </a:p>
        </p:txBody>
      </p:sp>
      <p:sp>
        <p:nvSpPr>
          <p:cNvPr id="6" name="Rectangle 5"/>
          <p:cNvSpPr/>
          <p:nvPr/>
        </p:nvSpPr>
        <p:spPr>
          <a:xfrm>
            <a:off x="5611091" y="4799342"/>
            <a:ext cx="3879273" cy="1569660"/>
          </a:xfrm>
          <a:prstGeom prst="rect">
            <a:avLst/>
          </a:prstGeom>
          <a:solidFill>
            <a:srgbClr val="FFD1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61D48"/>
                </a:solidFill>
                <a:effectLst/>
                <a:uLnTx/>
                <a:uFillTx/>
                <a:latin typeface="ARU Raleway" panose="00000500000000000000" pitchFamily="50" charset="0"/>
                <a:ea typeface="+mn-ea"/>
                <a:cs typeface="+mn-cs"/>
              </a:rPr>
              <a:t>“I feel they have pushed me to achieve results that I did not think I was capable of achieving.” </a:t>
            </a:r>
          </a:p>
        </p:txBody>
      </p:sp>
    </p:spTree>
    <p:extLst>
      <p:ext uri="{BB962C8B-B14F-4D97-AF65-F5344CB8AC3E}">
        <p14:creationId xmlns:p14="http://schemas.microsoft.com/office/powerpoint/2010/main" val="73734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4175C23-C6D0-46BB-8EB9-059A966C062C}"/>
              </a:ext>
            </a:extLst>
          </p:cNvPr>
          <p:cNvPicPr>
            <a:picLocks noChangeAspect="1" noChangeArrowheads="1"/>
          </p:cNvPicPr>
          <p:nvPr/>
        </p:nvPicPr>
        <p:blipFill rotWithShape="1">
          <a:blip r:embed="rId3" cstate="screen">
            <a:alphaModFix amt="70000"/>
            <a:extLst>
              <a:ext uri="{28A0092B-C50C-407E-A947-70E740481C1C}">
                <a14:useLocalDpi xmlns:a14="http://schemas.microsoft.com/office/drawing/2010/main"/>
              </a:ext>
            </a:extLst>
          </a:blip>
          <a:srcRect/>
          <a:stretch/>
        </p:blipFill>
        <p:spPr bwMode="auto">
          <a:xfrm>
            <a:off x="0" y="-28575"/>
            <a:ext cx="12192000" cy="6858000"/>
          </a:xfrm>
          <a:prstGeom prst="rect">
            <a:avLst/>
          </a:prstGeom>
          <a:noFill/>
          <a:effectLst>
            <a:outerShdw blurRad="50800" dist="508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FF8F1E-7351-2E42-9E20-CF4596682D09}"/>
              </a:ext>
            </a:extLst>
          </p:cNvPr>
          <p:cNvSpPr>
            <a:spLocks noGrp="1"/>
          </p:cNvSpPr>
          <p:nvPr>
            <p:ph type="title"/>
          </p:nvPr>
        </p:nvSpPr>
        <p:spPr>
          <a:xfrm>
            <a:off x="449855" y="389745"/>
            <a:ext cx="7293864" cy="2188563"/>
          </a:xfrm>
        </p:spPr>
        <p:txBody>
          <a:bodyPr>
            <a:noAutofit/>
          </a:bodyPr>
          <a:lstStyle/>
          <a:p>
            <a:r>
              <a:rPr lang="en-US" sz="8800">
                <a:solidFill>
                  <a:schemeClr val="accent6"/>
                </a:solidFill>
                <a:effectLst>
                  <a:outerShdw blurRad="38100" dist="38100" dir="2700000" algn="tl">
                    <a:srgbClr val="000000">
                      <a:alpha val="43137"/>
                    </a:srgbClr>
                  </a:outerShdw>
                </a:effectLst>
              </a:rPr>
              <a:t>Any questions?</a:t>
            </a:r>
            <a:endParaRPr lang="en-US" sz="8800">
              <a:effectLst>
                <a:outerShdw blurRad="38100" dist="38100" dir="2700000" algn="tl">
                  <a:srgbClr val="000000">
                    <a:alpha val="43137"/>
                  </a:srgbClr>
                </a:outerShdw>
              </a:effectLst>
            </a:endParaRPr>
          </a:p>
        </p:txBody>
      </p:sp>
      <p:sp>
        <p:nvSpPr>
          <p:cNvPr id="3" name="Title 1">
            <a:extLst>
              <a:ext uri="{FF2B5EF4-FFF2-40B4-BE49-F238E27FC236}">
                <a16:creationId xmlns:a16="http://schemas.microsoft.com/office/drawing/2014/main" id="{F5A3B899-5182-9E40-64FA-7441A5D66821}"/>
              </a:ext>
            </a:extLst>
          </p:cNvPr>
          <p:cNvSpPr txBox="1">
            <a:spLocks/>
          </p:cNvSpPr>
          <p:nvPr/>
        </p:nvSpPr>
        <p:spPr>
          <a:xfrm>
            <a:off x="109140" y="4950187"/>
            <a:ext cx="7293864" cy="1515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ARU Raleway" panose="00000500000000000000" pitchFamily="50" charset="0"/>
                <a:ea typeface="+mj-ea"/>
                <a:cs typeface="+mj-cs"/>
              </a:defRPr>
            </a:lvl1pPr>
          </a:lstStyle>
          <a:p>
            <a:r>
              <a:rPr lang="en-US" sz="4000">
                <a:effectLst>
                  <a:outerShdw blurRad="38100" dist="38100" dir="2700000" algn="tl">
                    <a:srgbClr val="000000">
                      <a:alpha val="43137"/>
                    </a:srgbClr>
                  </a:outerShdw>
                </a:effectLst>
                <a:latin typeface="ARU Raleway"/>
              </a:rPr>
              <a:t>Keep in touch:</a:t>
            </a:r>
            <a:br>
              <a:rPr lang="en-US" sz="4000">
                <a:effectLst>
                  <a:outerShdw blurRad="38100" dist="38100" dir="2700000" algn="tl">
                    <a:srgbClr val="000000">
                      <a:alpha val="43137"/>
                    </a:srgbClr>
                  </a:outerShdw>
                </a:effectLst>
              </a:rPr>
            </a:br>
            <a:r>
              <a:rPr lang="en-US" sz="2000">
                <a:effectLst>
                  <a:outerShdw blurRad="38100" dist="38100" dir="2700000" algn="tl">
                    <a:srgbClr val="000000">
                      <a:alpha val="43137"/>
                    </a:srgbClr>
                  </a:outerShdw>
                </a:effectLst>
                <a:latin typeface="ARU Raleway"/>
              </a:rPr>
              <a:t>X (Twitter): </a:t>
            </a:r>
            <a:r>
              <a:rPr lang="en-GB" sz="2000">
                <a:effectLst/>
                <a:latin typeface="ARU Raleway"/>
                <a:ea typeface="Calibri" panose="020F0502020204030204" pitchFamily="34" charset="0"/>
              </a:rPr>
              <a:t>@ARUEducation / @ </a:t>
            </a:r>
            <a:r>
              <a:rPr lang="en-GB" sz="2000" err="1">
                <a:effectLst/>
                <a:latin typeface="ARU Raleway"/>
                <a:ea typeface="Calibri" panose="020F0502020204030204" pitchFamily="34" charset="0"/>
              </a:rPr>
              <a:t>AngliaRuskin</a:t>
            </a:r>
            <a:br>
              <a:rPr lang="en-GB" sz="2000">
                <a:effectLst/>
                <a:ea typeface="Calibri" panose="020F0502020204030204" pitchFamily="34" charset="0"/>
              </a:rPr>
            </a:br>
            <a:r>
              <a:rPr lang="en-GB" sz="2000">
                <a:effectLst/>
                <a:latin typeface="ARU Raleway"/>
                <a:ea typeface="Calibri" panose="020F0502020204030204" pitchFamily="34" charset="0"/>
              </a:rPr>
              <a:t>Instagram: </a:t>
            </a:r>
            <a:r>
              <a:rPr lang="en-GB" sz="2000" err="1">
                <a:effectLst/>
                <a:latin typeface="ARU Raleway"/>
                <a:ea typeface="Calibri" panose="020F0502020204030204" pitchFamily="34" charset="0"/>
              </a:rPr>
              <a:t>arueducationahess</a:t>
            </a:r>
            <a:r>
              <a:rPr lang="en-GB" sz="2000">
                <a:effectLst/>
                <a:latin typeface="ARU Raleway"/>
                <a:ea typeface="Calibri" panose="020F0502020204030204" pitchFamily="34" charset="0"/>
              </a:rPr>
              <a:t> / </a:t>
            </a:r>
            <a:r>
              <a:rPr lang="en-GB" sz="2000" err="1">
                <a:effectLst/>
                <a:latin typeface="ARU Raleway"/>
                <a:ea typeface="Calibri" panose="020F0502020204030204" pitchFamily="34" charset="0"/>
              </a:rPr>
              <a:t>angliaruskin</a:t>
            </a:r>
            <a:endParaRPr lang="en-GB" sz="2000">
              <a:effectLst/>
              <a:latin typeface="ARU Raleway"/>
              <a:ea typeface="Calibri" panose="020F0502020204030204" pitchFamily="34" charset="0"/>
            </a:endParaRPr>
          </a:p>
          <a:p>
            <a:r>
              <a:rPr lang="en-GB" sz="2000">
                <a:latin typeface="ARU Raleway"/>
              </a:rPr>
              <a:t>TikTok: @ARUEducation</a:t>
            </a:r>
            <a:endParaRPr lang="en-GB" sz="2000"/>
          </a:p>
        </p:txBody>
      </p:sp>
    </p:spTree>
    <p:extLst>
      <p:ext uri="{BB962C8B-B14F-4D97-AF65-F5344CB8AC3E}">
        <p14:creationId xmlns:p14="http://schemas.microsoft.com/office/powerpoint/2010/main" val="309576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1CAB-1DD4-8142-BB70-835528F36885}"/>
              </a:ext>
            </a:extLst>
          </p:cNvPr>
          <p:cNvSpPr>
            <a:spLocks noGrp="1"/>
          </p:cNvSpPr>
          <p:nvPr>
            <p:ph type="title"/>
          </p:nvPr>
        </p:nvSpPr>
        <p:spPr>
          <a:xfrm>
            <a:off x="262911" y="484511"/>
            <a:ext cx="5622074" cy="1325563"/>
          </a:xfrm>
        </p:spPr>
        <p:txBody>
          <a:bodyPr>
            <a:normAutofit/>
          </a:bodyPr>
          <a:lstStyle/>
          <a:p>
            <a:r>
              <a:rPr lang="en-US" sz="4000"/>
              <a:t>Why study with the School of Education?</a:t>
            </a:r>
            <a:endParaRPr lang="en-US" sz="4000">
              <a:latin typeface="ARU Raleway" panose="00000500000000000000" pitchFamily="50" charset="0"/>
            </a:endParaRPr>
          </a:p>
        </p:txBody>
      </p:sp>
      <p:sp>
        <p:nvSpPr>
          <p:cNvPr id="3" name="Content Placeholder 2">
            <a:extLst>
              <a:ext uri="{FF2B5EF4-FFF2-40B4-BE49-F238E27FC236}">
                <a16:creationId xmlns:a16="http://schemas.microsoft.com/office/drawing/2014/main" id="{76EAF6DA-FE8C-DC4E-A1EB-F9E7BB32EAC9}"/>
              </a:ext>
            </a:extLst>
          </p:cNvPr>
          <p:cNvSpPr>
            <a:spLocks noGrp="1"/>
          </p:cNvSpPr>
          <p:nvPr>
            <p:ph idx="1"/>
          </p:nvPr>
        </p:nvSpPr>
        <p:spPr>
          <a:xfrm>
            <a:off x="138023" y="1951463"/>
            <a:ext cx="6694098" cy="4762657"/>
          </a:xfrm>
        </p:spPr>
        <p:txBody>
          <a:bodyPr vert="horz" lIns="91440" tIns="45720" rIns="91440" bIns="45720" rtlCol="0" anchor="t">
            <a:noAutofit/>
          </a:bodyPr>
          <a:lstStyle/>
          <a:p>
            <a:pPr>
              <a:lnSpc>
                <a:spcPct val="150000"/>
              </a:lnSpc>
              <a:spcBef>
                <a:spcPts val="600"/>
              </a:spcBef>
              <a:spcAft>
                <a:spcPts val="600"/>
              </a:spcAft>
            </a:pPr>
            <a:r>
              <a:rPr lang="en-US" sz="1600">
                <a:latin typeface="ARU Raleway" panose="00000500000000000000" pitchFamily="50" charset="0"/>
              </a:rPr>
              <a:t>Ranked 13</a:t>
            </a:r>
            <a:r>
              <a:rPr lang="en-US" sz="1600" baseline="30000">
                <a:latin typeface="ARU Raleway" panose="00000500000000000000" pitchFamily="50" charset="0"/>
              </a:rPr>
              <a:t>th</a:t>
            </a:r>
            <a:r>
              <a:rPr lang="en-US" sz="1600">
                <a:latin typeface="ARU Raleway" panose="00000500000000000000" pitchFamily="50" charset="0"/>
              </a:rPr>
              <a:t> in the UK for </a:t>
            </a:r>
            <a:r>
              <a:rPr lang="en-US" sz="1600" b="1" i="0" u="none" strike="noStrike">
                <a:solidFill>
                  <a:schemeClr val="tx1"/>
                </a:solidFill>
                <a:effectLst/>
                <a:latin typeface="ARU Raleway" panose="00000500000000000000" pitchFamily="50" charset="0"/>
              </a:rPr>
              <a:t>Education</a:t>
            </a:r>
            <a:r>
              <a:rPr lang="en-US" sz="1600" i="0" u="none" strike="noStrike">
                <a:effectLst/>
                <a:latin typeface="ARU Raleway" panose="00000500000000000000" pitchFamily="50" charset="0"/>
              </a:rPr>
              <a:t> courses in the Guardian University Guide 2025</a:t>
            </a:r>
          </a:p>
          <a:p>
            <a:pPr>
              <a:lnSpc>
                <a:spcPct val="150000"/>
              </a:lnSpc>
              <a:spcBef>
                <a:spcPts val="600"/>
              </a:spcBef>
              <a:spcAft>
                <a:spcPts val="600"/>
              </a:spcAft>
            </a:pPr>
            <a:r>
              <a:rPr lang="en-GB" sz="1600" b="0" i="0" u="none" strike="noStrike">
                <a:effectLst/>
                <a:latin typeface="ARU Raleway" panose="00000500000000000000" pitchFamily="50" charset="0"/>
              </a:rPr>
              <a:t>Scored 95% for Learning resources and Communication of mental well-being support on our </a:t>
            </a:r>
            <a:r>
              <a:rPr lang="en-GB" sz="1600" b="0" i="0" u="none" strike="noStrike">
                <a:solidFill>
                  <a:srgbClr val="FFD100"/>
                </a:solidFill>
                <a:effectLst/>
                <a:latin typeface="ARU Raleway" panose="00000500000000000000" pitchFamily="50" charset="0"/>
              </a:rPr>
              <a:t>BA Early Childhood Studies </a:t>
            </a:r>
            <a:r>
              <a:rPr lang="en-GB" sz="1600" b="0" i="0" u="none" strike="noStrike">
                <a:effectLst/>
                <a:latin typeface="ARU Raleway" panose="00000500000000000000" pitchFamily="50" charset="0"/>
              </a:rPr>
              <a:t>and </a:t>
            </a:r>
            <a:r>
              <a:rPr lang="en-GB" sz="1600" b="0" i="0" u="none" strike="noStrike">
                <a:solidFill>
                  <a:srgbClr val="FFD100"/>
                </a:solidFill>
                <a:effectLst/>
                <a:latin typeface="ARU Raleway" panose="00000500000000000000" pitchFamily="50" charset="0"/>
              </a:rPr>
              <a:t>BA Montessori Early Childhood Studies </a:t>
            </a:r>
            <a:r>
              <a:rPr lang="en-GB" sz="1600" b="0" i="0" u="none" strike="noStrike">
                <a:effectLst/>
                <a:latin typeface="ARU Raleway" panose="00000500000000000000" pitchFamily="50" charset="0"/>
              </a:rPr>
              <a:t>degrees in the National Student Survey 2024</a:t>
            </a:r>
          </a:p>
          <a:p>
            <a:pPr>
              <a:lnSpc>
                <a:spcPct val="150000"/>
              </a:lnSpc>
              <a:spcBef>
                <a:spcPts val="600"/>
              </a:spcBef>
              <a:spcAft>
                <a:spcPts val="600"/>
              </a:spcAft>
            </a:pPr>
            <a:r>
              <a:rPr lang="en-GB" sz="1600"/>
              <a:t>S</a:t>
            </a:r>
            <a:r>
              <a:rPr lang="en-GB" sz="1600" b="0" i="0" u="none" strike="noStrike">
                <a:effectLst/>
                <a:latin typeface="ARU Raleway" panose="00000500000000000000" pitchFamily="50" charset="0"/>
              </a:rPr>
              <a:t>cored 100% for Communication of mental well-being support and 90% for Assessment and feedback and Student Union representation </a:t>
            </a:r>
            <a:r>
              <a:rPr lang="en-GB" sz="1600"/>
              <a:t>on our </a:t>
            </a:r>
            <a:r>
              <a:rPr lang="en-GB" sz="1600" b="0" i="0" u="none" strike="noStrike" err="1">
                <a:solidFill>
                  <a:srgbClr val="FFD100"/>
                </a:solidFill>
                <a:effectLst/>
                <a:latin typeface="ARU Raleway" panose="00000500000000000000" pitchFamily="50" charset="0"/>
              </a:rPr>
              <a:t>FdA</a:t>
            </a:r>
            <a:r>
              <a:rPr lang="en-GB" sz="1600" b="0" i="0" u="none" strike="noStrike">
                <a:solidFill>
                  <a:srgbClr val="FFD100"/>
                </a:solidFill>
                <a:effectLst/>
                <a:latin typeface="ARU Raleway" panose="00000500000000000000" pitchFamily="50" charset="0"/>
              </a:rPr>
              <a:t> Early Years and Education</a:t>
            </a:r>
            <a:r>
              <a:rPr lang="en-GB" sz="1600" b="0" i="0" u="none" strike="noStrike">
                <a:effectLst/>
                <a:latin typeface="ARU Raleway" panose="00000500000000000000" pitchFamily="50" charset="0"/>
              </a:rPr>
              <a:t> in the National Student Survey 2024</a:t>
            </a:r>
          </a:p>
          <a:p>
            <a:pPr>
              <a:lnSpc>
                <a:spcPct val="150000"/>
              </a:lnSpc>
              <a:spcBef>
                <a:spcPts val="600"/>
              </a:spcBef>
              <a:spcAft>
                <a:spcPts val="600"/>
              </a:spcAft>
            </a:pPr>
            <a:r>
              <a:rPr lang="en-GB" sz="1600" b="0" i="0" u="none" strike="noStrike">
                <a:effectLst/>
                <a:latin typeface="ARU Raleway" panose="00000500000000000000" pitchFamily="50" charset="0"/>
              </a:rPr>
              <a:t>The only UK University provider of specialist Montessori degrees at Undergraduate and Postgraduate level.</a:t>
            </a:r>
            <a:endParaRPr lang="en-US" sz="1600" b="0" i="0" u="none" strike="noStrike">
              <a:effectLst/>
              <a:latin typeface="ARU Raleway" panose="00000500000000000000" pitchFamily="50" charset="0"/>
            </a:endParaRPr>
          </a:p>
        </p:txBody>
      </p:sp>
      <p:pic>
        <p:nvPicPr>
          <p:cNvPr id="8" name="Picture 7" descr="A group of people wearing virtual reality goggles&#10;&#10;Description automatically generated">
            <a:extLst>
              <a:ext uri="{FF2B5EF4-FFF2-40B4-BE49-F238E27FC236}">
                <a16:creationId xmlns:a16="http://schemas.microsoft.com/office/drawing/2014/main" id="{3397D927-1529-A103-C1F2-1A6522A0B9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621" y="0"/>
            <a:ext cx="5238379" cy="3454400"/>
          </a:xfrm>
          <a:prstGeom prst="rect">
            <a:avLst/>
          </a:prstGeom>
        </p:spPr>
      </p:pic>
      <p:pic>
        <p:nvPicPr>
          <p:cNvPr id="10" name="Picture 9" descr="A group of children sitting at a table&#10;&#10;Description automatically generated">
            <a:extLst>
              <a:ext uri="{FF2B5EF4-FFF2-40B4-BE49-F238E27FC236}">
                <a16:creationId xmlns:a16="http://schemas.microsoft.com/office/drawing/2014/main" id="{8EFD88ED-34DA-DA27-5F71-FF478CF6F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8040" y="3375083"/>
            <a:ext cx="5223962" cy="3482917"/>
          </a:xfrm>
          <a:prstGeom prst="rect">
            <a:avLst/>
          </a:prstGeom>
        </p:spPr>
      </p:pic>
    </p:spTree>
    <p:extLst>
      <p:ext uri="{BB962C8B-B14F-4D97-AF65-F5344CB8AC3E}">
        <p14:creationId xmlns:p14="http://schemas.microsoft.com/office/powerpoint/2010/main" val="352462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635E-5C92-8F46-90BA-1B464DA0E937}"/>
              </a:ext>
            </a:extLst>
          </p:cNvPr>
          <p:cNvSpPr>
            <a:spLocks noGrp="1"/>
          </p:cNvSpPr>
          <p:nvPr>
            <p:ph type="ctrTitle"/>
          </p:nvPr>
        </p:nvSpPr>
        <p:spPr>
          <a:xfrm>
            <a:off x="297235" y="154681"/>
            <a:ext cx="9828212" cy="1267269"/>
          </a:xfrm>
        </p:spPr>
        <p:txBody>
          <a:bodyPr>
            <a:normAutofit fontScale="90000"/>
          </a:bodyPr>
          <a:lstStyle/>
          <a:p>
            <a:br>
              <a:rPr lang="en-US">
                <a:latin typeface="ARU Raleway" panose="00000500000000000000" pitchFamily="50" charset="0"/>
              </a:rPr>
            </a:br>
            <a:br>
              <a:rPr lang="en-US">
                <a:latin typeface="ARU Raleway" panose="00000500000000000000" pitchFamily="50" charset="0"/>
              </a:rPr>
            </a:br>
            <a:r>
              <a:rPr lang="en-US" sz="5300">
                <a:latin typeface="ARU Raleway" panose="00000500000000000000" pitchFamily="50" charset="0"/>
              </a:rPr>
              <a:t>Our academic staff</a:t>
            </a:r>
            <a:br>
              <a:rPr lang="en-US" sz="3600">
                <a:latin typeface="ARU Raleway" panose="00000500000000000000" pitchFamily="50" charset="0"/>
              </a:rPr>
            </a:br>
            <a:endParaRPr lang="en-US" sz="3100" b="0">
              <a:latin typeface="ARU Raleway" panose="00000500000000000000" pitchFamily="50" charset="0"/>
            </a:endParaRPr>
          </a:p>
        </p:txBody>
      </p:sp>
      <p:sp>
        <p:nvSpPr>
          <p:cNvPr id="4" name="TextBox 3"/>
          <p:cNvSpPr txBox="1"/>
          <p:nvPr/>
        </p:nvSpPr>
        <p:spPr>
          <a:xfrm>
            <a:off x="297235" y="1203009"/>
            <a:ext cx="6370022" cy="5107104"/>
          </a:xfrm>
          <a:prstGeom prst="rect">
            <a:avLst/>
          </a:prstGeom>
          <a:noFill/>
        </p:spPr>
        <p:txBody>
          <a:bodyPr wrap="square" rtlCol="0">
            <a:spAutoFit/>
          </a:bodyPr>
          <a:lstStyle/>
          <a:p>
            <a:pPr>
              <a:lnSpc>
                <a:spcPct val="150000"/>
              </a:lnSpc>
              <a:buFont typeface="Arial"/>
              <a:buChar char="•"/>
              <a:defRPr/>
            </a:pPr>
            <a:r>
              <a:rPr lang="en-GB" sz="2000">
                <a:latin typeface="ARU Raleway" panose="00000500000000000000" pitchFamily="50" charset="0"/>
              </a:rPr>
              <a:t> Skilled teaching &amp; learning experts </a:t>
            </a:r>
          </a:p>
          <a:p>
            <a:pPr>
              <a:lnSpc>
                <a:spcPct val="150000"/>
              </a:lnSpc>
              <a:buFont typeface="Arial"/>
              <a:buChar char="•"/>
              <a:defRPr/>
            </a:pPr>
            <a:r>
              <a:rPr lang="en-GB" sz="2000">
                <a:latin typeface="ARU Raleway" panose="00000500000000000000" pitchFamily="50" charset="0"/>
              </a:rPr>
              <a:t> Many are Senior and Principal Fellows of the Higher Education Academy (HEA)</a:t>
            </a:r>
          </a:p>
          <a:p>
            <a:pPr>
              <a:lnSpc>
                <a:spcPct val="150000"/>
              </a:lnSpc>
              <a:buFont typeface="Arial"/>
              <a:buChar char="•"/>
              <a:defRPr/>
            </a:pPr>
            <a:r>
              <a:rPr lang="en-GB" altLang="en-US" sz="2000">
                <a:latin typeface="ARU Raleway" panose="00000500000000000000" pitchFamily="50" charset="0"/>
              </a:rPr>
              <a:t> Bring their research findings into their teaching (many of the books you will be using are written by our academics!)</a:t>
            </a:r>
            <a:endParaRPr lang="en-GB" sz="2000">
              <a:latin typeface="ARU Raleway" panose="00000500000000000000" pitchFamily="50" charset="0"/>
            </a:endParaRPr>
          </a:p>
          <a:p>
            <a:pPr>
              <a:lnSpc>
                <a:spcPct val="150000"/>
              </a:lnSpc>
              <a:buFont typeface="Arial"/>
              <a:buChar char="•"/>
              <a:defRPr/>
            </a:pPr>
            <a:r>
              <a:rPr lang="en-GB" sz="2000">
                <a:latin typeface="ARU Raleway" panose="00000500000000000000" pitchFamily="50" charset="0"/>
              </a:rPr>
              <a:t> Have a vast amount of experience of Education in the real world</a:t>
            </a:r>
          </a:p>
          <a:p>
            <a:pPr>
              <a:lnSpc>
                <a:spcPct val="150000"/>
              </a:lnSpc>
              <a:buFont typeface="Arial"/>
              <a:buChar char="•"/>
              <a:defRPr/>
            </a:pPr>
            <a:r>
              <a:rPr lang="en-GB" altLang="en-US" sz="2000">
                <a:latin typeface="ARU Raleway" panose="00000500000000000000" pitchFamily="50" charset="0"/>
              </a:rPr>
              <a:t> Committed to engaging you in the wider academic community through participation in research seminars and new projects.</a:t>
            </a:r>
            <a:endParaRPr lang="en-GB" sz="2400">
              <a:latin typeface="ARU Raleway" panose="00000500000000000000" pitchFamily="50"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0660" y="0"/>
            <a:ext cx="5207619" cy="6858000"/>
          </a:xfrm>
          <a:prstGeom prst="rect">
            <a:avLst/>
          </a:prstGeom>
        </p:spPr>
      </p:pic>
    </p:spTree>
    <p:extLst>
      <p:ext uri="{BB962C8B-B14F-4D97-AF65-F5344CB8AC3E}">
        <p14:creationId xmlns:p14="http://schemas.microsoft.com/office/powerpoint/2010/main" val="1811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1CAB-1DD4-8142-BB70-835528F36885}"/>
              </a:ext>
            </a:extLst>
          </p:cNvPr>
          <p:cNvSpPr>
            <a:spLocks noGrp="1"/>
          </p:cNvSpPr>
          <p:nvPr>
            <p:ph type="title"/>
          </p:nvPr>
        </p:nvSpPr>
        <p:spPr>
          <a:xfrm>
            <a:off x="567743" y="542148"/>
            <a:ext cx="5885308" cy="973143"/>
          </a:xfrm>
        </p:spPr>
        <p:txBody>
          <a:bodyPr anchor="ctr">
            <a:normAutofit/>
          </a:bodyPr>
          <a:lstStyle/>
          <a:p>
            <a:r>
              <a:rPr lang="en-US"/>
              <a:t>Our Education Courses</a:t>
            </a:r>
          </a:p>
        </p:txBody>
      </p:sp>
      <p:sp>
        <p:nvSpPr>
          <p:cNvPr id="3" name="Content Placeholder 2">
            <a:extLst>
              <a:ext uri="{FF2B5EF4-FFF2-40B4-BE49-F238E27FC236}">
                <a16:creationId xmlns:a16="http://schemas.microsoft.com/office/drawing/2014/main" id="{76EAF6DA-FE8C-DC4E-A1EB-F9E7BB32EAC9}"/>
              </a:ext>
            </a:extLst>
          </p:cNvPr>
          <p:cNvSpPr>
            <a:spLocks noGrp="1"/>
          </p:cNvSpPr>
          <p:nvPr>
            <p:ph sz="half" idx="1"/>
          </p:nvPr>
        </p:nvSpPr>
        <p:spPr>
          <a:xfrm>
            <a:off x="567743" y="1515291"/>
            <a:ext cx="5528257" cy="4351338"/>
          </a:xfrm>
        </p:spPr>
        <p:txBody>
          <a:bodyPr vert="horz" lIns="91440" tIns="0" rIns="91440" bIns="45720" rtlCol="0" anchor="t">
            <a:normAutofit fontScale="92500" lnSpcReduction="20000"/>
          </a:bodyPr>
          <a:lstStyle/>
          <a:p>
            <a:pPr>
              <a:lnSpc>
                <a:spcPct val="150000"/>
              </a:lnSpc>
              <a:buFont typeface="Arial"/>
              <a:buChar char="•"/>
              <a:defRPr/>
            </a:pPr>
            <a:r>
              <a:rPr lang="en-US" dirty="0">
                <a:latin typeface="ARU Raleway"/>
              </a:rPr>
              <a:t>BA (Hons) Education with Sustainability or Inclusive Practice (3yrs) 96 UCAS points</a:t>
            </a:r>
            <a:br>
              <a:rPr lang="en-US" dirty="0">
                <a:latin typeface="ARU Raleway"/>
              </a:rPr>
            </a:br>
            <a:r>
              <a:rPr lang="en-US" dirty="0">
                <a:latin typeface="ARU Raleway"/>
              </a:rPr>
              <a:t>BA (Hons) Primary Education </a:t>
            </a:r>
            <a:r>
              <a:rPr lang="en-US">
                <a:latin typeface="ARU Raleway"/>
              </a:rPr>
              <a:t>Studies (2yrs Accelerated)         </a:t>
            </a:r>
            <a:r>
              <a:rPr lang="en-US" dirty="0">
                <a:latin typeface="ARU Raleway"/>
              </a:rPr>
              <a:t>96 UCAS points</a:t>
            </a:r>
          </a:p>
          <a:p>
            <a:pPr>
              <a:lnSpc>
                <a:spcPct val="150000"/>
              </a:lnSpc>
              <a:buFont typeface="Arial"/>
              <a:buChar char="•"/>
              <a:defRPr/>
            </a:pPr>
            <a:r>
              <a:rPr lang="en-US" dirty="0" err="1">
                <a:latin typeface="ARU Raleway"/>
              </a:rPr>
              <a:t>BEd</a:t>
            </a:r>
            <a:r>
              <a:rPr lang="en-US" dirty="0">
                <a:latin typeface="ARU Raleway"/>
              </a:rPr>
              <a:t> (Hons) Primary Education with QTS (3yrs) 120 UCAS points</a:t>
            </a:r>
          </a:p>
        </p:txBody>
      </p:sp>
      <p:pic>
        <p:nvPicPr>
          <p:cNvPr id="7" name="Picture 6">
            <a:extLst>
              <a:ext uri="{FF2B5EF4-FFF2-40B4-BE49-F238E27FC236}">
                <a16:creationId xmlns:a16="http://schemas.microsoft.com/office/drawing/2014/main" id="{EC12274C-D6C3-E96C-5428-89B245E5B9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29594" y="0"/>
            <a:ext cx="5362406" cy="6858000"/>
          </a:xfrm>
          <a:prstGeom prst="rect">
            <a:avLst/>
          </a:prstGeom>
        </p:spPr>
      </p:pic>
    </p:spTree>
    <p:extLst>
      <p:ext uri="{BB962C8B-B14F-4D97-AF65-F5344CB8AC3E}">
        <p14:creationId xmlns:p14="http://schemas.microsoft.com/office/powerpoint/2010/main" val="133901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778500" y="2545398"/>
            <a:ext cx="6286226" cy="3697288"/>
          </a:xfrm>
          <a:prstGeom prst="rect">
            <a:avLst/>
          </a:prstGeom>
        </p:spPr>
        <p:txBody>
          <a:bodyPr vert="horz" lIns="182880" tIns="45720" rIns="18288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rgbClr val="004479"/>
                </a:solidFill>
                <a:latin typeface="Source Sans Pro" panose="020B05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004479"/>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004479"/>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004479"/>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004479"/>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7188" marR="0" lvl="0" indent="-357188"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71D49"/>
                </a:solidFill>
                <a:effectLst/>
                <a:uLnTx/>
                <a:uFillTx/>
                <a:latin typeface="ARU Raleway"/>
              </a:rPr>
              <a:t>Prepares you to be a Primary School Teacher</a:t>
            </a:r>
            <a:endParaRPr lang="en-GB" sz="2200" b="0" i="0" u="none" strike="noStrike" kern="1200" cap="none" spc="0" normalizeH="0" baseline="0" noProof="0" dirty="0">
              <a:ln>
                <a:noFill/>
              </a:ln>
              <a:solidFill>
                <a:srgbClr val="071D49"/>
              </a:solidFill>
              <a:effectLst/>
              <a:uLnTx/>
              <a:uFillTx/>
              <a:latin typeface="ARU Raleway"/>
            </a:endParaRPr>
          </a:p>
          <a:p>
            <a:pPr marL="342900" indent="-342900" algn="l">
              <a:lnSpc>
                <a:spcPct val="150000"/>
              </a:lnSpc>
              <a:spcBef>
                <a:spcPts val="600"/>
              </a:spcBef>
              <a:spcAft>
                <a:spcPts val="600"/>
              </a:spcAft>
              <a:buFont typeface="Arial" panose="020B0604020202020204" pitchFamily="34" charset="0"/>
              <a:buChar char="•"/>
              <a:defRPr/>
            </a:pPr>
            <a:r>
              <a:rPr kumimoji="0" lang="en-US" sz="2200" b="0" i="0" u="none" strike="noStrike" kern="1200" cap="none" spc="0" normalizeH="0" baseline="0" noProof="0" dirty="0">
                <a:ln>
                  <a:noFill/>
                </a:ln>
                <a:solidFill>
                  <a:srgbClr val="071D49"/>
                </a:solidFill>
                <a:effectLst/>
                <a:uLnTx/>
                <a:uFillTx/>
                <a:latin typeface="ARU Raleway"/>
              </a:rPr>
              <a:t>Taught over 3 Trimesters in 2 years, finishing in July</a:t>
            </a:r>
            <a:r>
              <a:rPr lang="en-US" sz="2200" dirty="0">
                <a:solidFill>
                  <a:srgbClr val="071D49"/>
                </a:solidFill>
                <a:latin typeface="ARU Raleway"/>
              </a:rPr>
              <a:t> </a:t>
            </a:r>
            <a:r>
              <a:rPr kumimoji="0" lang="en-US" sz="2200" b="0" i="0" u="none" strike="noStrike" kern="1200" cap="none" spc="0" normalizeH="0" baseline="0" noProof="0" dirty="0">
                <a:ln>
                  <a:noFill/>
                </a:ln>
                <a:solidFill>
                  <a:srgbClr val="071D49"/>
                </a:solidFill>
                <a:effectLst/>
                <a:uLnTx/>
                <a:uFillTx/>
                <a:latin typeface="ARU Raleway"/>
              </a:rPr>
              <a:t>each year.</a:t>
            </a:r>
            <a:endParaRPr lang="en-US" sz="2200" b="0" i="0" u="none" strike="noStrike" kern="1200" cap="none" spc="0" normalizeH="0" baseline="0" noProof="0" dirty="0">
              <a:ln>
                <a:noFill/>
              </a:ln>
              <a:solidFill>
                <a:srgbClr val="071D49"/>
              </a:solidFill>
              <a:effectLst/>
              <a:uLnTx/>
              <a:uFillTx/>
              <a:latin typeface="ARU Raleway"/>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71D49"/>
                </a:solidFill>
                <a:effectLst/>
                <a:uLnTx/>
                <a:uFillTx/>
                <a:latin typeface="ARU Raleway"/>
              </a:rPr>
              <a:t>Support to gain a place with a teacher training provider (QTS) for your ‘3rd year’.</a:t>
            </a:r>
            <a:endParaRPr lang="en-US" sz="2200" b="0" i="0" u="none" strike="noStrike" kern="1200" cap="none" spc="0" normalizeH="0" baseline="0" noProof="0" dirty="0">
              <a:ln>
                <a:noFill/>
              </a:ln>
              <a:solidFill>
                <a:srgbClr val="071D49"/>
              </a:solidFill>
              <a:effectLst/>
              <a:uLnTx/>
              <a:uFillTx/>
              <a:latin typeface="ARU Raleway"/>
            </a:endParaRPr>
          </a:p>
          <a:p>
            <a:pPr marL="342900" indent="-342900" algn="l">
              <a:lnSpc>
                <a:spcPct val="150000"/>
              </a:lnSpc>
              <a:spcBef>
                <a:spcPts val="600"/>
              </a:spcBef>
              <a:spcAft>
                <a:spcPts val="600"/>
              </a:spcAft>
              <a:buFont typeface="Arial" panose="020B0604020202020204" pitchFamily="34" charset="0"/>
              <a:buChar char="•"/>
              <a:defRPr/>
            </a:pPr>
            <a:r>
              <a:rPr lang="en-US" sz="2200" dirty="0">
                <a:solidFill>
                  <a:srgbClr val="071D49"/>
                </a:solidFill>
                <a:latin typeface="ARU Raleway"/>
              </a:rPr>
              <a:t>Support to continue to our PGCE (alongside your QTS provider)</a:t>
            </a:r>
            <a:endParaRPr lang="en-US" sz="2200" b="0" i="0" u="none" strike="noStrike" kern="1200" cap="none" spc="0" normalizeH="0" baseline="0" noProof="0" dirty="0">
              <a:ln>
                <a:noFill/>
              </a:ln>
              <a:solidFill>
                <a:srgbClr val="071D49"/>
              </a:solidFill>
              <a:effectLst/>
              <a:uLnTx/>
              <a:uFillTx/>
              <a:latin typeface="ARU Raleway"/>
            </a:endParaRPr>
          </a:p>
          <a:p>
            <a:pPr marL="0" marR="0" lvl="0" indent="0" algn="l" defTabSz="914400" rtl="0" eaLnBrk="1" fontAlgn="auto" latinLnBrk="0" hangingPunct="1">
              <a:lnSpc>
                <a:spcPct val="90000"/>
              </a:lnSpc>
              <a:spcBef>
                <a:spcPts val="1000"/>
              </a:spcBef>
              <a:spcAft>
                <a:spcPts val="0"/>
              </a:spcAft>
              <a:buClrTx/>
              <a:buSzTx/>
              <a:buFont typeface="Arial"/>
              <a:buChar char="•"/>
              <a:tabLst/>
              <a:defRPr/>
            </a:pPr>
            <a:endParaRPr lang="en-GB" b="0" i="0" u="none" strike="noStrike" kern="1200" cap="none" spc="0" normalizeH="0" baseline="0" noProof="0" dirty="0">
              <a:ln>
                <a:noFill/>
              </a:ln>
              <a:solidFill>
                <a:srgbClr val="071D49"/>
              </a:solidFill>
              <a:effectLst/>
              <a:uLnTx/>
              <a:uFillTx/>
              <a:latin typeface="ARU Raleway" panose="00000500000000000000" pitchFamily="50" charset="0"/>
            </a:endParaRPr>
          </a:p>
        </p:txBody>
      </p:sp>
      <p:sp>
        <p:nvSpPr>
          <p:cNvPr id="4" name="Content Placeholder 3"/>
          <p:cNvSpPr txBox="1">
            <a:spLocks/>
          </p:cNvSpPr>
          <p:nvPr/>
        </p:nvSpPr>
        <p:spPr>
          <a:xfrm>
            <a:off x="4778500" y="315488"/>
            <a:ext cx="7264908" cy="180449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0" i="0" kern="1200">
                <a:solidFill>
                  <a:srgbClr val="004479"/>
                </a:solidFill>
                <a:latin typeface="Stag Medium" panose="0200050306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500" b="1" i="0" u="none" strike="noStrike" kern="1200" cap="none" spc="0" normalizeH="0" baseline="0" noProof="0" dirty="0">
                <a:ln>
                  <a:noFill/>
                </a:ln>
                <a:solidFill>
                  <a:srgbClr val="071D49"/>
                </a:solidFill>
                <a:effectLst/>
                <a:uLnTx/>
                <a:uFillTx/>
                <a:latin typeface="ARU Raleway" panose="00000500000000000000" pitchFamily="50" charset="0"/>
                <a:cs typeface="Stag Medium" panose="02000603060000020004" pitchFamily="50" charset="0"/>
              </a:rPr>
              <a:t>Primary Education Studies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500" b="1" i="0" u="none" strike="noStrike" kern="1200" cap="none" spc="0" normalizeH="0" baseline="0" noProof="0" dirty="0">
                <a:ln>
                  <a:noFill/>
                </a:ln>
                <a:solidFill>
                  <a:srgbClr val="071D49"/>
                </a:solidFill>
                <a:effectLst/>
                <a:uLnTx/>
                <a:uFillTx/>
                <a:latin typeface="ARU Raleway" panose="00000500000000000000" pitchFamily="50" charset="0"/>
                <a:cs typeface="Stag Medium" panose="02000603060000020004" pitchFamily="50" charset="0"/>
              </a:rPr>
              <a:t>BA (Hons)</a:t>
            </a:r>
            <a:br>
              <a:rPr kumimoji="0" lang="en-GB" altLang="en-US" sz="4000" b="1" i="0" u="none" strike="noStrike" kern="1200" cap="none" spc="0" normalizeH="0" baseline="0" noProof="0" dirty="0">
                <a:ln>
                  <a:noFill/>
                </a:ln>
                <a:solidFill>
                  <a:srgbClr val="071D49"/>
                </a:solidFill>
                <a:effectLst/>
                <a:uLnTx/>
                <a:uFillTx/>
                <a:latin typeface="ARU Raleway" panose="00000500000000000000" pitchFamily="50" charset="0"/>
                <a:cs typeface="Stag Medium" panose="02000603060000020004" pitchFamily="50" charset="0"/>
              </a:rPr>
            </a:br>
            <a:r>
              <a:rPr kumimoji="0" lang="en-GB" altLang="en-US" sz="2800" b="1" i="0" u="none" strike="noStrike" kern="1200" cap="none" spc="0" normalizeH="0" baseline="0" noProof="0" dirty="0">
                <a:ln>
                  <a:noFill/>
                </a:ln>
                <a:solidFill>
                  <a:srgbClr val="071D49"/>
                </a:solidFill>
                <a:effectLst/>
                <a:uLnTx/>
                <a:uFillTx/>
                <a:latin typeface="ARU Raleway" panose="00000500000000000000" pitchFamily="50" charset="0"/>
                <a:cs typeface="Stag Medium" panose="02000603060000020004" pitchFamily="50" charset="0"/>
              </a:rPr>
              <a:t>2 year accelerated degree</a:t>
            </a:r>
          </a:p>
        </p:txBody>
      </p:sp>
      <p:pic>
        <p:nvPicPr>
          <p:cNvPr id="3" name="Picture 5">
            <a:extLst>
              <a:ext uri="{FF2B5EF4-FFF2-40B4-BE49-F238E27FC236}">
                <a16:creationId xmlns:a16="http://schemas.microsoft.com/office/drawing/2014/main" id="{F65BCC0F-9F8E-4835-B625-EA9F57922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1" y="5751"/>
            <a:ext cx="4540369" cy="6846498"/>
          </a:xfrm>
          <a:prstGeom prst="rect">
            <a:avLst/>
          </a:prstGeom>
        </p:spPr>
      </p:pic>
    </p:spTree>
    <p:extLst>
      <p:ext uri="{BB962C8B-B14F-4D97-AF65-F5344CB8AC3E}">
        <p14:creationId xmlns:p14="http://schemas.microsoft.com/office/powerpoint/2010/main" val="337084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D27CA-6741-8169-A168-BFD50E2E3B23}"/>
              </a:ext>
            </a:extLst>
          </p:cNvPr>
          <p:cNvSpPr>
            <a:spLocks noGrp="1"/>
          </p:cNvSpPr>
          <p:nvPr>
            <p:ph type="title"/>
          </p:nvPr>
        </p:nvSpPr>
        <p:spPr>
          <a:xfrm>
            <a:off x="299415" y="8262"/>
            <a:ext cx="11593170" cy="1325563"/>
          </a:xfrm>
        </p:spPr>
        <p:txBody>
          <a:bodyPr/>
          <a:lstStyle/>
          <a:p>
            <a:r>
              <a:rPr lang="en-US" dirty="0"/>
              <a:t>University Trimesters (2024/25 example)</a:t>
            </a:r>
          </a:p>
        </p:txBody>
      </p:sp>
      <p:sp>
        <p:nvSpPr>
          <p:cNvPr id="5" name="Rounded Rectangle 4">
            <a:extLst>
              <a:ext uri="{FF2B5EF4-FFF2-40B4-BE49-F238E27FC236}">
                <a16:creationId xmlns:a16="http://schemas.microsoft.com/office/drawing/2014/main" id="{51C102EF-2B56-0392-5093-878298464C22}"/>
              </a:ext>
            </a:extLst>
          </p:cNvPr>
          <p:cNvSpPr/>
          <p:nvPr/>
        </p:nvSpPr>
        <p:spPr>
          <a:xfrm>
            <a:off x="2254106" y="2138981"/>
            <a:ext cx="4958316" cy="988828"/>
          </a:xfrm>
          <a:prstGeom prst="roundRect">
            <a:avLst/>
          </a:prstGeom>
          <a:solidFill>
            <a:srgbClr val="0085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23 September – 13 December</a:t>
            </a:r>
          </a:p>
        </p:txBody>
      </p:sp>
      <p:sp>
        <p:nvSpPr>
          <p:cNvPr id="6" name="Rounded Rectangle 5">
            <a:extLst>
              <a:ext uri="{FF2B5EF4-FFF2-40B4-BE49-F238E27FC236}">
                <a16:creationId xmlns:a16="http://schemas.microsoft.com/office/drawing/2014/main" id="{06BDF2F9-72D0-6427-B2D3-50A02122D614}"/>
              </a:ext>
            </a:extLst>
          </p:cNvPr>
          <p:cNvSpPr/>
          <p:nvPr/>
        </p:nvSpPr>
        <p:spPr>
          <a:xfrm>
            <a:off x="2254106" y="3571941"/>
            <a:ext cx="4958316" cy="988828"/>
          </a:xfrm>
          <a:prstGeom prst="roundRect">
            <a:avLst/>
          </a:prstGeom>
          <a:solidFill>
            <a:srgbClr val="0085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20 January – 11 April</a:t>
            </a:r>
          </a:p>
        </p:txBody>
      </p:sp>
      <p:sp>
        <p:nvSpPr>
          <p:cNvPr id="7" name="Rounded Rectangle 6">
            <a:extLst>
              <a:ext uri="{FF2B5EF4-FFF2-40B4-BE49-F238E27FC236}">
                <a16:creationId xmlns:a16="http://schemas.microsoft.com/office/drawing/2014/main" id="{EB3F1EC0-CB60-1A7B-7B8C-9C621CB378B4}"/>
              </a:ext>
            </a:extLst>
          </p:cNvPr>
          <p:cNvSpPr/>
          <p:nvPr/>
        </p:nvSpPr>
        <p:spPr>
          <a:xfrm>
            <a:off x="2245089" y="4971655"/>
            <a:ext cx="4958315" cy="988828"/>
          </a:xfrm>
          <a:prstGeom prst="roundRect">
            <a:avLst/>
          </a:prstGeom>
          <a:solidFill>
            <a:srgbClr val="0085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12 May – 1 August</a:t>
            </a:r>
          </a:p>
        </p:txBody>
      </p:sp>
      <p:sp>
        <p:nvSpPr>
          <p:cNvPr id="8" name="TextBox 7">
            <a:extLst>
              <a:ext uri="{FF2B5EF4-FFF2-40B4-BE49-F238E27FC236}">
                <a16:creationId xmlns:a16="http://schemas.microsoft.com/office/drawing/2014/main" id="{F874D0CE-7179-0995-3E16-E80A52F90CF0}"/>
              </a:ext>
            </a:extLst>
          </p:cNvPr>
          <p:cNvSpPr txBox="1"/>
          <p:nvPr/>
        </p:nvSpPr>
        <p:spPr>
          <a:xfrm>
            <a:off x="2358655" y="1744711"/>
            <a:ext cx="3513909" cy="369332"/>
          </a:xfrm>
          <a:prstGeom prst="rect">
            <a:avLst/>
          </a:prstGeom>
          <a:noFill/>
        </p:spPr>
        <p:txBody>
          <a:bodyPr wrap="square" rtlCol="0">
            <a:spAutoFit/>
          </a:bodyPr>
          <a:lstStyle/>
          <a:p>
            <a:r>
              <a:rPr lang="en-US"/>
              <a:t>Trimester 1</a:t>
            </a:r>
          </a:p>
        </p:txBody>
      </p:sp>
      <p:sp>
        <p:nvSpPr>
          <p:cNvPr id="9" name="TextBox 8">
            <a:extLst>
              <a:ext uri="{FF2B5EF4-FFF2-40B4-BE49-F238E27FC236}">
                <a16:creationId xmlns:a16="http://schemas.microsoft.com/office/drawing/2014/main" id="{2A08DE77-2FD1-545D-46EF-1102296E99BE}"/>
              </a:ext>
            </a:extLst>
          </p:cNvPr>
          <p:cNvSpPr txBox="1"/>
          <p:nvPr/>
        </p:nvSpPr>
        <p:spPr>
          <a:xfrm>
            <a:off x="2358655" y="3169363"/>
            <a:ext cx="3513909" cy="369332"/>
          </a:xfrm>
          <a:prstGeom prst="rect">
            <a:avLst/>
          </a:prstGeom>
          <a:noFill/>
        </p:spPr>
        <p:txBody>
          <a:bodyPr wrap="square" rtlCol="0">
            <a:spAutoFit/>
          </a:bodyPr>
          <a:lstStyle/>
          <a:p>
            <a:r>
              <a:rPr lang="en-US"/>
              <a:t>Trimester 2</a:t>
            </a:r>
          </a:p>
        </p:txBody>
      </p:sp>
      <p:sp>
        <p:nvSpPr>
          <p:cNvPr id="10" name="TextBox 9">
            <a:extLst>
              <a:ext uri="{FF2B5EF4-FFF2-40B4-BE49-F238E27FC236}">
                <a16:creationId xmlns:a16="http://schemas.microsoft.com/office/drawing/2014/main" id="{21D17634-945E-7E42-088F-B682A5BEAD22}"/>
              </a:ext>
            </a:extLst>
          </p:cNvPr>
          <p:cNvSpPr txBox="1"/>
          <p:nvPr/>
        </p:nvSpPr>
        <p:spPr>
          <a:xfrm>
            <a:off x="2358655" y="4610898"/>
            <a:ext cx="3513909" cy="369332"/>
          </a:xfrm>
          <a:prstGeom prst="rect">
            <a:avLst/>
          </a:prstGeom>
          <a:noFill/>
        </p:spPr>
        <p:txBody>
          <a:bodyPr wrap="square" rtlCol="0">
            <a:spAutoFit/>
          </a:bodyPr>
          <a:lstStyle/>
          <a:p>
            <a:r>
              <a:rPr lang="en-US"/>
              <a:t>Trimester 3</a:t>
            </a:r>
          </a:p>
        </p:txBody>
      </p:sp>
      <p:sp>
        <p:nvSpPr>
          <p:cNvPr id="11" name="Rounded Rectangle 10">
            <a:extLst>
              <a:ext uri="{FF2B5EF4-FFF2-40B4-BE49-F238E27FC236}">
                <a16:creationId xmlns:a16="http://schemas.microsoft.com/office/drawing/2014/main" id="{48F1AC9C-52A1-EB9D-A03E-D3C7F2FB87AD}"/>
              </a:ext>
            </a:extLst>
          </p:cNvPr>
          <p:cNvSpPr/>
          <p:nvPr/>
        </p:nvSpPr>
        <p:spPr>
          <a:xfrm>
            <a:off x="7458737" y="2143129"/>
            <a:ext cx="2243469" cy="9888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Christmas break</a:t>
            </a:r>
          </a:p>
        </p:txBody>
      </p:sp>
      <p:sp>
        <p:nvSpPr>
          <p:cNvPr id="12" name="Rounded Rectangle 11">
            <a:extLst>
              <a:ext uri="{FF2B5EF4-FFF2-40B4-BE49-F238E27FC236}">
                <a16:creationId xmlns:a16="http://schemas.microsoft.com/office/drawing/2014/main" id="{7FA48346-514D-8F36-B8A4-75F6140CDEF6}"/>
              </a:ext>
            </a:extLst>
          </p:cNvPr>
          <p:cNvSpPr/>
          <p:nvPr/>
        </p:nvSpPr>
        <p:spPr>
          <a:xfrm>
            <a:off x="7458738" y="3551164"/>
            <a:ext cx="2243469" cy="9888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Easter break</a:t>
            </a:r>
          </a:p>
        </p:txBody>
      </p:sp>
      <p:sp>
        <p:nvSpPr>
          <p:cNvPr id="13" name="Rounded Rectangle 12">
            <a:extLst>
              <a:ext uri="{FF2B5EF4-FFF2-40B4-BE49-F238E27FC236}">
                <a16:creationId xmlns:a16="http://schemas.microsoft.com/office/drawing/2014/main" id="{5C28A704-38C9-940D-4CFC-80B6B6F35D62}"/>
              </a:ext>
            </a:extLst>
          </p:cNvPr>
          <p:cNvSpPr/>
          <p:nvPr/>
        </p:nvSpPr>
        <p:spPr>
          <a:xfrm>
            <a:off x="7458738" y="4992433"/>
            <a:ext cx="2243469" cy="9888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Summer break</a:t>
            </a:r>
          </a:p>
        </p:txBody>
      </p:sp>
      <p:sp>
        <p:nvSpPr>
          <p:cNvPr id="14" name="TextBox 13">
            <a:extLst>
              <a:ext uri="{FF2B5EF4-FFF2-40B4-BE49-F238E27FC236}">
                <a16:creationId xmlns:a16="http://schemas.microsoft.com/office/drawing/2014/main" id="{E20FB674-A7C3-BC66-B1FD-C4108342323E}"/>
              </a:ext>
            </a:extLst>
          </p:cNvPr>
          <p:cNvSpPr txBox="1"/>
          <p:nvPr/>
        </p:nvSpPr>
        <p:spPr>
          <a:xfrm>
            <a:off x="1118963" y="1435395"/>
            <a:ext cx="461665" cy="4525088"/>
          </a:xfrm>
          <a:prstGeom prst="rect">
            <a:avLst/>
          </a:prstGeom>
          <a:noFill/>
        </p:spPr>
        <p:txBody>
          <a:bodyPr vert="vert" wrap="square" rtlCol="0">
            <a:spAutoFit/>
          </a:bodyPr>
          <a:lstStyle/>
          <a:p>
            <a:r>
              <a:rPr lang="en-US"/>
              <a:t>Year 1     Level 4		Level 4		Level 5</a:t>
            </a:r>
          </a:p>
        </p:txBody>
      </p:sp>
      <p:sp>
        <p:nvSpPr>
          <p:cNvPr id="15" name="TextBox 14">
            <a:extLst>
              <a:ext uri="{FF2B5EF4-FFF2-40B4-BE49-F238E27FC236}">
                <a16:creationId xmlns:a16="http://schemas.microsoft.com/office/drawing/2014/main" id="{9C2FA173-5ED1-B082-D952-452B00E0D56F}"/>
              </a:ext>
            </a:extLst>
          </p:cNvPr>
          <p:cNvSpPr txBox="1"/>
          <p:nvPr/>
        </p:nvSpPr>
        <p:spPr>
          <a:xfrm>
            <a:off x="1634260" y="1435395"/>
            <a:ext cx="461665" cy="4525088"/>
          </a:xfrm>
          <a:prstGeom prst="rect">
            <a:avLst/>
          </a:prstGeom>
          <a:noFill/>
        </p:spPr>
        <p:txBody>
          <a:bodyPr vert="vert" wrap="square" rtlCol="0">
            <a:spAutoFit/>
          </a:bodyPr>
          <a:lstStyle/>
          <a:p>
            <a:r>
              <a:rPr lang="en-US"/>
              <a:t>Year 2     Level 5		Level 6		Level 6</a:t>
            </a:r>
          </a:p>
        </p:txBody>
      </p:sp>
    </p:spTree>
    <p:extLst>
      <p:ext uri="{BB962C8B-B14F-4D97-AF65-F5344CB8AC3E}">
        <p14:creationId xmlns:p14="http://schemas.microsoft.com/office/powerpoint/2010/main" val="113625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9DFF-72FD-23C9-FF1B-9F5DD656B7B0}"/>
              </a:ext>
            </a:extLst>
          </p:cNvPr>
          <p:cNvSpPr>
            <a:spLocks noGrp="1"/>
          </p:cNvSpPr>
          <p:nvPr>
            <p:ph type="title" idx="4294967295"/>
          </p:nvPr>
        </p:nvSpPr>
        <p:spPr>
          <a:xfrm>
            <a:off x="838200" y="142875"/>
            <a:ext cx="9677400" cy="1325563"/>
          </a:xfrm>
        </p:spPr>
        <p:txBody>
          <a:bodyPr/>
          <a:lstStyle/>
          <a:p>
            <a:r>
              <a:rPr lang="en-GB" dirty="0">
                <a:latin typeface="ARU Raleway" panose="00000500000000000000" pitchFamily="50" charset="0"/>
              </a:rPr>
              <a:t>Course</a:t>
            </a:r>
            <a:r>
              <a:rPr lang="en-GB" dirty="0"/>
              <a:t> Structure</a:t>
            </a:r>
          </a:p>
        </p:txBody>
      </p:sp>
      <p:graphicFrame>
        <p:nvGraphicFramePr>
          <p:cNvPr id="5" name="Table 3">
            <a:extLst>
              <a:ext uri="{FF2B5EF4-FFF2-40B4-BE49-F238E27FC236}">
                <a16:creationId xmlns:a16="http://schemas.microsoft.com/office/drawing/2014/main" id="{ECAB41F8-0468-F01D-4241-0F2A70EB1598}"/>
              </a:ext>
            </a:extLst>
          </p:cNvPr>
          <p:cNvGraphicFramePr>
            <a:graphicFrameLocks noGrp="1"/>
          </p:cNvGraphicFramePr>
          <p:nvPr>
            <p:extLst>
              <p:ext uri="{D42A27DB-BD31-4B8C-83A1-F6EECF244321}">
                <p14:modId xmlns:p14="http://schemas.microsoft.com/office/powerpoint/2010/main" val="3864402163"/>
              </p:ext>
            </p:extLst>
          </p:nvPr>
        </p:nvGraphicFramePr>
        <p:xfrm>
          <a:off x="883273" y="1468438"/>
          <a:ext cx="8848555" cy="4691152"/>
        </p:xfrm>
        <a:graphic>
          <a:graphicData uri="http://schemas.openxmlformats.org/drawingml/2006/table">
            <a:tbl>
              <a:tblPr firstRow="1" bandRow="1">
                <a:tableStyleId>{073A0DAA-6AF3-43AB-8588-CEC1D06C72B9}</a:tableStyleId>
              </a:tblPr>
              <a:tblGrid>
                <a:gridCol w="8848555">
                  <a:extLst>
                    <a:ext uri="{9D8B030D-6E8A-4147-A177-3AD203B41FA5}">
                      <a16:colId xmlns:a16="http://schemas.microsoft.com/office/drawing/2014/main" val="1292359202"/>
                    </a:ext>
                  </a:extLst>
                </a:gridCol>
              </a:tblGrid>
              <a:tr h="817562">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3000" b="1" i="0" u="none" strike="noStrike" kern="1200" cap="none" spc="0" normalizeH="0" baseline="0" noProof="0">
                          <a:ln>
                            <a:noFill/>
                          </a:ln>
                          <a:solidFill>
                            <a:schemeClr val="accent6"/>
                          </a:solidFill>
                          <a:effectLst/>
                          <a:uLnTx/>
                          <a:uFillTx/>
                          <a:latin typeface="ARU Raleway"/>
                          <a:ea typeface="+mn-ea"/>
                          <a:cs typeface="+mn-cs"/>
                        </a:rPr>
                        <a:t>Core modules – Level 4</a:t>
                      </a:r>
                    </a:p>
                  </a:txBody>
                  <a:tcPr/>
                </a:tc>
                <a:extLst>
                  <a:ext uri="{0D108BD9-81ED-4DB2-BD59-A6C34878D82A}">
                    <a16:rowId xmlns:a16="http://schemas.microsoft.com/office/drawing/2014/main" val="3748043763"/>
                  </a:ext>
                </a:extLst>
              </a:tr>
              <a:tr h="676341">
                <a:tc>
                  <a:txBody>
                    <a:bodyPr/>
                    <a:lstStyle/>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b="0" i="0" u="none" strike="noStrike" kern="1200" cap="none" spc="0" normalizeH="0" baseline="0" noProof="0">
                          <a:ln>
                            <a:noFill/>
                          </a:ln>
                          <a:solidFill>
                            <a:srgbClr val="071D49"/>
                          </a:solidFill>
                          <a:effectLst/>
                          <a:uLnTx/>
                          <a:uFillTx/>
                          <a:latin typeface="ARU Raleway"/>
                          <a:ea typeface="+mn-ea"/>
                          <a:cs typeface="+mn-cs"/>
                        </a:rPr>
                        <a:t>Safeguarding</a:t>
                      </a:r>
                      <a:endParaRPr kumimoji="0" lang="en-GB" sz="2000" b="0" i="0" u="none" strike="noStrike" kern="1200" cap="none" spc="0" normalizeH="0" baseline="0" noProof="0">
                        <a:ln>
                          <a:noFill/>
                        </a:ln>
                        <a:solidFill>
                          <a:srgbClr val="071D49"/>
                        </a:solidFill>
                        <a:effectLst/>
                        <a:uLnTx/>
                        <a:uFillTx/>
                        <a:latin typeface="ARU Raleway"/>
                        <a:ea typeface="+mn-ea"/>
                        <a:cs typeface="+mn-cs"/>
                      </a:endParaRPr>
                    </a:p>
                  </a:txBody>
                  <a:tcPr/>
                </a:tc>
                <a:extLst>
                  <a:ext uri="{0D108BD9-81ED-4DB2-BD59-A6C34878D82A}">
                    <a16:rowId xmlns:a16="http://schemas.microsoft.com/office/drawing/2014/main" val="864906300"/>
                  </a:ext>
                </a:extLst>
              </a:tr>
              <a:tr h="738556">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Understanding Human Development</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1099676719"/>
                  </a:ext>
                </a:extLst>
              </a:tr>
              <a:tr h="1096668">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Building Relationships</a:t>
                      </a:r>
                      <a:endParaRPr kumimoji="0" lang="en-GB" sz="2000" b="0" i="0" u="none" strike="noStrike" kern="1200" cap="none" spc="0" normalizeH="0" baseline="0" noProof="0">
                        <a:ln>
                          <a:noFill/>
                        </a:ln>
                        <a:solidFill>
                          <a:srgbClr val="071D49"/>
                        </a:solidFill>
                        <a:effectLst/>
                        <a:uLnTx/>
                        <a:uFillTx/>
                        <a:latin typeface="ARU Raleway"/>
                        <a:ea typeface="+mn-ea"/>
                        <a:cs typeface="+mn-cs"/>
                      </a:endParaRPr>
                    </a:p>
                  </a:txBody>
                  <a:tcPr/>
                </a:tc>
                <a:extLst>
                  <a:ext uri="{0D108BD9-81ED-4DB2-BD59-A6C34878D82A}">
                    <a16:rowId xmlns:a16="http://schemas.microsoft.com/office/drawing/2014/main" val="474187668"/>
                  </a:ext>
                </a:extLst>
              </a:tr>
              <a:tr h="738556">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Research in Education</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465909641"/>
                  </a:ext>
                </a:extLst>
              </a:tr>
              <a:tr h="623469">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The Arts in Primary Education</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3971091139"/>
                  </a:ext>
                </a:extLst>
              </a:tr>
            </a:tbl>
          </a:graphicData>
        </a:graphic>
      </p:graphicFrame>
    </p:spTree>
    <p:extLst>
      <p:ext uri="{BB962C8B-B14F-4D97-AF65-F5344CB8AC3E}">
        <p14:creationId xmlns:p14="http://schemas.microsoft.com/office/powerpoint/2010/main" val="389484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9DFF-72FD-23C9-FF1B-9F5DD656B7B0}"/>
              </a:ext>
            </a:extLst>
          </p:cNvPr>
          <p:cNvSpPr>
            <a:spLocks noGrp="1"/>
          </p:cNvSpPr>
          <p:nvPr>
            <p:ph type="title" idx="4294967295"/>
          </p:nvPr>
        </p:nvSpPr>
        <p:spPr>
          <a:xfrm>
            <a:off x="838200" y="142875"/>
            <a:ext cx="9677400" cy="1325563"/>
          </a:xfrm>
        </p:spPr>
        <p:txBody>
          <a:bodyPr/>
          <a:lstStyle/>
          <a:p>
            <a:r>
              <a:rPr lang="en-GB">
                <a:latin typeface="ARU Raleway" panose="00000500000000000000" pitchFamily="50" charset="0"/>
              </a:rPr>
              <a:t>Course</a:t>
            </a:r>
            <a:r>
              <a:rPr lang="en-GB"/>
              <a:t> Structure</a:t>
            </a:r>
          </a:p>
        </p:txBody>
      </p:sp>
      <p:graphicFrame>
        <p:nvGraphicFramePr>
          <p:cNvPr id="6" name="Table 3">
            <a:extLst>
              <a:ext uri="{FF2B5EF4-FFF2-40B4-BE49-F238E27FC236}">
                <a16:creationId xmlns:a16="http://schemas.microsoft.com/office/drawing/2014/main" id="{9F264890-737E-D095-70EF-E2168FF7B16B}"/>
              </a:ext>
            </a:extLst>
          </p:cNvPr>
          <p:cNvGraphicFramePr>
            <a:graphicFrameLocks noGrp="1"/>
          </p:cNvGraphicFramePr>
          <p:nvPr>
            <p:extLst>
              <p:ext uri="{D42A27DB-BD31-4B8C-83A1-F6EECF244321}">
                <p14:modId xmlns:p14="http://schemas.microsoft.com/office/powerpoint/2010/main" val="4037945462"/>
              </p:ext>
            </p:extLst>
          </p:nvPr>
        </p:nvGraphicFramePr>
        <p:xfrm>
          <a:off x="838200" y="1582738"/>
          <a:ext cx="8848555" cy="4067683"/>
        </p:xfrm>
        <a:graphic>
          <a:graphicData uri="http://schemas.openxmlformats.org/drawingml/2006/table">
            <a:tbl>
              <a:tblPr firstRow="1" bandRow="1">
                <a:tableStyleId>{073A0DAA-6AF3-43AB-8588-CEC1D06C72B9}</a:tableStyleId>
              </a:tblPr>
              <a:tblGrid>
                <a:gridCol w="8848555">
                  <a:extLst>
                    <a:ext uri="{9D8B030D-6E8A-4147-A177-3AD203B41FA5}">
                      <a16:colId xmlns:a16="http://schemas.microsoft.com/office/drawing/2014/main" val="1292359202"/>
                    </a:ext>
                  </a:extLst>
                </a:gridCol>
              </a:tblGrid>
              <a:tr h="817562">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3000" b="1" i="0" u="none" strike="noStrike" kern="1200" cap="none" spc="0" normalizeH="0" baseline="0" noProof="0">
                          <a:ln>
                            <a:noFill/>
                          </a:ln>
                          <a:solidFill>
                            <a:schemeClr val="accent6"/>
                          </a:solidFill>
                          <a:effectLst/>
                          <a:uLnTx/>
                          <a:uFillTx/>
                          <a:latin typeface="ARU Raleway"/>
                          <a:ea typeface="+mn-ea"/>
                          <a:cs typeface="+mn-cs"/>
                        </a:rPr>
                        <a:t>Core modules – Level 5</a:t>
                      </a:r>
                    </a:p>
                  </a:txBody>
                  <a:tcPr/>
                </a:tc>
                <a:extLst>
                  <a:ext uri="{0D108BD9-81ED-4DB2-BD59-A6C34878D82A}">
                    <a16:rowId xmlns:a16="http://schemas.microsoft.com/office/drawing/2014/main" val="3748043763"/>
                  </a:ext>
                </a:extLst>
              </a:tr>
              <a:tr h="676341">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Identity and Social Justice</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864906300"/>
                  </a:ext>
                </a:extLst>
              </a:tr>
              <a:tr h="738556">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Learning Theories</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1099676719"/>
                  </a:ext>
                </a:extLst>
              </a:tr>
              <a:tr h="1096668">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Research in Education</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474187668"/>
                  </a:ext>
                </a:extLst>
              </a:tr>
              <a:tr h="738556">
                <a:tc>
                  <a:txBody>
                    <a:bodyPr/>
                    <a:lstStyle/>
                    <a:p>
                      <a:pPr marL="228600" marR="0" lvl="0" indent="-228600" algn="l" rtl="0" eaLnBrk="1" fontAlgn="auto" latinLnBrk="0" hangingPunct="1">
                        <a:lnSpc>
                          <a:spcPct val="150000"/>
                        </a:lnSpc>
                        <a:spcBef>
                          <a:spcPts val="0"/>
                        </a:spcBef>
                        <a:spcAft>
                          <a:spcPts val="0"/>
                        </a:spcAft>
                        <a:buClrTx/>
                        <a:buSzTx/>
                        <a:buFont typeface="Arial" panose="020B0604020202020204" pitchFamily="34" charset="0"/>
                        <a:buChar char="•"/>
                      </a:pPr>
                      <a:r>
                        <a:rPr lang="en-GB" sz="2000" b="0" i="0" u="none" strike="noStrike" kern="1200" cap="none" spc="0" normalizeH="0" baseline="0" noProof="0">
                          <a:ln>
                            <a:noFill/>
                          </a:ln>
                          <a:solidFill>
                            <a:srgbClr val="071D49"/>
                          </a:solidFill>
                          <a:effectLst/>
                          <a:uLnTx/>
                          <a:uFillTx/>
                          <a:latin typeface="ARU Raleway"/>
                          <a:ea typeface="+mn-ea"/>
                          <a:cs typeface="+mn-cs"/>
                        </a:rPr>
                        <a:t>STEM and Core Subjects in Primary Teaching</a:t>
                      </a:r>
                      <a:endParaRPr kumimoji="0" lang="en-GB" sz="2000" b="0" i="0" u="none" strike="noStrike" kern="1200" cap="none" spc="0" normalizeH="0" baseline="0" noProof="0">
                        <a:ln>
                          <a:noFill/>
                        </a:ln>
                        <a:solidFill>
                          <a:srgbClr val="071D49"/>
                        </a:solidFill>
                        <a:effectLst/>
                        <a:uLnTx/>
                        <a:uFillTx/>
                        <a:latin typeface="ARU Raleway" panose="00000500000000000000" pitchFamily="50" charset="0"/>
                        <a:ea typeface="+mn-ea"/>
                        <a:cs typeface="+mn-cs"/>
                      </a:endParaRPr>
                    </a:p>
                  </a:txBody>
                  <a:tcPr/>
                </a:tc>
                <a:extLst>
                  <a:ext uri="{0D108BD9-81ED-4DB2-BD59-A6C34878D82A}">
                    <a16:rowId xmlns:a16="http://schemas.microsoft.com/office/drawing/2014/main" val="465909641"/>
                  </a:ext>
                </a:extLst>
              </a:tr>
            </a:tbl>
          </a:graphicData>
        </a:graphic>
      </p:graphicFrame>
    </p:spTree>
    <p:extLst>
      <p:ext uri="{BB962C8B-B14F-4D97-AF65-F5344CB8AC3E}">
        <p14:creationId xmlns:p14="http://schemas.microsoft.com/office/powerpoint/2010/main" val="717674327"/>
      </p:ext>
    </p:extLst>
  </p:cSld>
  <p:clrMapOvr>
    <a:masterClrMapping/>
  </p:clrMapOvr>
</p:sld>
</file>

<file path=ppt/theme/theme1.xml><?xml version="1.0" encoding="utf-8"?>
<a:theme xmlns:a="http://schemas.openxmlformats.org/drawingml/2006/main" name="3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10.xml><?xml version="1.0" encoding="utf-8"?>
<a:theme xmlns:a="http://schemas.openxmlformats.org/drawingml/2006/main" name="9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11.xml><?xml version="1.0" encoding="utf-8"?>
<a:theme xmlns:a="http://schemas.openxmlformats.org/drawingml/2006/main" name="10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3.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4.xml><?xml version="1.0" encoding="utf-8"?>
<a:theme xmlns:a="http://schemas.openxmlformats.org/drawingml/2006/main" name="4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5.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6.xml><?xml version="1.0" encoding="utf-8"?>
<a:theme xmlns:a="http://schemas.openxmlformats.org/drawingml/2006/main" name="5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7.xml><?xml version="1.0" encoding="utf-8"?>
<a:theme xmlns:a="http://schemas.openxmlformats.org/drawingml/2006/main" name="6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8.xml><?xml version="1.0" encoding="utf-8"?>
<a:theme xmlns:a="http://schemas.openxmlformats.org/drawingml/2006/main" name="8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B0AC666F-0C9B-784E-BDCD-DE530B1E0A85}" vid="{62F03CFA-8A86-4849-BA33-67AD564EB566}"/>
    </a:ext>
  </a:extLst>
</a:theme>
</file>

<file path=ppt/theme/theme9.xml><?xml version="1.0" encoding="utf-8"?>
<a:theme xmlns:a="http://schemas.openxmlformats.org/drawingml/2006/main" name="7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ffe7b5-b0c8-4001-9952-041385a6f987"/>
    <SharedWithUsers xmlns="55ffe7b5-b0c8-4001-9952-041385a6f987">
      <UserInfo>
        <DisplayName>Aaronricks, Kay</DisplayName>
        <AccountId>79</AccountId>
        <AccountType/>
      </UserInfo>
      <UserInfo>
        <DisplayName>Wisbey, Michelle</DisplayName>
        <AccountId>96</AccountId>
        <AccountType/>
      </UserInfo>
      <UserInfo>
        <DisplayName>Cook, Peter</DisplayName>
        <AccountId>255</AccountId>
        <AccountType/>
      </UserInfo>
      <UserInfo>
        <DisplayName>Cook, Samya</DisplayName>
        <AccountId>256</AccountId>
        <AccountType/>
      </UserInfo>
      <UserInfo>
        <DisplayName>Platt, Ruth</DisplayName>
        <AccountId>281</AccountId>
        <AccountType/>
      </UserInfo>
      <UserInfo>
        <DisplayName>Durham, Hannah</DisplayName>
        <AccountId>261</AccountId>
        <AccountType/>
      </UserInfo>
    </SharedWithUsers>
    <lcf76f155ced4ddcb4097134ff3c332f xmlns="de34f42a-ba00-4f84-b882-9879c88c96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0EA235F1ED584A9BBDFF44C5FF9563" ma:contentTypeVersion="15" ma:contentTypeDescription="Create a new document." ma:contentTypeScope="" ma:versionID="d09cf7af15c1d9bbff0027ba5b75f9f6">
  <xsd:schema xmlns:xsd="http://www.w3.org/2001/XMLSchema" xmlns:xs="http://www.w3.org/2001/XMLSchema" xmlns:p="http://schemas.microsoft.com/office/2006/metadata/properties" xmlns:ns2="de34f42a-ba00-4f84-b882-9879c88c96cb" xmlns:ns3="55ffe7b5-b0c8-4001-9952-041385a6f987" targetNamespace="http://schemas.microsoft.com/office/2006/metadata/properties" ma:root="true" ma:fieldsID="cdcd88a262b45f9cf265c47ace38a0f9" ns2:_="" ns3:_="">
    <xsd:import namespace="de34f42a-ba00-4f84-b882-9879c88c96cb"/>
    <xsd:import namespace="55ffe7b5-b0c8-4001-9952-041385a6f9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4f42a-ba00-4f84-b882-9879c88c9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ffe7b5-b0c8-4001-9952-041385a6f98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fa8050-2b2e-4427-a28f-9511a3110797}" ma:internalName="TaxCatchAll" ma:showField="CatchAllData" ma:web="55ffe7b5-b0c8-4001-9952-041385a6f98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8742C1-D8C0-4FCB-BD0F-418C39E643DA}">
  <ds:schemaRefs>
    <ds:schemaRef ds:uri="http://schemas.microsoft.com/sharepoint/v3/contenttype/forms"/>
  </ds:schemaRefs>
</ds:datastoreItem>
</file>

<file path=customXml/itemProps2.xml><?xml version="1.0" encoding="utf-8"?>
<ds:datastoreItem xmlns:ds="http://schemas.openxmlformats.org/officeDocument/2006/customXml" ds:itemID="{F0325E17-7DF9-46C4-85DD-574137CA89A9}">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55ffe7b5-b0c8-4001-9952-041385a6f987"/>
    <ds:schemaRef ds:uri="de34f42a-ba00-4f84-b882-9879c88c96c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A86BC53-E276-4F9E-9E58-B87F6313A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4f42a-ba00-4f84-b882-9879c88c96cb"/>
    <ds:schemaRef ds:uri="55ffe7b5-b0c8-4001-9952-041385a6f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f35c3da-39ae-4632-9ac1-afc2f25d2852}" enabled="0" method="" siteId="{5f35c3da-39ae-4632-9ac1-afc2f25d2852}" removed="1"/>
</clbl:labelList>
</file>

<file path=docProps/app.xml><?xml version="1.0" encoding="utf-8"?>
<Properties xmlns="http://schemas.openxmlformats.org/officeDocument/2006/extended-properties" xmlns:vt="http://schemas.openxmlformats.org/officeDocument/2006/docPropsVTypes">
  <Template/>
  <TotalTime>97</TotalTime>
  <Words>2768</Words>
  <Application>Microsoft Office PowerPoint</Application>
  <PresentationFormat>Widescreen</PresentationFormat>
  <Paragraphs>328</Paragraphs>
  <Slides>25</Slides>
  <Notes>21</Notes>
  <HiddenSlides>3</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25</vt:i4>
      </vt:variant>
    </vt:vector>
  </HeadingPairs>
  <TitlesOfParts>
    <vt:vector size="41" baseType="lpstr">
      <vt:lpstr>Arial</vt:lpstr>
      <vt:lpstr>ARU Raleway</vt:lpstr>
      <vt:lpstr>Calibri</vt:lpstr>
      <vt:lpstr>Raleway</vt:lpstr>
      <vt:lpstr>Stag Medium</vt:lpstr>
      <vt:lpstr>3_ARU Brand</vt:lpstr>
      <vt:lpstr>ARU Brand</vt:lpstr>
      <vt:lpstr>1_ARU Brand</vt:lpstr>
      <vt:lpstr>4_ARU Brand</vt:lpstr>
      <vt:lpstr>2_ARU Brand</vt:lpstr>
      <vt:lpstr>5_ARU Brand</vt:lpstr>
      <vt:lpstr>6_ARU Brand</vt:lpstr>
      <vt:lpstr>8_ARU Brand</vt:lpstr>
      <vt:lpstr>7_ARU Brand</vt:lpstr>
      <vt:lpstr>9_ARU Brand</vt:lpstr>
      <vt:lpstr>10_ARU Brand</vt:lpstr>
      <vt:lpstr>PowerPoint Presentation</vt:lpstr>
      <vt:lpstr>PowerPoint Presentation</vt:lpstr>
      <vt:lpstr>Why study with the School of Education?</vt:lpstr>
      <vt:lpstr>  Our academic staff </vt:lpstr>
      <vt:lpstr>Our Education Courses</vt:lpstr>
      <vt:lpstr>PowerPoint Presentation</vt:lpstr>
      <vt:lpstr>University Trimesters (2024/25 example)</vt:lpstr>
      <vt:lpstr>Course Structure</vt:lpstr>
      <vt:lpstr>Course Structure</vt:lpstr>
      <vt:lpstr>Course Structure</vt:lpstr>
      <vt:lpstr>PowerPoint Presentation</vt:lpstr>
      <vt:lpstr>About the course</vt:lpstr>
      <vt:lpstr>PowerPoint Presentation</vt:lpstr>
      <vt:lpstr>PowerPoint Presentation</vt:lpstr>
      <vt:lpstr>PowerPoint Presentation</vt:lpstr>
      <vt:lpstr>PowerPoint Presentation</vt:lpstr>
      <vt:lpstr>Assessment</vt:lpstr>
      <vt:lpstr>Digital learning</vt:lpstr>
      <vt:lpstr>Trips and activities</vt:lpstr>
      <vt:lpstr>PowerPoint Presentation</vt:lpstr>
      <vt:lpstr>PowerPoint Presentation</vt:lpstr>
      <vt:lpstr>What are the main challenges?</vt:lpstr>
      <vt:lpstr>Also here to help</vt:lpstr>
      <vt:lpstr>What our students say: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Vaughan, Adrian</dc:creator>
  <cp:lastModifiedBy>Phyllis O'Grady</cp:lastModifiedBy>
  <cp:revision>35</cp:revision>
  <dcterms:created xsi:type="dcterms:W3CDTF">2019-04-25T11:00:23Z</dcterms:created>
  <dcterms:modified xsi:type="dcterms:W3CDTF">2025-05-18T12:19:58Z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0x010100E20EA235F1ED584A9BBDFF44C5FF9563</vt:lpwstr>
  </property>
  <property fmtid="{D5CDD505-2E9C-101B-9397-08002B2CF9AE}" pid="3" name="MediaServiceImageTags">
    <vt:lpwstr/>
  </property>
</Properties>
</file>