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38" r:id="rId5"/>
    <p:sldId id="257" r:id="rId6"/>
    <p:sldId id="332" r:id="rId7"/>
    <p:sldId id="325" r:id="rId8"/>
    <p:sldId id="327" r:id="rId9"/>
    <p:sldId id="331" r:id="rId10"/>
    <p:sldId id="335" r:id="rId11"/>
    <p:sldId id="333" r:id="rId12"/>
    <p:sldId id="329" r:id="rId13"/>
    <p:sldId id="336" r:id="rId14"/>
    <p:sldId id="340" r:id="rId15"/>
    <p:sldId id="33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8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0B"/>
    <a:srgbClr val="466DEB"/>
    <a:srgbClr val="333333"/>
    <a:srgbClr val="333F48"/>
    <a:srgbClr val="D0D0CE"/>
    <a:srgbClr val="7C8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17"/>
    <p:restoredTop sz="94747"/>
  </p:normalViewPr>
  <p:slideViewPr>
    <p:cSldViewPr snapToGrid="0">
      <p:cViewPr varScale="1">
        <p:scale>
          <a:sx n="83" d="100"/>
          <a:sy n="83" d="100"/>
        </p:scale>
        <p:origin x="240" y="984"/>
      </p:cViewPr>
      <p:guideLst>
        <p:guide orient="horz" pos="3748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531E9-F3D6-498F-B60C-2008BB75BD70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2AAA5-98E5-4E7F-B84B-01A42A5830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035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5C546-6A36-4788-A613-4D3D4F983262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DEB71-477A-4EE7-B113-8B911DBC8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667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DEB71-477A-4EE7-B113-8B911DBC8EF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977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DEB71-477A-4EE7-B113-8B911DBC8EF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440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SLT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Our mission at The University of Suffolk is 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to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deliver positive transformation through education, training, research and business and community engagement.</a:t>
            </a:r>
            <a:r>
              <a:rPr lang="en-US" b="0" i="0">
                <a:solidFill>
                  <a:srgbClr val="444444"/>
                </a:solidFill>
                <a:effectLst/>
                <a:latin typeface="Calibri"/>
                <a:ea typeface="Calibri"/>
                <a:cs typeface="Calibri"/>
              </a:rPr>
              <a:t>​</a:t>
            </a:r>
          </a:p>
          <a:p>
            <a:endParaRPr lang="en-US">
              <a:solidFill>
                <a:srgbClr val="444444"/>
              </a:solidFill>
              <a:latin typeface="Calibri"/>
              <a:ea typeface="Calibri"/>
              <a:cs typeface="Calibri"/>
            </a:endParaRPr>
          </a:p>
          <a:p>
            <a:r>
              <a:rPr lang="en-US">
                <a:solidFill>
                  <a:srgbClr val="444444"/>
                </a:solidFill>
                <a:latin typeface="Calibri"/>
                <a:ea typeface="Calibri"/>
                <a:cs typeface="Calibri"/>
              </a:rPr>
              <a:t>This year, this work has been </a:t>
            </a:r>
            <a:r>
              <a:rPr lang="en-US" err="1">
                <a:solidFill>
                  <a:srgbClr val="444444"/>
                </a:solidFill>
                <a:latin typeface="Calibri"/>
                <a:ea typeface="Calibri"/>
                <a:cs typeface="Calibri"/>
              </a:rPr>
              <a:t>recognised</a:t>
            </a:r>
            <a:r>
              <a:rPr lang="en-US">
                <a:solidFill>
                  <a:srgbClr val="444444"/>
                </a:solidFill>
                <a:latin typeface="Calibri"/>
                <a:ea typeface="Calibri"/>
                <a:cs typeface="Calibri"/>
              </a:rPr>
              <a:t> at the What Uni Student Choice Awards where we won University of the Year. This award is particularly meaningful to us as the award is voted for by our students. </a:t>
            </a:r>
          </a:p>
          <a:p>
            <a:endParaRPr lang="en-US">
              <a:solidFill>
                <a:srgbClr val="444444"/>
              </a:solidFill>
              <a:latin typeface="Calibri"/>
              <a:ea typeface="Calibri"/>
              <a:cs typeface="Calibri"/>
            </a:endParaRPr>
          </a:p>
          <a:p>
            <a:r>
              <a:rPr lang="en-US">
                <a:solidFill>
                  <a:srgbClr val="444444"/>
                </a:solidFill>
                <a:latin typeface="Calibri"/>
                <a:ea typeface="Calibri"/>
                <a:cs typeface="Calibri"/>
              </a:rPr>
              <a:t>We also scooped awards for Learning and Teaching and Student Support.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2FE37-2467-4EDB-B168-F8E91E8C485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886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DEB71-477A-4EE7-B113-8B911DBC8EF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8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Text: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254B-CD11-4924-97F0-35DDF8FAEAF4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46" y="4987858"/>
            <a:ext cx="3843906" cy="187014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8562" y="2518761"/>
            <a:ext cx="10074876" cy="147448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 cap="all" spc="-500" baseline="0">
                <a:solidFill>
                  <a:srgbClr val="FFBF0B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/>
              <a:t>Title slide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13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(Text: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C0D9-4875-42D3-9A12-FECD8BD6F78A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1" y="5593492"/>
            <a:ext cx="2599078" cy="1264507"/>
          </a:xfrm>
          <a:prstGeom prst="rect">
            <a:avLst/>
          </a:prstGeom>
        </p:spPr>
      </p:pic>
      <p:sp>
        <p:nvSpPr>
          <p:cNvPr id="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32754" y="3063502"/>
            <a:ext cx="9526493" cy="7309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buNone/>
              <a:defRPr sz="8000" cap="all" spc="-500" baseline="0">
                <a:solidFill>
                  <a:srgbClr val="FFBF0B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slide</a:t>
            </a:r>
            <a:endParaRPr lang="en-GB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74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(Yellow)">
    <p:bg>
      <p:bgPr>
        <a:solidFill>
          <a:srgbClr val="FFBF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F251-8C59-40B0-9FB7-756C12A4898F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0" y="5593492"/>
            <a:ext cx="2599080" cy="1264507"/>
          </a:xfrm>
          <a:prstGeom prst="rect">
            <a:avLst/>
          </a:prstGeom>
        </p:spPr>
      </p:pic>
      <p:sp>
        <p:nvSpPr>
          <p:cNvPr id="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32754" y="3063502"/>
            <a:ext cx="9526493" cy="7309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slide</a:t>
            </a:r>
            <a:endParaRPr lang="en-GB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045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Table/Infographic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8200" y="1260388"/>
            <a:ext cx="6707660" cy="4613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BD4FC-131C-4DEA-96FC-845EC28A2755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1" y="5593492"/>
            <a:ext cx="2599078" cy="1264507"/>
          </a:xfrm>
          <a:prstGeom prst="rect">
            <a:avLst/>
          </a:prstGeom>
        </p:spPr>
      </p:pic>
      <p:sp>
        <p:nvSpPr>
          <p:cNvPr id="10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142912" y="1291460"/>
            <a:ext cx="3176524" cy="28188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page</a:t>
            </a:r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142912" y="4159850"/>
            <a:ext cx="3176524" cy="58523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baseline="0">
                <a:solidFill>
                  <a:srgbClr val="FFBF0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800"/>
              <a:t>Subtitle for graph, table or infographic</a:t>
            </a:r>
            <a:endParaRPr lang="en-GB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041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Table/Infographic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A1DC-217C-4F59-8F8A-A605F5987011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1" y="5593492"/>
            <a:ext cx="2599078" cy="1264507"/>
          </a:xfrm>
          <a:prstGeom prst="rect">
            <a:avLst/>
          </a:prstGeom>
        </p:spPr>
      </p:pic>
      <p:sp>
        <p:nvSpPr>
          <p:cNvPr id="13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142912" y="1291460"/>
            <a:ext cx="3176524" cy="28188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7000"/>
              </a:lnSpc>
              <a:buNone/>
              <a:defRPr sz="8000" cap="all" spc="-500" baseline="0">
                <a:solidFill>
                  <a:srgbClr val="FFBF0B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page</a:t>
            </a:r>
            <a:endParaRPr lang="en-GB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142912" y="4159850"/>
            <a:ext cx="3176524" cy="58523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800"/>
              <a:t>Subtitle for graph, table or infographic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8200" y="1260388"/>
            <a:ext cx="6707660" cy="4613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287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Table/Infographic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A1DC-217C-4F59-8F8A-A605F5987011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1" y="5593492"/>
            <a:ext cx="2599078" cy="1264507"/>
          </a:xfrm>
          <a:prstGeom prst="rect">
            <a:avLst/>
          </a:prstGeom>
        </p:spPr>
      </p:pic>
      <p:sp>
        <p:nvSpPr>
          <p:cNvPr id="13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268626"/>
            <a:ext cx="8141043" cy="82378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7000"/>
              </a:lnSpc>
              <a:buNone/>
              <a:defRPr sz="8000" cap="all" spc="-500" baseline="0">
                <a:solidFill>
                  <a:srgbClr val="FFBF0B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page</a:t>
            </a:r>
            <a:endParaRPr lang="en-GB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55589" y="2372496"/>
            <a:ext cx="8023653" cy="3945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002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Table/Infographic Slid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A1DC-217C-4F59-8F8A-A605F5987011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1" y="5593492"/>
            <a:ext cx="2599078" cy="1264507"/>
          </a:xfrm>
          <a:prstGeom prst="rect">
            <a:avLst/>
          </a:prstGeom>
        </p:spPr>
      </p:pic>
      <p:sp>
        <p:nvSpPr>
          <p:cNvPr id="13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268626"/>
            <a:ext cx="8141043" cy="82378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page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55589" y="2372496"/>
            <a:ext cx="8023653" cy="3945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226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699500" y="-4763"/>
            <a:ext cx="3492500" cy="344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498210" y="-4763"/>
            <a:ext cx="5201290" cy="6862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8814486" y="3559683"/>
            <a:ext cx="3249996" cy="3178868"/>
          </a:xfrm>
          <a:prstGeom prst="rect">
            <a:avLst/>
          </a:prstGeom>
          <a:noFill/>
          <a:ln w="254000" cmpd="sng">
            <a:solidFill>
              <a:srgbClr val="FFBF0B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DF352-1323-4301-B2D3-FF478D3D004D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950" y="4547504"/>
            <a:ext cx="2599078" cy="1264507"/>
          </a:xfrm>
          <a:prstGeom prst="rect">
            <a:avLst/>
          </a:prstGeom>
        </p:spPr>
      </p:pic>
      <p:sp>
        <p:nvSpPr>
          <p:cNvPr id="17" name="Text Placeholder 14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011554" y="2533594"/>
            <a:ext cx="5655875" cy="1975029"/>
          </a:xfrm>
          <a:prstGeom prst="rect">
            <a:avLst/>
          </a:prstGeom>
        </p:spPr>
        <p:txBody>
          <a:bodyPr lIns="0" tIns="72000" rIns="0"/>
          <a:lstStyle>
            <a:lvl1pPr marL="0" indent="0" algn="l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Here</a:t>
            </a:r>
            <a:endParaRPr lang="en-GB"/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437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2731-A837-44D8-BF20-11815ADFEC0D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1" y="5593492"/>
            <a:ext cx="2599078" cy="1264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57" y="556951"/>
            <a:ext cx="613886" cy="263909"/>
          </a:xfrm>
          <a:prstGeom prst="rect">
            <a:avLst/>
          </a:prstGeom>
        </p:spPr>
      </p:pic>
      <p:sp>
        <p:nvSpPr>
          <p:cNvPr id="1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2491273" y="6014407"/>
            <a:ext cx="7203233" cy="29261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800"/>
              <a:t>Tony Robbins</a:t>
            </a:r>
            <a:endParaRPr lang="en-GB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00184" y="1953138"/>
            <a:ext cx="7191631" cy="307194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000"/>
              </a:lnSpc>
              <a:buNone/>
              <a:defRPr sz="5400" b="0" cap="all" spc="-2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We can change our lives. We can do, have, and be exactly what we wish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337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v2">
    <p:bg>
      <p:bgPr>
        <a:solidFill>
          <a:srgbClr val="FFBF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473-63B1-4CD7-89DB-83A9B0B2EC08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0" y="5593492"/>
            <a:ext cx="2599080" cy="1264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316" y="556951"/>
            <a:ext cx="613368" cy="263909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500184" y="1953138"/>
            <a:ext cx="7191631" cy="307194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000"/>
              </a:lnSpc>
              <a:buNone/>
              <a:defRPr sz="5400" b="0" cap="all" spc="-2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We can change our lives. We can do, have, and be exactly what we wish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91273" y="6014407"/>
            <a:ext cx="7203233" cy="29261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800"/>
              <a:t>Tony Robbins</a:t>
            </a:r>
            <a:endParaRPr lang="en-GB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856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/Direction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BE93-21F3-43DB-BA49-70528CE2EDDE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0" y="5593492"/>
            <a:ext cx="2599080" cy="1264507"/>
          </a:xfrm>
          <a:prstGeom prst="rect">
            <a:avLst/>
          </a:prstGeom>
        </p:spPr>
      </p:pic>
      <p:sp>
        <p:nvSpPr>
          <p:cNvPr id="7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32754" y="2619858"/>
            <a:ext cx="9526493" cy="16182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Your phrase here</a:t>
            </a:r>
            <a:endParaRPr lang="en-GB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162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Text: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9C154-6A2F-4793-92E8-1701820ADB4B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46" y="4987858"/>
            <a:ext cx="3843906" cy="1870142"/>
          </a:xfrm>
          <a:prstGeom prst="rect">
            <a:avLst/>
          </a:prstGeom>
        </p:spPr>
      </p:pic>
      <p:sp>
        <p:nvSpPr>
          <p:cNvPr id="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8562" y="2518761"/>
            <a:ext cx="10074876" cy="147448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 cap="all" spc="-500" baseline="0">
                <a:solidFill>
                  <a:srgbClr val="333333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/>
              <a:t>Title slide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259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/Direction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39AF-C34E-4810-B93C-E4E96C167DB5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0" y="5593492"/>
            <a:ext cx="2599080" cy="1264507"/>
          </a:xfrm>
          <a:prstGeom prst="rect">
            <a:avLst/>
          </a:prstGeom>
        </p:spPr>
      </p:pic>
      <p:sp>
        <p:nvSpPr>
          <p:cNvPr id="7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32754" y="2619858"/>
            <a:ext cx="9526493" cy="16182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Your phrase here</a:t>
            </a:r>
            <a:endParaRPr lang="en-GB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71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ey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BE93-21F3-43DB-BA49-70528CE2EDDE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0" y="5593492"/>
            <a:ext cx="2599080" cy="1264507"/>
          </a:xfrm>
          <a:prstGeom prst="rect">
            <a:avLst/>
          </a:prstGeom>
        </p:spPr>
      </p:pic>
      <p:sp>
        <p:nvSpPr>
          <p:cNvPr id="7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32754" y="2619858"/>
            <a:ext cx="9526493" cy="16182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Your phrase here</a:t>
            </a:r>
            <a:endParaRPr lang="en-GB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4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ey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BE93-21F3-43DB-BA49-70528CE2EDDE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0" y="5593492"/>
            <a:ext cx="2599080" cy="1264507"/>
          </a:xfrm>
          <a:prstGeom prst="rect">
            <a:avLst/>
          </a:prstGeom>
        </p:spPr>
      </p:pic>
      <p:sp>
        <p:nvSpPr>
          <p:cNvPr id="7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32754" y="2619858"/>
            <a:ext cx="9526493" cy="16182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Your phrase here</a:t>
            </a:r>
            <a:endParaRPr lang="en-GB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718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699500" y="-4763"/>
            <a:ext cx="3492500" cy="344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498210" y="-4763"/>
            <a:ext cx="5201290" cy="6862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DEA3-D22A-43E7-8221-895184DFE257}" type="datetime3">
              <a:rPr lang="en-US" smtClean="0"/>
              <a:t>25 November 2025</a:t>
            </a:fld>
            <a:endParaRPr lang="en-GB"/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011554" y="2533594"/>
            <a:ext cx="5655875" cy="1975029"/>
          </a:xfrm>
          <a:prstGeom prst="rect">
            <a:avLst/>
          </a:prstGeom>
        </p:spPr>
        <p:txBody>
          <a:bodyPr lIns="0" tIns="72000" rIns="0"/>
          <a:lstStyle>
            <a:lvl1pPr marL="0" indent="0" algn="l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Here</a:t>
            </a:r>
            <a:endParaRPr lang="en-GB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137480" y="3435612"/>
            <a:ext cx="5054520" cy="2256734"/>
          </a:xfrm>
          <a:prstGeom prst="rect">
            <a:avLst/>
          </a:prstGeom>
          <a:solidFill>
            <a:schemeClr val="bg1"/>
          </a:solidFill>
        </p:spPr>
        <p:txBody>
          <a:bodyPr lIns="324000" tIns="288000" rIns="216000" bIns="0"/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Wingdings" panose="05000000000000000000" pitchFamily="2" charset="2"/>
              <a:buChar char="n"/>
              <a:tabLst/>
              <a:defRPr sz="14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amet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rhoncus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iaculis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rhoncus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Nullam tincidunt congue suscipit lorem ipsum vel.</a:t>
            </a:r>
          </a:p>
          <a:p>
            <a:pPr lvl="0"/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Phasellus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elementum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vitae dictum ex suscipit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congue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sub ipsum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lvl="0"/>
            <a:endParaRPr lang="en-GB" sz="1400" b="0" i="0" kern="1200">
              <a:solidFill>
                <a:srgbClr val="33333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515" y="5593493"/>
            <a:ext cx="2599078" cy="1264507"/>
          </a:xfrm>
          <a:prstGeom prst="rect">
            <a:avLst/>
          </a:prstGeom>
        </p:spPr>
      </p:pic>
      <p:sp>
        <p:nvSpPr>
          <p:cNvPr id="2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764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+ Answer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829425" y="2840038"/>
            <a:ext cx="3582988" cy="2320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58D2-F953-46D7-A3A6-8A81C143B155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1" y="5593492"/>
            <a:ext cx="2599078" cy="1264507"/>
          </a:xfrm>
          <a:prstGeom prst="rect">
            <a:avLst/>
          </a:prstGeom>
        </p:spPr>
      </p:pic>
      <p:sp>
        <p:nvSpPr>
          <p:cNvPr id="12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1793789" y="3144822"/>
            <a:ext cx="4714583" cy="201542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+mj-lt"/>
              <a:buAutoNum type="alphaUcPeriod"/>
              <a:tabLst/>
              <a:defRPr sz="1400" b="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amet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rhoncus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iaculis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rhoncus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Nullam tincidunt congue suscipit lorem ipsum vel.</a:t>
            </a:r>
          </a:p>
          <a:p>
            <a:pPr lvl="0"/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Phasellus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elementum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vitae dictum ex suscipit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congue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sub ipsum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Sutincidunt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sub dolor sit amet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rhoncus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lvl="0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793789" y="2840704"/>
            <a:ext cx="4714583" cy="287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600"/>
              <a:t>Your question here?</a:t>
            </a:r>
            <a:endParaRPr lang="en-GB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932491" y="1275891"/>
            <a:ext cx="10327018" cy="7309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slide</a:t>
            </a:r>
            <a:endParaRPr lang="en-GB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163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+ Answer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A9FE-BE5F-4989-A739-1D830C067702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1" y="5593492"/>
            <a:ext cx="2599078" cy="1264507"/>
          </a:xfrm>
          <a:prstGeom prst="rect">
            <a:avLst/>
          </a:prstGeom>
        </p:spPr>
      </p:pic>
      <p:sp>
        <p:nvSpPr>
          <p:cNvPr id="11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1793789" y="3144822"/>
            <a:ext cx="4714583" cy="201542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+mj-lt"/>
              <a:buAutoNum type="alphaUcPeriod"/>
              <a:tabLst/>
              <a:defRPr sz="1400" b="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amet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rhoncus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iaculis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rhoncus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Nullam tincidunt congue suscipit lorem ipsum vel.</a:t>
            </a:r>
          </a:p>
          <a:p>
            <a:pPr lvl="0"/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Phasellus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elementum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vitae dictum ex suscipit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congue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sub ipsum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Sutincidunt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sub dolor sit amet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rhoncus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GB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793789" y="2840704"/>
            <a:ext cx="4714583" cy="287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600"/>
              <a:t>Your question here?</a:t>
            </a:r>
            <a:endParaRPr lang="en-GB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829425" y="2840038"/>
            <a:ext cx="3582988" cy="2320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932491" y="1275891"/>
            <a:ext cx="10327018" cy="7309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buNone/>
              <a:defRPr sz="8000" cap="all" spc="-500" baseline="0">
                <a:solidFill>
                  <a:srgbClr val="FFBF0B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slide</a:t>
            </a:r>
            <a:endParaRPr lang="en-GB"/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996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A5779-001D-4972-8B14-88241E84D2B0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1" y="5593492"/>
            <a:ext cx="2599078" cy="1264507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629285"/>
            <a:ext cx="8197249" cy="2964207"/>
          </a:xfrm>
          <a:prstGeom prst="rect">
            <a:avLst/>
          </a:prstGeom>
        </p:spPr>
        <p:txBody>
          <a:bodyPr tIns="0" bIns="0" numCol="2" spcCol="360000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Wingdings" panose="05000000000000000000" pitchFamily="2" charset="2"/>
              <a:buNone/>
              <a:tabLst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amet, consectetur adipiscing elit.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iaculis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rhoncus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Nullam tincidunt congue suscipit. Nunc pharetra ex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tortor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sodales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imperdiet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en-GB" sz="1400" b="0" i="0" kern="1200">
              <a:solidFill>
                <a:srgbClr val="33333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Donec nulla risus, porta eu gravida vestibulum,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sagittis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amet magna.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Phasellus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elementum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vitae dictum ex suscipit sed.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Morbi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Pellentesque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habitant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morbi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tristique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senectus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Lorem ipsum dolor sit amet, consectetur adipiscing elit.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iaculis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rhoncus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Nullam tincidunt congue suscipit. Nunc pharetra ex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tortor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sodales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imperdiet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en-GB" sz="1400" b="0" i="0" kern="1200">
              <a:solidFill>
                <a:srgbClr val="33333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Phasellus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elementum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vitae dictum ex suscipit sed.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Morbi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Pellentesque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habitant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morbi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tristique</a:t>
            </a:r>
            <a:r>
              <a:rPr lang="en-GB" sz="1400" b="0" i="0" kern="1200" baseline="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subscript sed.</a:t>
            </a:r>
            <a:endParaRPr lang="en-GB" sz="1400" b="0" i="0" kern="1200">
              <a:solidFill>
                <a:srgbClr val="33333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endParaRPr lang="en-GB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295730"/>
            <a:ext cx="9526493" cy="73099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slide</a:t>
            </a:r>
            <a:endParaRPr lang="en-GB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25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C028-51D3-4FC8-853E-E1C49A36C7AF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1" y="5593492"/>
            <a:ext cx="2599078" cy="126450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629285"/>
            <a:ext cx="8197249" cy="2964207"/>
          </a:xfrm>
          <a:prstGeom prst="rect">
            <a:avLst/>
          </a:prstGeom>
        </p:spPr>
        <p:txBody>
          <a:bodyPr tIns="0" bIns="0" numCol="2" spcCol="360000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Wingdings" panose="05000000000000000000" pitchFamily="2" charset="2"/>
              <a:buNone/>
              <a:tabLst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amet, consectetur adipiscing elit.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iaculis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rhoncus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Nullam tincidunt congue suscipit. Nunc pharetra ex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tortor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sodales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imperdiet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en-GB" sz="1400" b="0" i="0" kern="1200">
              <a:solidFill>
                <a:srgbClr val="33333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Donec nulla risus, porta eu gravida vestibulum,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sagittis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amet magna.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Phasellus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elementum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vitae dictum ex suscipit sed.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Morbi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Pellentesque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habitant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morbi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tristique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senectus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Lorem ipsum dolor sit amet, consectetur adipiscing elit.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iaculis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rhoncus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Nullam tincidunt congue suscipit. Nunc pharetra ex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tortor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sodales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imperdiet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en-GB" sz="1400" b="0" i="0" kern="1200">
              <a:solidFill>
                <a:srgbClr val="33333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F0B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Phasellus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elementum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erat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vitae dictum ex suscipit sed.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Morbi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Pellentesque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habitant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morbi</a:t>
            </a:r>
            <a:r>
              <a:rPr lang="en-GB" sz="1400" b="0" i="0" kern="120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400" b="0" i="0" kern="120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tristique</a:t>
            </a:r>
            <a:r>
              <a:rPr lang="en-GB" sz="1400" b="0" i="0" kern="1200" baseline="0">
                <a:solidFill>
                  <a:srgbClr val="33333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subscript sed.</a:t>
            </a:r>
            <a:endParaRPr lang="en-GB" sz="1400" b="0" i="0" kern="1200">
              <a:solidFill>
                <a:srgbClr val="33333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endParaRPr lang="en-GB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295730"/>
            <a:ext cx="9526493" cy="73099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7000"/>
              </a:lnSpc>
              <a:buNone/>
              <a:defRPr sz="8000" cap="all" spc="-500" baseline="0">
                <a:solidFill>
                  <a:srgbClr val="FFBF0B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slide</a:t>
            </a:r>
            <a:endParaRPr lang="en-GB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082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Dates Slide (Yellow)">
    <p:bg>
      <p:bgPr>
        <a:solidFill>
          <a:srgbClr val="FFBF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FAA5-213B-4362-8729-0C12AF6632D8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1" y="5593492"/>
            <a:ext cx="2599078" cy="1264507"/>
          </a:xfrm>
          <a:prstGeom prst="rect">
            <a:avLst/>
          </a:prstGeom>
        </p:spPr>
      </p:pic>
      <p:sp>
        <p:nvSpPr>
          <p:cNvPr id="10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2491946" y="1980039"/>
            <a:ext cx="7208108" cy="7309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Open Day</a:t>
            </a:r>
            <a:endParaRPr lang="en-GB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91946" y="3324751"/>
            <a:ext cx="7208107" cy="144083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Monday 4 March 2019 | 4.00pm-7.00pm</a:t>
            </a:r>
          </a:p>
          <a:p>
            <a:pPr lvl="0"/>
            <a:r>
              <a:rPr lang="en-GB"/>
              <a:t>Thursday 11 April 2019 | 4.00pm-7.00pm</a:t>
            </a:r>
          </a:p>
          <a:p>
            <a:pPr lvl="0"/>
            <a:r>
              <a:rPr lang="en-GB"/>
              <a:t>Saturday 20 July 2019 | 10.30am-2.30pm</a:t>
            </a:r>
          </a:p>
          <a:p>
            <a:pPr lvl="0"/>
            <a:r>
              <a:rPr lang="en-GB"/>
              <a:t>Saturday 24 August | 10.30am-2.30pm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447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Dates Slide (Text: 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94A-D179-4644-B3CC-0B892237F5EC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1" y="5593492"/>
            <a:ext cx="2599078" cy="1264507"/>
          </a:xfrm>
          <a:prstGeom prst="rect">
            <a:avLst/>
          </a:prstGeom>
        </p:spPr>
      </p:pic>
      <p:sp>
        <p:nvSpPr>
          <p:cNvPr id="12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2491946" y="1980039"/>
            <a:ext cx="7208108" cy="7309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buNone/>
              <a:defRPr sz="8000" cap="all" spc="-500" baseline="0">
                <a:solidFill>
                  <a:srgbClr val="FFBF0B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Open Day</a:t>
            </a:r>
            <a:endParaRPr lang="en-GB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91946" y="3324751"/>
            <a:ext cx="7208107" cy="144083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Monday 4 March 2019 | 4.00pm-7.00pm</a:t>
            </a:r>
          </a:p>
          <a:p>
            <a:pPr lvl="0"/>
            <a:r>
              <a:rPr lang="en-GB"/>
              <a:t>Thursday 11 April 2019 | 4.00pm-7.00pm</a:t>
            </a:r>
          </a:p>
          <a:p>
            <a:pPr lvl="0"/>
            <a:r>
              <a:rPr lang="en-GB"/>
              <a:t>Saturday 20 July 2019 | 10.30am-2.30pm</a:t>
            </a:r>
          </a:p>
          <a:p>
            <a:pPr lvl="0"/>
            <a:r>
              <a:rPr lang="en-GB"/>
              <a:t>Saturday 24 August | 10.30am-2.30pm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03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Yellow)">
    <p:bg>
      <p:bgPr>
        <a:solidFill>
          <a:srgbClr val="FFBF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46" y="4987858"/>
            <a:ext cx="3843907" cy="1870142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B19-D6F0-43F7-A9D0-FFCAD1D8559F}" type="datetime3">
              <a:rPr lang="en-US" smtClean="0"/>
              <a:t>25 November 2025</a:t>
            </a:fld>
            <a:endParaRPr lang="en-GB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8562" y="2518761"/>
            <a:ext cx="10074876" cy="147448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 cap="all" spc="-500" baseline="0">
                <a:solidFill>
                  <a:srgbClr val="333333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/>
              <a:t>Title slide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923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Dates Slide (Text: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D132-C41B-47E0-9520-7C5A502600E8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1" y="5593492"/>
            <a:ext cx="2599078" cy="1264507"/>
          </a:xfrm>
          <a:prstGeom prst="rect">
            <a:avLst/>
          </a:prstGeom>
        </p:spPr>
      </p:pic>
      <p:sp>
        <p:nvSpPr>
          <p:cNvPr id="10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2491946" y="1980039"/>
            <a:ext cx="7208108" cy="7309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Open Day</a:t>
            </a:r>
            <a:endParaRPr lang="en-GB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91946" y="3324751"/>
            <a:ext cx="7208107" cy="144083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Monday 4 March 2019 | 4.00pm-7.00pm</a:t>
            </a:r>
          </a:p>
          <a:p>
            <a:pPr lvl="0"/>
            <a:r>
              <a:rPr lang="en-GB"/>
              <a:t>Thursday 11 April 2019 | 4.00pm-7.00pm</a:t>
            </a:r>
          </a:p>
          <a:p>
            <a:pPr lvl="0"/>
            <a:r>
              <a:rPr lang="en-GB"/>
              <a:t>Saturday 20 July 2019 | 10.30am-2.30pm</a:t>
            </a:r>
          </a:p>
          <a:p>
            <a:pPr lvl="0"/>
            <a:r>
              <a:rPr lang="en-GB"/>
              <a:t>Saturday 24 August | 10.30am-2.30pm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688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030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ion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" y="0"/>
            <a:ext cx="9286076" cy="687566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34FD-A599-41BE-B420-A8DF879656F6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0" y="5593492"/>
            <a:ext cx="2599080" cy="1264508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478162" y="1280419"/>
            <a:ext cx="6218433" cy="215741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Our Location</a:t>
            </a:r>
            <a:endParaRPr lang="en-GB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16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ion Slide v2">
    <p:bg>
      <p:bgPr>
        <a:solidFill>
          <a:srgbClr val="FFBF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" y="0"/>
            <a:ext cx="9286076" cy="68756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26E6-AAC1-4AE4-A5F4-EF20F8339F34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0" y="5593492"/>
            <a:ext cx="2599080" cy="1264507"/>
          </a:xfrm>
          <a:prstGeom prst="rect">
            <a:avLst/>
          </a:prstGeom>
        </p:spPr>
      </p:pic>
      <p:sp>
        <p:nvSpPr>
          <p:cNvPr id="11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478162" y="1280419"/>
            <a:ext cx="6218433" cy="215741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Our Location</a:t>
            </a:r>
            <a:endParaRPr lang="en-GB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046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93E3-D3D7-474B-AD46-FBE85814B005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0" y="5593492"/>
            <a:ext cx="2599080" cy="1264507"/>
          </a:xfrm>
          <a:prstGeom prst="rect">
            <a:avLst/>
          </a:prstGeom>
        </p:spPr>
      </p:pic>
      <p:sp>
        <p:nvSpPr>
          <p:cNvPr id="9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32754" y="2619858"/>
            <a:ext cx="9526493" cy="16182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Your question here</a:t>
            </a:r>
            <a:endParaRPr lang="en-GB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64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0065-1844-4832-95F3-A2F21D63BE24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0" y="5593492"/>
            <a:ext cx="2599080" cy="1264507"/>
          </a:xfrm>
          <a:prstGeom prst="rect">
            <a:avLst/>
          </a:prstGeom>
        </p:spPr>
      </p:pic>
      <p:sp>
        <p:nvSpPr>
          <p:cNvPr id="7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32754" y="2619858"/>
            <a:ext cx="9526493" cy="16182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Your question here</a:t>
            </a:r>
            <a:endParaRPr lang="en-GB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367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2F2572-3785-4CAA-A564-A7FC3779B88B}" type="datetime3">
              <a:rPr lang="en-US" smtClean="0"/>
              <a:t>25 November 2025</a:t>
            </a:fld>
            <a:endParaRPr lang="en-GB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30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(Text: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364B-FA6A-4713-A409-10A50F5714F3}" type="datetime3">
              <a:rPr lang="en-US" smtClean="0"/>
              <a:t>25 November 2025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21" y="5593492"/>
            <a:ext cx="2599078" cy="1264507"/>
          </a:xfrm>
          <a:prstGeom prst="rect">
            <a:avLst/>
          </a:prstGeom>
        </p:spPr>
      </p:pic>
      <p:sp>
        <p:nvSpPr>
          <p:cNvPr id="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32754" y="3063502"/>
            <a:ext cx="9526493" cy="7309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buNone/>
              <a:defRPr sz="8000" cap="all" spc="-500" baseline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slide</a:t>
            </a:r>
            <a:endParaRPr lang="en-GB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4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291533"/>
            <a:ext cx="2743200" cy="40163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5DB1BF3D-4777-4CCB-8835-CF0E4D564A53}" type="datetime3">
              <a:rPr lang="en-US" smtClean="0"/>
              <a:t>25 November 2025</a:t>
            </a:fld>
            <a:endParaRPr lang="en-GB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9934" y="29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414E13-AD13-41A4-8094-23784540D6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45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7" r:id="rId2"/>
    <p:sldLayoutId id="2147483649" r:id="rId3"/>
    <p:sldLayoutId id="2147483650" r:id="rId4"/>
    <p:sldLayoutId id="2147483661" r:id="rId5"/>
    <p:sldLayoutId id="2147483662" r:id="rId6"/>
    <p:sldLayoutId id="2147483663" r:id="rId7"/>
    <p:sldLayoutId id="2147483669" r:id="rId8"/>
    <p:sldLayoutId id="2147483664" r:id="rId9"/>
    <p:sldLayoutId id="2147483665" r:id="rId10"/>
    <p:sldLayoutId id="2147483666" r:id="rId11"/>
    <p:sldLayoutId id="2147483668" r:id="rId12"/>
    <p:sldLayoutId id="2147483678" r:id="rId13"/>
    <p:sldLayoutId id="2147483685" r:id="rId14"/>
    <p:sldLayoutId id="2147483686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87" r:id="rId21"/>
    <p:sldLayoutId id="2147483688" r:id="rId22"/>
    <p:sldLayoutId id="2147483675" r:id="rId23"/>
    <p:sldLayoutId id="2147483676" r:id="rId24"/>
    <p:sldLayoutId id="2147483677" r:id="rId25"/>
    <p:sldLayoutId id="2147483681" r:id="rId26"/>
    <p:sldLayoutId id="2147483680" r:id="rId27"/>
    <p:sldLayoutId id="2147483683" r:id="rId28"/>
    <p:sldLayoutId id="2147483682" r:id="rId29"/>
    <p:sldLayoutId id="2147483684" r:id="rId30"/>
    <p:sldLayoutId id="2147483690" r:id="rId3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7B4663-29A6-3591-223A-2917990AE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344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1F8EF4-BC8C-3BB8-C9DD-50FB9E9D4009}"/>
              </a:ext>
            </a:extLst>
          </p:cNvPr>
          <p:cNvSpPr/>
          <p:nvPr/>
        </p:nvSpPr>
        <p:spPr>
          <a:xfrm>
            <a:off x="0" y="0"/>
            <a:ext cx="12192000" cy="7934475"/>
          </a:xfrm>
          <a:prstGeom prst="rect">
            <a:avLst/>
          </a:prstGeom>
          <a:solidFill>
            <a:schemeClr val="bg2">
              <a:lumMod val="10000"/>
              <a:alpha val="23358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3C470-6281-E51C-4618-157CB8B40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562" y="2925193"/>
            <a:ext cx="10074876" cy="147448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hello</a:t>
            </a:r>
          </a:p>
        </p:txBody>
      </p:sp>
    </p:spTree>
    <p:extLst>
      <p:ext uri="{BB962C8B-B14F-4D97-AF65-F5344CB8AC3E}">
        <p14:creationId xmlns:p14="http://schemas.microsoft.com/office/powerpoint/2010/main" val="1688788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0071BC5-7C5C-CBA4-AAD8-57596BA79CD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7825"/>
          <a:stretch>
            <a:fillRect/>
          </a:stretch>
        </p:blipFill>
        <p:spPr>
          <a:xfrm>
            <a:off x="0" y="-13859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7815D9-6F1C-DC26-196A-138B3DAA70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35510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ABCFA-2DED-E93E-4981-ED43CDC243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6000" dirty="0"/>
              <a:t>Plan a Visit</a:t>
            </a:r>
          </a:p>
        </p:txBody>
      </p:sp>
    </p:spTree>
    <p:extLst>
      <p:ext uri="{BB962C8B-B14F-4D97-AF65-F5344CB8AC3E}">
        <p14:creationId xmlns:p14="http://schemas.microsoft.com/office/powerpoint/2010/main" val="1928137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83712-AF9F-81A7-9407-670157AE3A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6000" dirty="0" err="1"/>
              <a:t>uos.ac.uk</a:t>
            </a:r>
            <a:endParaRPr lang="en-US" sz="6000" dirty="0"/>
          </a:p>
          <a:p>
            <a:r>
              <a:rPr lang="en-US" sz="6000" cap="none" dirty="0" err="1"/>
              <a:t>uniofsuffolk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6990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67AC27-7F90-5A43-BC16-ECB98DF5B409}"/>
              </a:ext>
            </a:extLst>
          </p:cNvPr>
          <p:cNvCxnSpPr/>
          <p:nvPr/>
        </p:nvCxnSpPr>
        <p:spPr>
          <a:xfrm>
            <a:off x="3804211" y="3925619"/>
            <a:ext cx="45835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3D469A2-7860-D246-BB18-DF61C3A9109C}"/>
              </a:ext>
            </a:extLst>
          </p:cNvPr>
          <p:cNvSpPr txBox="1">
            <a:spLocks/>
          </p:cNvSpPr>
          <p:nvPr/>
        </p:nvSpPr>
        <p:spPr>
          <a:xfrm>
            <a:off x="784370" y="1334219"/>
            <a:ext cx="10074876" cy="297652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7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kern="1200" cap="all" spc="-500" baseline="0">
                <a:solidFill>
                  <a:srgbClr val="333333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cap="none" spc="0" dirty="0"/>
              <a:t>Creative Industries </a:t>
            </a:r>
          </a:p>
          <a:p>
            <a:r>
              <a:rPr lang="en-GB" sz="6000" cap="none" spc="0" dirty="0"/>
              <a:t>&amp; Humanities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CA53C-1A77-6EA5-2B31-96C219DF6F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535831"/>
            <a:ext cx="12191999" cy="166550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cap="none" spc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Dr. Vassiliki Tzomaka, Head of Creative Industries &amp; Humanities</a:t>
            </a:r>
          </a:p>
          <a:p>
            <a:pPr>
              <a:lnSpc>
                <a:spcPct val="100000"/>
              </a:lnSpc>
            </a:pPr>
            <a:r>
              <a:rPr lang="en-US" sz="2400" b="1" cap="none" spc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Senior Lecturer in Graphic Design &amp; Illustration</a:t>
            </a:r>
          </a:p>
          <a:p>
            <a:pPr>
              <a:lnSpc>
                <a:spcPct val="100000"/>
              </a:lnSpc>
            </a:pPr>
            <a:r>
              <a:rPr lang="en-US" sz="2400" b="1" cap="none" spc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Children’s Picturebook Author/Illustrator and Graphic Designer</a:t>
            </a:r>
          </a:p>
          <a:p>
            <a:pPr>
              <a:lnSpc>
                <a:spcPct val="100000"/>
              </a:lnSpc>
            </a:pPr>
            <a:endParaRPr lang="en-US" sz="4000" spc="-150" dirty="0"/>
          </a:p>
        </p:txBody>
      </p:sp>
    </p:spTree>
    <p:extLst>
      <p:ext uri="{BB962C8B-B14F-4D97-AF65-F5344CB8AC3E}">
        <p14:creationId xmlns:p14="http://schemas.microsoft.com/office/powerpoint/2010/main" val="137179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7AA13-0E02-4E34-2A15-3ACC257BA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34FD-A599-41BE-B420-A8DF879656F6}" type="datetime3">
              <a:rPr lang="en-US" smtClean="0"/>
              <a:t>25 November 2025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62194-B68A-9C9F-69A7-275F6F7503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spc="-150" dirty="0"/>
              <a:t> </a:t>
            </a:r>
            <a:r>
              <a:rPr lang="en-US" sz="4800" spc="-150" dirty="0"/>
              <a:t>perfect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FC7DF-6236-8384-BAA9-B1138096B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414E13-AD13-41A4-8094-23784540D65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674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35883-642B-9967-C4A6-0BA7CE969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C5153-9D0C-BD95-7A4C-4237157E3B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515" y="2565569"/>
            <a:ext cx="11571514" cy="3058886"/>
          </a:xfrm>
        </p:spPr>
        <p:txBody>
          <a:bodyPr numCol="2"/>
          <a:lstStyle/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1800" b="1" dirty="0"/>
              <a:t>BA (Hons) Architecture 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1800" b="1" dirty="0"/>
              <a:t>BA (Hons) Digital Film Production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1800" b="1" dirty="0"/>
              <a:t>BA (Hons) Fine Art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1800" b="1" dirty="0"/>
              <a:t>BA (Hons) Graphic Design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1800" b="1" dirty="0"/>
              <a:t>BA (Hons) Graphic Design (Graphic Illustration)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1800" b="1" dirty="0"/>
              <a:t>BA (Hons) Photography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1800" b="1" dirty="0"/>
              <a:t>BA (Hons) Screenwriting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1800" b="1" dirty="0"/>
              <a:t>BSc (Hons) </a:t>
            </a:r>
            <a:r>
              <a:rPr lang="en-GB" sz="1800" b="1" dirty="0">
                <a:ea typeface="Sharp Sans No1 Semibold" pitchFamily="2" charset="77"/>
              </a:rPr>
              <a:t>Games Development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1800" b="1" dirty="0"/>
              <a:t>BA (Hons) </a:t>
            </a:r>
            <a:r>
              <a:rPr lang="en-GB" sz="1800" b="1" dirty="0">
                <a:ea typeface="Sharp Sans No1 Semibold" pitchFamily="2" charset="77"/>
              </a:rPr>
              <a:t>Esports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1800" b="1" dirty="0"/>
              <a:t>BA (Hons) </a:t>
            </a:r>
            <a:r>
              <a:rPr lang="en-GB" sz="1800" b="1" dirty="0">
                <a:ea typeface="Sharp Sans No1 Semibold" pitchFamily="2" charset="77"/>
              </a:rPr>
              <a:t>English 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1800" b="1" dirty="0"/>
              <a:t>BA (Hons) </a:t>
            </a:r>
            <a:r>
              <a:rPr lang="en-GB" sz="1800" b="1" dirty="0">
                <a:ea typeface="Sharp Sans No1 Semibold" pitchFamily="2" charset="77"/>
              </a:rPr>
              <a:t>History 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1800" b="1" dirty="0">
                <a:ea typeface="Sharp Sans No1 Semibold" pitchFamily="2" charset="77"/>
              </a:rPr>
              <a:t>MA Creative and Critical Writing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1800" b="1" dirty="0">
                <a:ea typeface="Sharp Sans No1 Semibold" pitchFamily="2" charset="77"/>
              </a:rPr>
              <a:t>MA History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300D12-D3D2-D2AF-7A63-A6489C692A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93914"/>
            <a:ext cx="10670722" cy="1732812"/>
          </a:xfrm>
        </p:spPr>
        <p:txBody>
          <a:bodyPr/>
          <a:lstStyle/>
          <a:p>
            <a:r>
              <a:rPr lang="en-GB" sz="6600" spc="-150" dirty="0"/>
              <a:t>Creative industries &amp; Humanities</a:t>
            </a:r>
          </a:p>
        </p:txBody>
      </p:sp>
    </p:spTree>
    <p:extLst>
      <p:ext uri="{BB962C8B-B14F-4D97-AF65-F5344CB8AC3E}">
        <p14:creationId xmlns:p14="http://schemas.microsoft.com/office/powerpoint/2010/main" val="106570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CE3ACD-A7D4-BD53-36FF-BC5B8DCD1863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BE05F48-6731-81AA-B4F9-053993749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" r="43907"/>
            <a:stretch/>
          </p:blipFill>
          <p:spPr>
            <a:xfrm>
              <a:off x="0" y="0"/>
              <a:ext cx="6838121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1DB516-2A9A-3A75-76FC-2840E52FD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69" t="12971" r="3112" b="30241"/>
            <a:stretch/>
          </p:blipFill>
          <p:spPr>
            <a:xfrm>
              <a:off x="7116416" y="889552"/>
              <a:ext cx="4696241" cy="3894483"/>
            </a:xfrm>
            <a:prstGeom prst="rect">
              <a:avLst/>
            </a:prstGeom>
          </p:spPr>
        </p:pic>
        <p:pic>
          <p:nvPicPr>
            <p:cNvPr id="9" name="Picture 8" descr="A yellow and black sign&#10;&#10;AI-generated content may be incorrect.">
              <a:extLst>
                <a:ext uri="{FF2B5EF4-FFF2-40B4-BE49-F238E27FC236}">
                  <a16:creationId xmlns:a16="http://schemas.microsoft.com/office/drawing/2014/main" id="{8E1D214B-E689-FACD-BDE7-58BD2694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99" t="77899" b="12971"/>
            <a:stretch/>
          </p:blipFill>
          <p:spPr>
            <a:xfrm>
              <a:off x="7046842" y="5342283"/>
              <a:ext cx="5145157" cy="62616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E9922B-16DF-5C62-7C1F-4DBD3598F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59" t="84710" r="3111"/>
            <a:stretch/>
          </p:blipFill>
          <p:spPr>
            <a:xfrm>
              <a:off x="6907696" y="5809422"/>
              <a:ext cx="4904961" cy="1048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147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F49F4-3294-5E55-683D-FBC5C09CA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5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8B2C2-E8C4-64A5-A156-66486A4FBA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29285"/>
            <a:ext cx="9526493" cy="3494424"/>
          </a:xfrm>
        </p:spPr>
        <p:txBody>
          <a:bodyPr numCol="1"/>
          <a:lstStyle/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2400" dirty="0"/>
              <a:t>﻿Students allowed to steer the direction of their studies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2400" dirty="0"/>
              <a:t>﻿Small studio/class sizes typical of industry work environments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2400" dirty="0"/>
              <a:t>Mirroring professional practice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2400" dirty="0"/>
              <a:t>Collaborative with courses across university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2400" dirty="0"/>
              <a:t>﻿Focus on transferable skills maximizing employment options</a:t>
            </a:r>
          </a:p>
          <a:p>
            <a:pPr marL="285750" indent="-285750">
              <a:buSzPct val="150000"/>
              <a:buFont typeface="Wingdings" pitchFamily="2" charset="2"/>
              <a:buChar char="§"/>
            </a:pPr>
            <a:r>
              <a:rPr lang="en-GB" sz="2400" dirty="0"/>
              <a:t>﻿Taught by professional and research active staff</a:t>
            </a:r>
          </a:p>
          <a:p>
            <a:pPr marL="285750" indent="-285750">
              <a:buSzPct val="120000"/>
              <a:buFont typeface="Wingdings" pitchFamily="2" charset="2"/>
              <a:buChar char="§"/>
            </a:pPr>
            <a:endParaRPr lang="en-GB" sz="180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955D7-D441-4664-AF3D-DF54E9C374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OUR ETHOS</a:t>
            </a:r>
          </a:p>
        </p:txBody>
      </p:sp>
    </p:spTree>
    <p:extLst>
      <p:ext uri="{BB962C8B-B14F-4D97-AF65-F5344CB8AC3E}">
        <p14:creationId xmlns:p14="http://schemas.microsoft.com/office/powerpoint/2010/main" val="2343506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FCDA99-EC2D-B653-BD6B-2279D4B6C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71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7856D-F0E9-5165-644F-40C23A5E3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9" y="2264228"/>
            <a:ext cx="7772400" cy="5171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C2FBF0-535F-8F7B-1993-853285EEB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15936"/>
            <a:ext cx="12496800" cy="755131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570080-9FE9-CE18-88C0-6103EE05B5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2753" y="4849804"/>
            <a:ext cx="9526493" cy="1716317"/>
          </a:xfrm>
        </p:spPr>
        <p:txBody>
          <a:bodyPr/>
          <a:lstStyle/>
          <a:p>
            <a:r>
              <a:rPr lang="en-US" dirty="0"/>
              <a:t>The hold</a:t>
            </a:r>
          </a:p>
          <a:p>
            <a:pPr>
              <a:lnSpc>
                <a:spcPct val="100000"/>
              </a:lnSpc>
            </a:pPr>
            <a:r>
              <a:rPr lang="en-US" sz="3600" spc="-150" dirty="0"/>
              <a:t>Suffolk Archives</a:t>
            </a:r>
          </a:p>
        </p:txBody>
      </p:sp>
    </p:spTree>
    <p:extLst>
      <p:ext uri="{BB962C8B-B14F-4D97-AF65-F5344CB8AC3E}">
        <p14:creationId xmlns:p14="http://schemas.microsoft.com/office/powerpoint/2010/main" val="1957467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4688E2B-FC72-48C2-B04D-C02AF7AE502B}" vid="{E42AD337-8D02-4E39-8D1F-162E914D69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E166C157A39442A1963D3A70A67672" ma:contentTypeVersion="16" ma:contentTypeDescription="Create a new document." ma:contentTypeScope="" ma:versionID="bd66fd364557c9a0e9000d0724dc39fc">
  <xsd:schema xmlns:xsd="http://www.w3.org/2001/XMLSchema" xmlns:xs="http://www.w3.org/2001/XMLSchema" xmlns:p="http://schemas.microsoft.com/office/2006/metadata/properties" xmlns:ns2="c289b0fb-84f2-477d-8fbf-88e1ca68580e" xmlns:ns3="b9c75e49-7e28-4639-ab9b-369b9ca292db" targetNamespace="http://schemas.microsoft.com/office/2006/metadata/properties" ma:root="true" ma:fieldsID="ea98a9601bfa1d985d78e0ecf11d6015" ns2:_="" ns3:_="">
    <xsd:import namespace="c289b0fb-84f2-477d-8fbf-88e1ca68580e"/>
    <xsd:import namespace="b9c75e49-7e28-4639-ab9b-369b9ca292d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89b0fb-84f2-477d-8fbf-88e1ca68580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29f734c2-a002-4061-b8a7-bb9e6a1a41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c75e49-7e28-4639-ab9b-369b9ca292d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7b843-f058-4514-b9ca-91ccf3246cbb}" ma:internalName="TaxCatchAll" ma:showField="CatchAllData" ma:web="b9c75e49-7e28-4639-ab9b-369b9ca292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c75e49-7e28-4639-ab9b-369b9ca292db" xsi:nil="true"/>
    <lcf76f155ced4ddcb4097134ff3c332f xmlns="c289b0fb-84f2-477d-8fbf-88e1ca68580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A2C94C-1E2B-4B20-8202-73DB731B681F}">
  <ds:schemaRefs>
    <ds:schemaRef ds:uri="b9c75e49-7e28-4639-ab9b-369b9ca292db"/>
    <ds:schemaRef ds:uri="c289b0fb-84f2-477d-8fbf-88e1ca6858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A672A6E-A691-4010-99F9-66DA5EB4E2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EDDDDD-EACC-40A0-BB2C-7C056E3A06FA}">
  <ds:schemaRefs>
    <ds:schemaRef ds:uri="b9c75e49-7e28-4639-ab9b-369b9ca292db"/>
    <ds:schemaRef ds:uri="c289b0fb-84f2-477d-8fbf-88e1ca6858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Student Recruitment PowerpointTemplate</Template>
  <TotalTime>2416</TotalTime>
  <Words>254</Words>
  <Application>Microsoft Macintosh PowerPoint</Application>
  <PresentationFormat>Widescreen</PresentationFormat>
  <Paragraphs>46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Sharp Sans No1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Suffolk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Correy Abbott</dc:creator>
  <cp:lastModifiedBy>Vassiliki Tzomaka</cp:lastModifiedBy>
  <cp:revision>70</cp:revision>
  <cp:lastPrinted>2019-08-16T12:01:46Z</cp:lastPrinted>
  <dcterms:created xsi:type="dcterms:W3CDTF">2019-04-02T09:14:47Z</dcterms:created>
  <dcterms:modified xsi:type="dcterms:W3CDTF">2025-11-25T18:06:16Z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0x01010074E166C157A39442A1963D3A70A67672</vt:lpwstr>
  </property>
  <property fmtid="{D5CDD505-2E9C-101B-9397-08002B2CF9AE}" pid="3" name="MediaServiceImageTags">
    <vt:lpwstr/>
  </property>
</Properties>
</file>