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4"/>
  </p:sldMasterIdLst>
  <p:sldIdLst>
    <p:sldId id="256" r:id="rId5"/>
    <p:sldId id="257" r:id="rId6"/>
    <p:sldId id="258" r:id="rId7"/>
    <p:sldId id="259" r:id="rId8"/>
    <p:sldId id="266" r:id="rId9"/>
    <p:sldId id="260" r:id="rId10"/>
    <p:sldId id="267" r:id="rId11"/>
    <p:sldId id="261" r:id="rId12"/>
    <p:sldId id="268" r:id="rId13"/>
    <p:sldId id="262" r:id="rId14"/>
    <p:sldId id="269" r:id="rId15"/>
    <p:sldId id="263" r:id="rId16"/>
    <p:sldId id="265" r:id="rId17"/>
    <p:sldId id="270" r:id="rId1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CC"/>
    <a:srgbClr val="8EC73B"/>
    <a:srgbClr val="273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A058B5-8813-CC60-45B8-BB8A93BA73E7}" v="29" dt="2025-10-07T17:58:37.632"/>
    <p1510:client id="{301F4715-5BA2-76CF-8B9A-6A5D2551801D}" v="4180" dt="2025-10-07T10:39:04.049"/>
    <p1510:client id="{C6FF27D3-663D-14D2-A51E-A6D0E595417C}" v="8" dt="2025-10-07T14:48:26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5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8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8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11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70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81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61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40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01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2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6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51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cwa.ac.uk/news/events/event/213-open-morning-ucwa-kings-lynn-campus-18th-october-202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ventbrite.co.uk/e/university-centre-adult-learning-open-day-bury-st-edmunds-sat-15-nov-tickets-1398298190529?aff=odcleoeventsincollection&amp;_gl=1*178ua9c*_up*MQ..*_ga*MTIxOTM4OTc0Mi4xNzU5ODMyMjcz*_ga_TQVES5V6SH*czE3NTk4MzIyNzMkbzEkZzAkdDE3NTk4MzIyNzMkajYwJGwwJGgw" TargetMode="External"/><Relationship Id="rId4" Type="http://schemas.openxmlformats.org/officeDocument/2006/relationships/hyperlink" Target="https://www.eastcoast.ac.uk/events/the-place-adult-open-event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nHk0Sq9zr2" TargetMode="External"/><Relationship Id="rId7" Type="http://schemas.openxmlformats.org/officeDocument/2006/relationships/hyperlink" Target="https://forms.office.com/e/YxD85114s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rms.office.com/e/LfaXjfX7XW" TargetMode="External"/><Relationship Id="rId5" Type="http://schemas.openxmlformats.org/officeDocument/2006/relationships/hyperlink" Target="https://forms.office.com/e/n2wKc7uS48" TargetMode="External"/><Relationship Id="rId4" Type="http://schemas.openxmlformats.org/officeDocument/2006/relationships/hyperlink" Target="https://forms.office.com/e/cB8zSQvuB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53988" y="320041"/>
            <a:ext cx="6707084" cy="38926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8900"/>
              <a:t>Alternative and Local Routes into Higher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3699" y="4631161"/>
            <a:ext cx="6707366" cy="156948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/>
              <a:t>Megan Broadey- Higher Education Student Recruitment Officer</a:t>
            </a:r>
          </a:p>
          <a:p>
            <a:r>
              <a:rPr lang="en-GB"/>
              <a:t>megan.broadey@ccn.ac.uk</a:t>
            </a: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20" descr="Books">
            <a:extLst>
              <a:ext uri="{FF2B5EF4-FFF2-40B4-BE49-F238E27FC236}">
                <a16:creationId xmlns:a16="http://schemas.microsoft.com/office/drawing/2014/main" id="{EF7F1027-8EC8-0ED8-4596-0B95895E6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345" y="-93785"/>
            <a:ext cx="2446138" cy="2436368"/>
          </a:xfrm>
          <a:prstGeom prst="rect">
            <a:avLst/>
          </a:prstGeom>
        </p:spPr>
      </p:pic>
      <p:pic>
        <p:nvPicPr>
          <p:cNvPr id="4" name="Picture 3" descr="A logo for a college&#10;&#10;Description automatically generated">
            <a:extLst>
              <a:ext uri="{FF2B5EF4-FFF2-40B4-BE49-F238E27FC236}">
                <a16:creationId xmlns:a16="http://schemas.microsoft.com/office/drawing/2014/main" id="{77BF5BE2-B703-C1E9-60E9-C13A8DBDF3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093749B4-8BBB-286A-6A17-D77E2805D2BD}"/>
              </a:ext>
            </a:extLst>
          </p:cNvPr>
          <p:cNvSpPr txBox="1">
            <a:spLocks/>
          </p:cNvSpPr>
          <p:nvPr/>
        </p:nvSpPr>
        <p:spPr>
          <a:xfrm>
            <a:off x="258253" y="2351023"/>
            <a:ext cx="3356520" cy="395317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Today I will cover: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GB" dirty="0"/>
              <a:t>Different routes into Higher Education.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GB" dirty="0"/>
              <a:t>An overview of local HE providers.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GB" dirty="0"/>
              <a:t>Courses and opportunities at each college.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GB" dirty="0"/>
              <a:t>Benefits of studying locally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460F1-6D1C-1165-E1B2-5AB58A208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E9411-B291-7CA3-4029-B750138E1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Courses and opportunities Available- CCN HE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A6E1-1896-DE36-123D-242374E92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 dirty="0"/>
              <a:t>Based in Norwich- multiple campus's offering different courses</a:t>
            </a:r>
          </a:p>
          <a:p>
            <a:r>
              <a:rPr lang="en-GB" dirty="0"/>
              <a:t>Partnered with the University of East Anglia </a:t>
            </a:r>
          </a:p>
          <a:p>
            <a:r>
              <a:rPr lang="en-GB" dirty="0"/>
              <a:t>Over 40 courses available: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Access to Higher Education- Various subjects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Animal Studies- Degree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Aircraft Engineering- Foundation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Business- Degree and Apprenticeship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Childhood and Youth Studies- Foundation Degree, Degree and Apprenticeship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Construction and Engineering- HNC, HND and Apprenticeship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Digital Studies- HND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Health Studies- Foundation Degree and Apprenticeship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Social Sciences-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Sport Science- Degree option   </a:t>
            </a:r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F79D85BF-001A-E53D-A048-EE2B1EDC5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6" name="Picture 5" descr="Contact Us - CCN Higher Education">
            <a:extLst>
              <a:ext uri="{FF2B5EF4-FFF2-40B4-BE49-F238E27FC236}">
                <a16:creationId xmlns:a16="http://schemas.microsoft.com/office/drawing/2014/main" id="{C1511114-1582-238D-3452-CFD4776C4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1869" y="500929"/>
            <a:ext cx="2186907" cy="106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096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14751-1AE4-CF54-1196-00FBD783C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0AB5-7C4B-D3BA-8ED1-053A0A6F6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Course Highlight-</a:t>
            </a:r>
            <a:br>
              <a:rPr lang="en-GB" dirty="0"/>
            </a:br>
            <a:r>
              <a:rPr lang="en-GB" dirty="0"/>
              <a:t>CCN 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FE372-085D-5F80-F79B-EB615FDBE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079B3211-42FB-C342-44D6-BEC333915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4852BC3-76D5-F373-71B6-94BB2402A771}"/>
              </a:ext>
            </a:extLst>
          </p:cNvPr>
          <p:cNvSpPr txBox="1">
            <a:spLocks/>
          </p:cNvSpPr>
          <p:nvPr/>
        </p:nvSpPr>
        <p:spPr>
          <a:xfrm>
            <a:off x="824523" y="2072015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BA (Hons) Additional Needs and Disabilities (Children and Young People)</a:t>
            </a:r>
            <a:endParaRPr lang="en-US" dirty="0"/>
          </a:p>
          <a:p>
            <a:endParaRPr lang="en-GB" dirty="0"/>
          </a:p>
          <a:p>
            <a:r>
              <a:rPr lang="en-GB" dirty="0"/>
              <a:t>BSc (Hons) Zoology</a:t>
            </a:r>
          </a:p>
          <a:p>
            <a:endParaRPr lang="en-GB" dirty="0"/>
          </a:p>
          <a:p>
            <a:r>
              <a:rPr lang="en-GB" dirty="0" err="1"/>
              <a:t>FdSc</a:t>
            </a:r>
            <a:r>
              <a:rPr lang="en-GB" dirty="0"/>
              <a:t> Aircraft Maintenance Engineering</a:t>
            </a:r>
          </a:p>
          <a:p>
            <a:endParaRPr lang="en-GB" dirty="0"/>
          </a:p>
          <a:p>
            <a:r>
              <a:rPr lang="en-GB" dirty="0" err="1"/>
              <a:t>FdSc</a:t>
            </a:r>
            <a:r>
              <a:rPr lang="en-GB" dirty="0"/>
              <a:t> Mental Health Practice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6" name="Picture 5" descr="Contact Us - CCN Higher Education">
            <a:extLst>
              <a:ext uri="{FF2B5EF4-FFF2-40B4-BE49-F238E27FC236}">
                <a16:creationId xmlns:a16="http://schemas.microsoft.com/office/drawing/2014/main" id="{55B92FE0-E0C5-38C8-19D3-441EE8EA1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6023" y="500929"/>
            <a:ext cx="2186907" cy="106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195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06A93-70AE-EB5C-2247-0282F65EA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C757-9473-F833-C07C-D02D54FB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Benefits of Studying Higher Education Locally in FE Colleges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6ED4-A17F-18D5-5D2A-174FD1637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17676" cy="425196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/>
              <a:t>Smaller class sizes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2000" dirty="0"/>
              <a:t>More 1-1 support</a:t>
            </a:r>
          </a:p>
          <a:p>
            <a:r>
              <a:rPr lang="en-GB" sz="2400" dirty="0"/>
              <a:t>Lower costs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2000" dirty="0"/>
              <a:t>Cheaper tuition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2000" dirty="0"/>
              <a:t>Save on travel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2000" dirty="0"/>
              <a:t>Save on accommodation by staying at home</a:t>
            </a:r>
          </a:p>
          <a:p>
            <a:r>
              <a:rPr lang="en-GB" sz="2400" dirty="0"/>
              <a:t>Stay local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2000" dirty="0"/>
              <a:t>Closer to established support networks friends/family</a:t>
            </a:r>
          </a:p>
          <a:p>
            <a:pPr marL="457200" lvl="1" indent="0">
              <a:buNone/>
            </a:pPr>
            <a:r>
              <a:rPr lang="en-GB" sz="2000" dirty="0"/>
              <a:t>  </a:t>
            </a:r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1ECF8B34-F7E8-9CB7-7E52-95F4D3564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A082B2-F264-B6BD-B35A-2CAC51DA3927}"/>
              </a:ext>
            </a:extLst>
          </p:cNvPr>
          <p:cNvSpPr txBox="1"/>
          <p:nvPr/>
        </p:nvSpPr>
        <p:spPr>
          <a:xfrm>
            <a:off x="5472023" y="2021457"/>
            <a:ext cx="4827916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GB" sz="2400" dirty="0">
                <a:cs typeface="Arial"/>
              </a:rPr>
              <a:t>Study/Life Balance</a:t>
            </a:r>
            <a:r>
              <a:rPr lang="en-US" sz="2400" dirty="0">
                <a:cs typeface="Arial"/>
              </a:rPr>
              <a:t>​</a:t>
            </a:r>
          </a:p>
          <a:p>
            <a:pPr marL="742950" lvl="2" indent="-285750">
              <a:buFont typeface="Courier New"/>
              <a:buChar char="o"/>
            </a:pPr>
            <a:r>
              <a:rPr lang="en-GB" sz="2000" dirty="0">
                <a:cs typeface="Arial"/>
              </a:rPr>
              <a:t>Condensed timetables- teaching 1-2 days per week </a:t>
            </a:r>
            <a:r>
              <a:rPr lang="en-US" sz="2000" dirty="0">
                <a:cs typeface="Arial"/>
              </a:rPr>
              <a:t>​</a:t>
            </a:r>
          </a:p>
          <a:p>
            <a:pPr marL="457200" lvl="2"/>
            <a:endParaRPr lang="en-US" sz="2000" dirty="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GB" sz="2400" dirty="0">
                <a:cs typeface="Arial"/>
              </a:rPr>
              <a:t>Strong Employer links</a:t>
            </a:r>
            <a:r>
              <a:rPr lang="en-US" sz="2400" dirty="0">
                <a:cs typeface="Arial"/>
              </a:rPr>
              <a:t>​</a:t>
            </a:r>
          </a:p>
          <a:p>
            <a:pPr marL="685800" lvl="2" indent="-228600">
              <a:buFont typeface="Courier New,monospace"/>
              <a:buChar char="o"/>
            </a:pPr>
            <a:r>
              <a:rPr lang="en-GB" sz="2000" dirty="0">
                <a:cs typeface="Arial"/>
              </a:rPr>
              <a:t>Learning skills/trade the industry demands</a:t>
            </a:r>
            <a:r>
              <a:rPr lang="en-US" sz="2000" dirty="0">
                <a:cs typeface="Arial"/>
              </a:rPr>
              <a:t>​</a:t>
            </a:r>
          </a:p>
          <a:p>
            <a:pPr marL="685800" lvl="2" indent="-228600">
              <a:buFont typeface="Courier New,monospace"/>
              <a:buChar char="o"/>
            </a:pPr>
            <a:endParaRPr lang="en-US" sz="2000" dirty="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GB" sz="2400" dirty="0">
                <a:cs typeface="Arial"/>
              </a:rPr>
              <a:t>Supportive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2616574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7EF38-FB76-6FEE-42E0-FEF122C67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517E2-03F0-C154-0E9C-F2D618AC3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Upcoming Open Events at Local HE providers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7E513-D04D-9EF6-C065-A6A42E96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99880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/>
              <a:t>University Centre West Anglia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>
                <a:hlinkClick r:id="rId2"/>
              </a:rPr>
              <a:t>18th October 9:30-12:30pm- Open Morning @ Kings Lynn Campus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44D27937-4D97-2976-CFBB-C8A687C60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ABA6972-8376-5ADE-DDA5-441FC072438D}"/>
              </a:ext>
            </a:extLst>
          </p:cNvPr>
          <p:cNvSpPr txBox="1">
            <a:spLocks/>
          </p:cNvSpPr>
          <p:nvPr/>
        </p:nvSpPr>
        <p:spPr>
          <a:xfrm>
            <a:off x="834292" y="3088015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East Coast College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>
                <a:hlinkClick r:id="rId4"/>
              </a:rPr>
              <a:t>11th October 10-12pm- Open Morning @ The Place Great Yarmouth</a:t>
            </a: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C3A5BE-A25C-4DA6-FDAE-6D7FEF5AF549}"/>
              </a:ext>
            </a:extLst>
          </p:cNvPr>
          <p:cNvSpPr txBox="1">
            <a:spLocks/>
          </p:cNvSpPr>
          <p:nvPr/>
        </p:nvSpPr>
        <p:spPr>
          <a:xfrm>
            <a:off x="834292" y="4231015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West Suffolk College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>
                <a:hlinkClick r:id="rId5"/>
              </a:rPr>
              <a:t>15th November 10-12pm- Open Morning @ University and Professional Development Centre</a:t>
            </a: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167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5AE53-E940-1F74-9028-B18EA222A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692BF-2A6B-FC76-4625-856383846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Upcoming Open Events / Taster Sessions CCN HE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DE69C-4F19-5499-2364-E08883104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1665615"/>
            <a:ext cx="10515600" cy="9988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7FDC5F80-3BA7-0F14-1972-A1ADD6E86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DEC9C7-80A2-25C4-0855-0A068E2E0E29}"/>
              </a:ext>
            </a:extLst>
          </p:cNvPr>
          <p:cNvSpPr txBox="1">
            <a:spLocks/>
          </p:cNvSpPr>
          <p:nvPr/>
        </p:nvSpPr>
        <p:spPr>
          <a:xfrm>
            <a:off x="726831" y="1818015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Animal Studies- BSc (Hons) Animal Science, BSc (Hons) Wildlife and Conservation and BSc (Hons) Zoology- </a:t>
            </a:r>
            <a:r>
              <a:rPr lang="en-GB" dirty="0">
                <a:hlinkClick r:id="rId3"/>
              </a:rPr>
              <a:t>Sign up here.</a:t>
            </a:r>
            <a:endParaRPr lang="en-GB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14th October 4:15-6pm @ Easton College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/>
              <a:t>29th November 10-12pm @ Easton College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5E7E495-52B3-3C71-13B9-ED8D1D8E07ED}"/>
              </a:ext>
            </a:extLst>
          </p:cNvPr>
          <p:cNvSpPr txBox="1">
            <a:spLocks/>
          </p:cNvSpPr>
          <p:nvPr/>
        </p:nvSpPr>
        <p:spPr>
          <a:xfrm>
            <a:off x="726831" y="2814476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BA (Hons) Youth Work Online Information Event- </a:t>
            </a:r>
            <a:r>
              <a:rPr lang="en-GB" dirty="0">
                <a:hlinkClick r:id="rId4"/>
              </a:rPr>
              <a:t>Sign up here.</a:t>
            </a: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13th November 6-7pm VIA Teams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14th January 6-7pm VIA Teams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F869F5-5803-3FB6-0850-FD02F6C6CFA6}"/>
              </a:ext>
            </a:extLst>
          </p:cNvPr>
          <p:cNvSpPr txBox="1">
            <a:spLocks/>
          </p:cNvSpPr>
          <p:nvPr/>
        </p:nvSpPr>
        <p:spPr>
          <a:xfrm>
            <a:off x="726831" y="3810937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BA (Hons) Childhood and Youth Studies Online Information Event- </a:t>
            </a:r>
            <a:r>
              <a:rPr lang="en-GB" dirty="0">
                <a:hlinkClick r:id="rId5"/>
              </a:rPr>
              <a:t>Sign up here.</a:t>
            </a:r>
            <a:endParaRPr lang="en-GB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17th November 5-6pm VIA Teams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26th January 5-6pm VIA Teams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F79F3E2-11C6-BEBB-622D-84D4C8F90221}"/>
              </a:ext>
            </a:extLst>
          </p:cNvPr>
          <p:cNvSpPr txBox="1">
            <a:spLocks/>
          </p:cNvSpPr>
          <p:nvPr/>
        </p:nvSpPr>
        <p:spPr>
          <a:xfrm>
            <a:off x="726831" y="4846475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BA (Hons) Additional Needs and Disabilities (Children and Young People) Online Information Event- </a:t>
            </a:r>
            <a:r>
              <a:rPr lang="en-GB" dirty="0">
                <a:hlinkClick r:id="rId6"/>
              </a:rPr>
              <a:t>Sign up here.</a:t>
            </a:r>
            <a:endParaRPr lang="en-GB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10th November 5-6pm VIA Teams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26th January 5-6pm VIA Teams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9F1A1D9-8BDD-2938-A91B-25E268078DEB}"/>
              </a:ext>
            </a:extLst>
          </p:cNvPr>
          <p:cNvSpPr txBox="1">
            <a:spLocks/>
          </p:cNvSpPr>
          <p:nvPr/>
        </p:nvSpPr>
        <p:spPr>
          <a:xfrm>
            <a:off x="726831" y="5842936"/>
            <a:ext cx="10515600" cy="9988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BA (Hons) Leadership and Management Online Information Event- </a:t>
            </a:r>
            <a:r>
              <a:rPr lang="en-GB" sz="2000" dirty="0">
                <a:hlinkClick r:id="rId7"/>
              </a:rPr>
              <a:t>Sign up here.</a:t>
            </a:r>
            <a:endParaRPr lang="en-GB" sz="20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1700" dirty="0"/>
              <a:t>3rd December 5-5:45pm VIA Teams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31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F2414-3282-3B89-709B-8C2709EB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Different Routes into Higher education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0931A-3518-934A-9E83-BAE2DBDE2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Going to University and studying a degree isn't the only way to gain higher levels of qualifications.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Some providers offer a range of courses that are different to your traditional degree!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Higher National Certificates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Higher National Diplomas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Foundation Degrees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Higher/Degree Apprenticeships</a:t>
            </a:r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C8D21C0B-A18E-0A1B-ED63-1D93D2196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4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8C2E7-69BA-458E-9E9F-7299DD783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F409-222A-7E05-5D35-CBE540540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Overview of Local HE Providers</a:t>
            </a:r>
            <a:endParaRPr lang="en-US"/>
          </a:p>
        </p:txBody>
      </p:sp>
      <p:pic>
        <p:nvPicPr>
          <p:cNvPr id="7" name="Picture 6" descr="A logo for a college&#10;&#10;Description automatically generated">
            <a:extLst>
              <a:ext uri="{FF2B5EF4-FFF2-40B4-BE49-F238E27FC236}">
                <a16:creationId xmlns:a16="http://schemas.microsoft.com/office/drawing/2014/main" id="{F65F43D0-4D64-21A5-3DE0-D20FFCF02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15" name="Content Placeholder 14" descr="University Centre West Anglia">
            <a:extLst>
              <a:ext uri="{FF2B5EF4-FFF2-40B4-BE49-F238E27FC236}">
                <a16:creationId xmlns:a16="http://schemas.microsoft.com/office/drawing/2014/main" id="{1CF3B318-4E6B-AA3C-4A26-6B6999CC15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2567" y="1926857"/>
            <a:ext cx="2930191" cy="751138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1ACD7B1-C4A3-D037-5D93-7F43B6875C6A}"/>
              </a:ext>
            </a:extLst>
          </p:cNvPr>
          <p:cNvSpPr txBox="1">
            <a:spLocks/>
          </p:cNvSpPr>
          <p:nvPr/>
        </p:nvSpPr>
        <p:spPr>
          <a:xfrm>
            <a:off x="832449" y="1923633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University Centre West Anglia</a:t>
            </a:r>
          </a:p>
          <a:p>
            <a:endParaRPr lang="en-GB" dirty="0"/>
          </a:p>
          <a:p>
            <a:r>
              <a:rPr lang="en-GB" dirty="0"/>
              <a:t>East Coast College</a:t>
            </a:r>
          </a:p>
          <a:p>
            <a:endParaRPr lang="en-GB" dirty="0"/>
          </a:p>
          <a:p>
            <a:r>
              <a:rPr lang="en-GB" dirty="0"/>
              <a:t>West Suffolk College</a:t>
            </a:r>
          </a:p>
          <a:p>
            <a:endParaRPr lang="en-GB" dirty="0"/>
          </a:p>
          <a:p>
            <a:r>
              <a:rPr lang="en-GB" dirty="0"/>
              <a:t>City College Norwich Higher Education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16" name="Picture 15" descr="East Coast College logo goes to home page">
            <a:extLst>
              <a:ext uri="{FF2B5EF4-FFF2-40B4-BE49-F238E27FC236}">
                <a16:creationId xmlns:a16="http://schemas.microsoft.com/office/drawing/2014/main" id="{279CD3E7-D41A-B76C-6DA9-BB4622F211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4355" y="2681456"/>
            <a:ext cx="1587442" cy="1035012"/>
          </a:xfrm>
          <a:prstGeom prst="rect">
            <a:avLst/>
          </a:prstGeom>
        </p:spPr>
      </p:pic>
      <p:pic>
        <p:nvPicPr>
          <p:cNvPr id="18" name="Picture 17" descr="A logo with white letters&#10;&#10;AI-generated content may be incorrect.">
            <a:extLst>
              <a:ext uri="{FF2B5EF4-FFF2-40B4-BE49-F238E27FC236}">
                <a16:creationId xmlns:a16="http://schemas.microsoft.com/office/drawing/2014/main" id="{328FED77-A8D5-EDE3-EDB6-4F797ECE37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8635" y="3808146"/>
            <a:ext cx="2209800" cy="971550"/>
          </a:xfrm>
          <a:prstGeom prst="rect">
            <a:avLst/>
          </a:prstGeom>
        </p:spPr>
      </p:pic>
      <p:pic>
        <p:nvPicPr>
          <p:cNvPr id="19" name="Picture 18" descr="Contact Us - CCN Higher Education">
            <a:extLst>
              <a:ext uri="{FF2B5EF4-FFF2-40B4-BE49-F238E27FC236}">
                <a16:creationId xmlns:a16="http://schemas.microsoft.com/office/drawing/2014/main" id="{31C34056-F104-1E83-2D7B-3BFAF1AE7A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4253" y="4877545"/>
            <a:ext cx="2186907" cy="106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89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2972B-F9EA-820C-22C7-77A4B2B2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1F459-121A-E4EF-A382-D34602C6E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Courses and opportunities Available-</a:t>
            </a:r>
            <a:br>
              <a:rPr lang="en-GB" dirty="0"/>
            </a:br>
            <a:r>
              <a:rPr lang="en-GB" dirty="0"/>
              <a:t>University Centre West Anglia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C12DC-9E6F-903C-47FC-C1CA3C9D4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/>
              <a:t>Based in Kings Lynn</a:t>
            </a:r>
          </a:p>
          <a:p>
            <a:r>
              <a:rPr lang="en-GB" dirty="0"/>
              <a:t>Partnered with Anglia Ruskin University and the University of Huddersfield</a:t>
            </a:r>
          </a:p>
          <a:p>
            <a:r>
              <a:rPr lang="en-GB" dirty="0">
                <a:ea typeface="+mn-lt"/>
                <a:cs typeface="+mn-lt"/>
              </a:rPr>
              <a:t>Over 51 courses:</a:t>
            </a: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Access to Higher Education Diplomas- Various subjects- Vet Science, Computing, Childhood Studies, Nursing &amp; Healthcare Professions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Business- Degree and Apprenticeship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Childhood Studies &amp; Early Years- Foundation Degrees, and Top-Up Degree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Computing- Level 5 and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Humanities &amp; Social Sciences- Degree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Teaching- Foundation Degrees, Degrees and Masters options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96C0A4A3-2F0B-DFAC-55FA-2A3A39B1F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7" name="Content Placeholder 14" descr="University Centre West Anglia">
            <a:extLst>
              <a:ext uri="{FF2B5EF4-FFF2-40B4-BE49-F238E27FC236}">
                <a16:creationId xmlns:a16="http://schemas.microsoft.com/office/drawing/2014/main" id="{4D8727BF-D494-DC7E-490C-7796F50736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24190" y="891687"/>
            <a:ext cx="2685776" cy="69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25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977EA-D297-F509-98BD-9D6452DF3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6BAC1-91F5-0C02-D77E-B00025DA2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Course Highlight-</a:t>
            </a:r>
            <a:br>
              <a:rPr lang="en-GB" dirty="0"/>
            </a:br>
            <a:r>
              <a:rPr lang="en-GB" dirty="0"/>
              <a:t>University Centre West Anglia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FE475-C8A1-4444-F0E3-F81E2AB95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BA (Hons) Early Childhood Studies (Graduate Practitioner)</a:t>
            </a:r>
            <a:endParaRPr lang="en-US" dirty="0"/>
          </a:p>
          <a:p>
            <a:endParaRPr lang="en-GB" dirty="0"/>
          </a:p>
          <a:p>
            <a:r>
              <a:rPr lang="en-GB" dirty="0"/>
              <a:t>BA (Hons) History and English</a:t>
            </a:r>
          </a:p>
          <a:p>
            <a:endParaRPr lang="en-GB" dirty="0"/>
          </a:p>
          <a:p>
            <a:r>
              <a:rPr lang="en-GB" dirty="0"/>
              <a:t>BSc (Hons) Business Management</a:t>
            </a:r>
          </a:p>
          <a:p>
            <a:endParaRPr lang="en-GB" dirty="0"/>
          </a:p>
          <a:p>
            <a:r>
              <a:rPr lang="en-GB" dirty="0"/>
              <a:t>BSc (Hons) Applied Computer Science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CA548F57-3D09-D2B5-75D2-FC4903F5A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7" name="Content Placeholder 14" descr="University Centre West Anglia">
            <a:extLst>
              <a:ext uri="{FF2B5EF4-FFF2-40B4-BE49-F238E27FC236}">
                <a16:creationId xmlns:a16="http://schemas.microsoft.com/office/drawing/2014/main" id="{998DA59B-506F-C64F-B784-D54C4D0B88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24190" y="891687"/>
            <a:ext cx="2685776" cy="69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31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13769-AD1C-8DD1-0C24-CB5E2B92B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F45F-E8B2-254A-3D61-5DE401626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Courses and opportunities Available- East Coast College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644EF-C8CE-8DC8-B178-2C1CFD976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dirty="0"/>
              <a:t>Based in Lowestoft and Great Yarmouth</a:t>
            </a:r>
          </a:p>
          <a:p>
            <a:r>
              <a:rPr lang="en-GB" dirty="0"/>
              <a:t>Partnered with the University of Suffolk</a:t>
            </a:r>
          </a:p>
          <a:p>
            <a:r>
              <a:rPr lang="en-GB" dirty="0"/>
              <a:t>Over 25 courses available 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Business-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Childhood Studies &amp; Early Years- Foundation Degree, and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Humanities and Social Sciences- Foundation Degree and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Sport- Foundation Degree and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Conservation/Animal Studies- Foundation Degree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Engineering- HNC, HND and Top-Up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Creative Arts- Foundation Degree and Top-Up Degree option</a:t>
            </a:r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9030B851-3DD6-DA14-BE53-71BF05C38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6" name="Picture 5" descr="East Coast College logo goes to home page">
            <a:extLst>
              <a:ext uri="{FF2B5EF4-FFF2-40B4-BE49-F238E27FC236}">
                <a16:creationId xmlns:a16="http://schemas.microsoft.com/office/drawing/2014/main" id="{3E958FCC-4453-256B-EA03-5CD27FE5D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9047" y="512687"/>
            <a:ext cx="1587442" cy="103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35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2BE42-D146-1B39-E135-F4FE8FF71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907A2-7B0D-2FD2-A907-5B09B0EB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Course Highlight-</a:t>
            </a:r>
            <a:br>
              <a:rPr lang="en-GB" dirty="0"/>
            </a:br>
            <a:r>
              <a:rPr lang="en-GB" dirty="0"/>
              <a:t>East Coast College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86586-B99F-FC4A-BF73-ACB579A95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FdSc</a:t>
            </a:r>
            <a:r>
              <a:rPr lang="en-GB" dirty="0"/>
              <a:t> Conservation Science and Animal Management (Wildlife and Zoo</a:t>
            </a:r>
          </a:p>
          <a:p>
            <a:endParaRPr lang="en-GB" dirty="0"/>
          </a:p>
          <a:p>
            <a:r>
              <a:rPr lang="en-GB" dirty="0" err="1"/>
              <a:t>FdA</a:t>
            </a:r>
            <a:r>
              <a:rPr lang="en-GB" dirty="0"/>
              <a:t> Visual Effects and Post Production</a:t>
            </a:r>
          </a:p>
          <a:p>
            <a:endParaRPr lang="en-GB" dirty="0"/>
          </a:p>
          <a:p>
            <a:r>
              <a:rPr lang="en-GB" dirty="0"/>
              <a:t>BSc (Hons) Applied Psychology</a:t>
            </a:r>
          </a:p>
          <a:p>
            <a:endParaRPr lang="en-GB" dirty="0"/>
          </a:p>
          <a:p>
            <a:r>
              <a:rPr lang="en-GB" dirty="0"/>
              <a:t>BA (Hons) Literary Studies and Creative Writing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D20F372E-84BC-66FD-5BC0-0F9C75303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6" name="Picture 5" descr="East Coast College logo goes to home page">
            <a:extLst>
              <a:ext uri="{FF2B5EF4-FFF2-40B4-BE49-F238E27FC236}">
                <a16:creationId xmlns:a16="http://schemas.microsoft.com/office/drawing/2014/main" id="{AAD865E2-9D18-CD44-EE1A-C4E66ABECE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4732" y="366701"/>
            <a:ext cx="1587442" cy="103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918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3B07C-B5F6-6B37-ACF9-39E36BF27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2E5A-3906-08B8-3EF9-52A801D0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Courses and opportunities Available- West Suffolk College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54242-55C9-2F55-804E-470C9BF57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dirty="0"/>
              <a:t>Based in Bury St Edmunds</a:t>
            </a:r>
          </a:p>
          <a:p>
            <a:r>
              <a:rPr lang="en-GB" dirty="0"/>
              <a:t>Partnered with the University of East Anglia</a:t>
            </a:r>
          </a:p>
          <a:p>
            <a:r>
              <a:rPr lang="en-GB" dirty="0"/>
              <a:t>Over 30 courses available: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Animal Studies- HND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Business- Degree and Apprenticeship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Digital and Creative Technologies- HNC, HND and Degree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Engineering- HNC, HND, Degree Top-Up and Apprenticeship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Construction- HNC and HND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Health and Human Sciences- HND and Degree options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Humanities- Degree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Sport- </a:t>
            </a:r>
            <a:r>
              <a:rPr lang="en-GB" dirty="0" err="1"/>
              <a:t>HNc</a:t>
            </a:r>
            <a:r>
              <a:rPr lang="en-GB" dirty="0"/>
              <a:t>, HND and Degree Top-Up option</a:t>
            </a:r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42D583B0-5013-C6FF-2BA5-4A0E7E9E1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6" name="Picture 5" descr="A logo with white letters&#10;&#10;AI-generated content may be incorrect.">
            <a:extLst>
              <a:ext uri="{FF2B5EF4-FFF2-40B4-BE49-F238E27FC236}">
                <a16:creationId xmlns:a16="http://schemas.microsoft.com/office/drawing/2014/main" id="{E7041F82-CCB6-D731-CDF9-F21C993AA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4143" y="20080"/>
            <a:ext cx="1548442" cy="68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204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F7D2C-C169-09C4-595D-F03F92CFB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45B3-F919-4BB4-E554-CE7C1CBEF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Course Highlight-</a:t>
            </a:r>
            <a:br>
              <a:rPr lang="en-GB" dirty="0"/>
            </a:br>
            <a:r>
              <a:rPr lang="en-GB" dirty="0"/>
              <a:t>West </a:t>
            </a:r>
            <a:r>
              <a:rPr lang="en-GB" dirty="0" err="1"/>
              <a:t>suffolk</a:t>
            </a:r>
            <a:r>
              <a:rPr lang="en-GB" dirty="0"/>
              <a:t> College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8A48B-E760-0D79-0207-2F78C0470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pic>
        <p:nvPicPr>
          <p:cNvPr id="5" name="Picture 4" descr="A logo for a college&#10;&#10;Description automatically generated">
            <a:extLst>
              <a:ext uri="{FF2B5EF4-FFF2-40B4-BE49-F238E27FC236}">
                <a16:creationId xmlns:a16="http://schemas.microsoft.com/office/drawing/2014/main" id="{0E535385-FF94-CEE3-6563-01903A198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5612301"/>
            <a:ext cx="2020765" cy="957628"/>
          </a:xfrm>
          <a:prstGeom prst="rect">
            <a:avLst/>
          </a:prstGeom>
        </p:spPr>
      </p:pic>
      <p:pic>
        <p:nvPicPr>
          <p:cNvPr id="7" name="Picture 6" descr="A logo with white letters&#10;&#10;AI-generated content may be incorrect.">
            <a:extLst>
              <a:ext uri="{FF2B5EF4-FFF2-40B4-BE49-F238E27FC236}">
                <a16:creationId xmlns:a16="http://schemas.microsoft.com/office/drawing/2014/main" id="{47C13789-450F-C435-09A4-A2B532784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9943" y="369376"/>
            <a:ext cx="2209800" cy="97155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9489E30-F840-8FB2-3FF4-C7B5401BC46A}"/>
              </a:ext>
            </a:extLst>
          </p:cNvPr>
          <p:cNvSpPr txBox="1">
            <a:spLocks/>
          </p:cNvSpPr>
          <p:nvPr/>
        </p:nvSpPr>
        <p:spPr>
          <a:xfrm>
            <a:off x="824523" y="2072015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BA (Hons) Video Game Design</a:t>
            </a:r>
          </a:p>
          <a:p>
            <a:endParaRPr lang="en-GB" dirty="0"/>
          </a:p>
          <a:p>
            <a:r>
              <a:rPr lang="en-GB" dirty="0"/>
              <a:t>BSc (Hons) Sociology and Criminology</a:t>
            </a:r>
          </a:p>
          <a:p>
            <a:endParaRPr lang="en-GB" dirty="0"/>
          </a:p>
          <a:p>
            <a:r>
              <a:rPr lang="en-GB" dirty="0"/>
              <a:t>HND Animal Management</a:t>
            </a:r>
          </a:p>
          <a:p>
            <a:endParaRPr lang="en-GB" dirty="0"/>
          </a:p>
          <a:p>
            <a:r>
              <a:rPr lang="en-GB" dirty="0"/>
              <a:t>HND Sport and Exercise Science (Coaching Science)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20444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0EA235F1ED584A9BBDFF44C5FF9563" ma:contentTypeVersion="15" ma:contentTypeDescription="Create a new document." ma:contentTypeScope="" ma:versionID="d09cf7af15c1d9bbff0027ba5b75f9f6">
  <xsd:schema xmlns:xsd="http://www.w3.org/2001/XMLSchema" xmlns:xs="http://www.w3.org/2001/XMLSchema" xmlns:p="http://schemas.microsoft.com/office/2006/metadata/properties" xmlns:ns2="de34f42a-ba00-4f84-b882-9879c88c96cb" xmlns:ns3="55ffe7b5-b0c8-4001-9952-041385a6f987" targetNamespace="http://schemas.microsoft.com/office/2006/metadata/properties" ma:root="true" ma:fieldsID="cdcd88a262b45f9cf265c47ace38a0f9" ns2:_="" ns3:_="">
    <xsd:import namespace="de34f42a-ba00-4f84-b882-9879c88c96cb"/>
    <xsd:import namespace="55ffe7b5-b0c8-4001-9952-041385a6f9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4f42a-ba00-4f84-b882-9879c88c96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f71bbcc-0e19-47a0-832f-6df17fefd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fe7b5-b0c8-4001-9952-041385a6f98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fa8050-2b2e-4427-a28f-9511a3110797}" ma:internalName="TaxCatchAll" ma:showField="CatchAllData" ma:web="55ffe7b5-b0c8-4001-9952-041385a6f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ffe7b5-b0c8-4001-9952-041385a6f987" xsi:nil="true"/>
    <lcf76f155ced4ddcb4097134ff3c332f xmlns="de34f42a-ba00-4f84-b882-9879c88c96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FD9D45-5579-4B42-A999-8BE2BBAADB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34f42a-ba00-4f84-b882-9879c88c96cb"/>
    <ds:schemaRef ds:uri="55ffe7b5-b0c8-4001-9952-041385a6f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9636FF-65A9-45C2-B548-EDE3C95490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3B947F-5FEB-4E04-B9D9-20231FB2997A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55ffe7b5-b0c8-4001-9952-041385a6f987"/>
    <ds:schemaRef ds:uri="de34f42a-ba00-4f84-b882-9879c88c96c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839</Words>
  <Application>Microsoft Office PowerPoint</Application>
  <PresentationFormat>Widescreen</PresentationFormat>
  <Paragraphs>165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Courier New,monospace</vt:lpstr>
      <vt:lpstr>The Hand Bold</vt:lpstr>
      <vt:lpstr>The Serif Hand Black</vt:lpstr>
      <vt:lpstr>SketchyVTI</vt:lpstr>
      <vt:lpstr>Alternative and Local Routes into Higher Education</vt:lpstr>
      <vt:lpstr>Different Routes into Higher education</vt:lpstr>
      <vt:lpstr>Overview of Local HE Providers</vt:lpstr>
      <vt:lpstr>Courses and opportunities Available- University Centre West Anglia </vt:lpstr>
      <vt:lpstr>Course Highlight- University Centre West Anglia </vt:lpstr>
      <vt:lpstr>Courses and opportunities Available- East Coast College</vt:lpstr>
      <vt:lpstr>Course Highlight- East Coast College</vt:lpstr>
      <vt:lpstr>Courses and opportunities Available- West Suffolk College</vt:lpstr>
      <vt:lpstr>Course Highlight- West suffolk College</vt:lpstr>
      <vt:lpstr>Courses and opportunities Available- CCN HE</vt:lpstr>
      <vt:lpstr>Course Highlight- CCN HE</vt:lpstr>
      <vt:lpstr>Benefits of Studying Higher Education Locally in FE Colleges</vt:lpstr>
      <vt:lpstr>Upcoming Open Events at Local HE providers</vt:lpstr>
      <vt:lpstr>Upcoming Open Events / Taster Sessions CCN 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Phyllis O'Grady</cp:lastModifiedBy>
  <cp:revision>512</cp:revision>
  <dcterms:created xsi:type="dcterms:W3CDTF">2025-10-07T08:19:10Z</dcterms:created>
  <dcterms:modified xsi:type="dcterms:W3CDTF">2025-10-09T08:14:54Z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0x010100E20EA235F1ED584A9BBDFF44C5FF9563</vt:lpwstr>
  </property>
  <property fmtid="{D5CDD505-2E9C-101B-9397-08002B2CF9AE}" pid="3" name="MediaServiceImageTags">
    <vt:lpwstr/>
  </property>
</Properties>
</file>