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  <p:sldMasterId id="2147483693" r:id="rId5"/>
  </p:sldMasterIdLst>
  <p:sldIdLst>
    <p:sldId id="259" r:id="rId6"/>
    <p:sldId id="260" r:id="rId7"/>
    <p:sldId id="398" r:id="rId8"/>
    <p:sldId id="258" r:id="rId9"/>
    <p:sldId id="39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Text: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046" y="4987858"/>
            <a:ext cx="3843906" cy="1870142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058562" y="2518761"/>
            <a:ext cx="10074876" cy="1474486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500" cap="all" spc="-500" baseline="0">
                <a:solidFill>
                  <a:srgbClr val="FFBF0B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Title slide</a:t>
            </a:r>
          </a:p>
        </p:txBody>
      </p:sp>
    </p:spTree>
    <p:extLst>
      <p:ext uri="{BB962C8B-B14F-4D97-AF65-F5344CB8AC3E}">
        <p14:creationId xmlns:p14="http://schemas.microsoft.com/office/powerpoint/2010/main" val="2824616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/Table/Infographic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838200" y="1260388"/>
            <a:ext cx="6707660" cy="4613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10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8142912" y="1291460"/>
            <a:ext cx="3176524" cy="2818818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Of page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8142912" y="4159850"/>
            <a:ext cx="3176524" cy="58523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FFBF0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Subtitle for graph, table or infographic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80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/Table/Infographic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13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8142912" y="1291460"/>
            <a:ext cx="3176524" cy="2818818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7000"/>
              </a:lnSpc>
              <a:buNone/>
              <a:defRPr sz="8000" cap="all" spc="-500" baseline="0">
                <a:solidFill>
                  <a:srgbClr val="FFBF0B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Of page</a:t>
            </a:r>
            <a:endParaRPr lang="en-GB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8142912" y="4159850"/>
            <a:ext cx="3176524" cy="58523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Subtitle for graph, table or infographic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838200" y="1260388"/>
            <a:ext cx="6707660" cy="4613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768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/Table/Infographic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13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68626"/>
            <a:ext cx="8141043" cy="823785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7000"/>
              </a:lnSpc>
              <a:buNone/>
              <a:defRPr sz="8000" cap="all" spc="-500" baseline="0">
                <a:solidFill>
                  <a:srgbClr val="FFBF0B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Of page</a:t>
            </a:r>
            <a:endParaRPr lang="en-GB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955589" y="2372496"/>
            <a:ext cx="8023653" cy="394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0658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/Table/Infographic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13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68626"/>
            <a:ext cx="8141043" cy="823785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 Of page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955589" y="2372496"/>
            <a:ext cx="8023653" cy="394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8050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lti-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699500" y="-4763"/>
            <a:ext cx="3492500" cy="3440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498210" y="-4763"/>
            <a:ext cx="5201290" cy="68627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8814486" y="3559683"/>
            <a:ext cx="3249996" cy="3178868"/>
          </a:xfrm>
          <a:prstGeom prst="rect">
            <a:avLst/>
          </a:prstGeom>
          <a:noFill/>
          <a:ln w="254000" cmpd="sng">
            <a:solidFill>
              <a:srgbClr val="FFBF0B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950" y="4547504"/>
            <a:ext cx="2599078" cy="1264507"/>
          </a:xfrm>
          <a:prstGeom prst="rect">
            <a:avLst/>
          </a:prstGeom>
        </p:spPr>
      </p:pic>
      <p:sp>
        <p:nvSpPr>
          <p:cNvPr id="17" name="Text Placeholder 14"/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-1011554" y="2533594"/>
            <a:ext cx="5655875" cy="1975029"/>
          </a:xfrm>
          <a:prstGeom prst="rect">
            <a:avLst/>
          </a:prstGeom>
        </p:spPr>
        <p:txBody>
          <a:bodyPr lIns="0" tIns="72000" rIns="0"/>
          <a:lstStyle>
            <a:lvl1pPr marL="0" indent="0" algn="l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5641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057" y="556951"/>
            <a:ext cx="613886" cy="263909"/>
          </a:xfrm>
          <a:prstGeom prst="rect">
            <a:avLst/>
          </a:prstGeom>
        </p:spPr>
      </p:pic>
      <p:sp>
        <p:nvSpPr>
          <p:cNvPr id="11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2491273" y="6014407"/>
            <a:ext cx="7203233" cy="29261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Tony Robbins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00184" y="1953138"/>
            <a:ext cx="7191631" cy="307194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5000"/>
              </a:lnSpc>
              <a:buNone/>
              <a:defRPr sz="5400" b="0" cap="all" spc="-2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We can change our lives. We can do, have, and be exactly what we wish</a:t>
            </a:r>
          </a:p>
        </p:txBody>
      </p:sp>
    </p:spTree>
    <p:extLst>
      <p:ext uri="{BB962C8B-B14F-4D97-AF65-F5344CB8AC3E}">
        <p14:creationId xmlns:p14="http://schemas.microsoft.com/office/powerpoint/2010/main" val="4191763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 v2">
    <p:bg>
      <p:bgPr>
        <a:solidFill>
          <a:srgbClr val="FFB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0" y="5593492"/>
            <a:ext cx="2599080" cy="12645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316" y="556951"/>
            <a:ext cx="613368" cy="263909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2500184" y="1953138"/>
            <a:ext cx="7191631" cy="307194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5000"/>
              </a:lnSpc>
              <a:buNone/>
              <a:defRPr sz="5400" b="0" cap="all" spc="-2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We can change our lives. We can do, have, and be exactly what we wish</a:t>
            </a:r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2491273" y="6014407"/>
            <a:ext cx="7203233" cy="29261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Tony Robbins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8711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rrow/Direction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0" y="5593492"/>
            <a:ext cx="2599080" cy="1264507"/>
          </a:xfrm>
          <a:prstGeom prst="rect">
            <a:avLst/>
          </a:prstGeom>
        </p:spPr>
      </p:pic>
      <p:sp>
        <p:nvSpPr>
          <p:cNvPr id="7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332754" y="2619858"/>
            <a:ext cx="9526493" cy="161828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Your phrase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8518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&amp;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699500" y="-4763"/>
            <a:ext cx="3492500" cy="3440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498210" y="-4763"/>
            <a:ext cx="5201290" cy="68627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-1011554" y="2533594"/>
            <a:ext cx="5655875" cy="1975029"/>
          </a:xfrm>
          <a:prstGeom prst="rect">
            <a:avLst/>
          </a:prstGeom>
        </p:spPr>
        <p:txBody>
          <a:bodyPr lIns="0" tIns="72000" rIns="0"/>
          <a:lstStyle>
            <a:lvl1pPr marL="0" indent="0" algn="l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Here</a:t>
            </a:r>
            <a:endParaRPr lang="en-GB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7137480" y="3435612"/>
            <a:ext cx="5054520" cy="2256734"/>
          </a:xfrm>
          <a:prstGeom prst="rect">
            <a:avLst/>
          </a:prstGeom>
          <a:solidFill>
            <a:schemeClr val="bg1"/>
          </a:solidFill>
        </p:spPr>
        <p:txBody>
          <a:bodyPr lIns="324000" tIns="288000" rIns="216000" bIns="0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Char char="n"/>
              <a:tabLst/>
              <a:defRPr sz="140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 dolor sit amet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iaculis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Nullam tincidunt congue suscipit lorem ipsum vel.</a:t>
            </a:r>
          </a:p>
          <a:p>
            <a:pPr lvl="0"/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Phasellus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elementum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varius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vitae dictum ex suscipit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congue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sub ipsum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nullam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vl="0"/>
            <a:endParaRPr lang="en-GB" sz="1400" b="0" i="0" kern="1200" dirty="0">
              <a:solidFill>
                <a:srgbClr val="333333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515" y="5593493"/>
            <a:ext cx="2599078" cy="1264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742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 + Answ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6829425" y="2840038"/>
            <a:ext cx="3582988" cy="23209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12" name="Text Placehold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1793789" y="3144822"/>
            <a:ext cx="4714583" cy="201542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+mj-lt"/>
              <a:buAutoNum type="alphaUcPeriod"/>
              <a:tabLst/>
              <a:defRPr sz="1400" b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 dolor sit amet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iaculis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Nullam tincidunt congue suscipit lorem ipsum vel.</a:t>
            </a:r>
          </a:p>
          <a:p>
            <a:pPr lvl="0"/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Phasellus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elementum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varius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vitae dictum ex suscipit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congue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sub ipsum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nullam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Sutincidunt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sub dolor sit amet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vl="0"/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1793789" y="2840704"/>
            <a:ext cx="4714583" cy="287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600" dirty="0"/>
              <a:t>Your question here?</a:t>
            </a:r>
            <a:endParaRPr lang="en-GB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32491" y="1275891"/>
            <a:ext cx="10327018" cy="73099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540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Text: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046" y="4987858"/>
            <a:ext cx="3843906" cy="1870142"/>
          </a:xfrm>
          <a:prstGeom prst="rect">
            <a:avLst/>
          </a:prstGeom>
        </p:spPr>
      </p:pic>
      <p:sp>
        <p:nvSpPr>
          <p:cNvPr id="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058562" y="2518761"/>
            <a:ext cx="10074876" cy="1474486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500" cap="all" spc="-500" baseline="0">
                <a:solidFill>
                  <a:srgbClr val="333333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Title slide</a:t>
            </a:r>
          </a:p>
        </p:txBody>
      </p:sp>
    </p:spTree>
    <p:extLst>
      <p:ext uri="{BB962C8B-B14F-4D97-AF65-F5344CB8AC3E}">
        <p14:creationId xmlns:p14="http://schemas.microsoft.com/office/powerpoint/2010/main" val="1117192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 + Answ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11" name="Text Placehold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1793789" y="3144822"/>
            <a:ext cx="4714583" cy="201542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+mj-lt"/>
              <a:buAutoNum type="alphaUcPeriod"/>
              <a:tabLst/>
              <a:defRPr sz="1400" b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 dolor sit amet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iaculis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Nullam tincidunt congue suscipit lorem ipsum vel.</a:t>
            </a:r>
          </a:p>
          <a:p>
            <a:pPr lvl="0"/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Phasellus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elementum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varius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vitae dictum ex suscipit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congue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sub ipsum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nullam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Sutincidunt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sub dolor sit amet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lang="en-GB" dirty="0"/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1793789" y="2840704"/>
            <a:ext cx="4714583" cy="2876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600" dirty="0"/>
              <a:t>Your question here?</a:t>
            </a:r>
            <a:endParaRPr lang="en-GB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6829425" y="2840038"/>
            <a:ext cx="3582988" cy="23209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32491" y="1275891"/>
            <a:ext cx="10327018" cy="73099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FFBF0B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30187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8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2629285"/>
            <a:ext cx="8197249" cy="2964207"/>
          </a:xfrm>
          <a:prstGeom prst="rect">
            <a:avLst/>
          </a:prstGeom>
        </p:spPr>
        <p:txBody>
          <a:bodyPr tIns="0" bIns="0" numCol="1" spcCol="360000"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 dolor sit amet, consectetur adipiscing elit.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iaculis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Nullam tincidunt congue suscipit. Nunc pharetra ex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tortor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sodales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imperdiet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lang="en-GB" sz="1400" b="0" i="0" kern="1200" dirty="0">
              <a:solidFill>
                <a:srgbClr val="333333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Donec nulla risus, porta eu gravida vestibulum,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sagittis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sit amet magna.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Phasellus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elementum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varius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vitae dictum ex suscipit sed.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Morbi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Pellentesque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habitant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morbi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tristique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senectus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Lorem ipsum dolor sit amet, consectetur adipiscing elit.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iaculis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Nullam tincidunt congue suscipit. Nunc pharetra ex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tortor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sodales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imperdiet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lang="en-GB" sz="1400" b="0" i="0" kern="1200" dirty="0">
              <a:solidFill>
                <a:srgbClr val="333333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Phasellus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elementum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varius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vitae dictum ex suscipit sed.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Morbi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Pellentesque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habitant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morbi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tristique</a:t>
            </a:r>
            <a:r>
              <a:rPr lang="en-GB" sz="1400" b="0" i="0" kern="1200" baseline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ex subscript sed.</a:t>
            </a:r>
            <a:endParaRPr lang="en-GB" sz="1400" b="0" i="0" kern="1200" dirty="0">
              <a:solidFill>
                <a:srgbClr val="333333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/>
            <a:endParaRPr lang="en-GB" dirty="0"/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1295730"/>
            <a:ext cx="9526493" cy="73099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65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2629285"/>
            <a:ext cx="8197249" cy="2964207"/>
          </a:xfrm>
          <a:prstGeom prst="rect">
            <a:avLst/>
          </a:prstGeom>
        </p:spPr>
        <p:txBody>
          <a:bodyPr tIns="0" bIns="0" numCol="1" spcCol="360000"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 sz="14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 dolor sit amet, consectetur adipiscing elit.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iaculis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Nullam tincidunt congue suscipit. Nunc pharetra ex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tortor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sodales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imperdiet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lang="en-GB" sz="1400" b="0" i="0" kern="1200" dirty="0">
              <a:solidFill>
                <a:srgbClr val="333333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Donec nulla risus, porta eu gravida vestibulum,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sagittis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sit amet magna.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Phasellus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elementum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varius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vitae dictum ex suscipit sed.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Morbi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Pellentesque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habitant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morbi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tristique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senectus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Lorem ipsum dolor sit amet, consectetur adipiscing elit.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Sed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iaculis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vel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rhoncus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volutpat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Nullam tincidunt congue suscipit. Nunc pharetra ex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quis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tortor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sodales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imperdiet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lang="en-GB" sz="1400" b="0" i="0" kern="1200" dirty="0">
              <a:solidFill>
                <a:srgbClr val="333333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BF0B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Phasellus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elementum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varius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erat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vitae dictum ex suscipit sed.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Morbi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Pellentesque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habitant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morbi</a:t>
            </a:r>
            <a:r>
              <a:rPr lang="en-GB" sz="1400" b="0" i="0" kern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1400" b="0" i="0" kern="12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tristique</a:t>
            </a:r>
            <a:r>
              <a:rPr lang="en-GB" sz="1400" b="0" i="0" kern="1200" baseline="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ex subscript sed.</a:t>
            </a:r>
            <a:endParaRPr lang="en-GB" sz="1400" b="0" i="0" kern="1200" dirty="0">
              <a:solidFill>
                <a:srgbClr val="333333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/>
            <a:endParaRPr lang="en-GB" dirty="0"/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1295730"/>
            <a:ext cx="9526493" cy="73099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7000"/>
              </a:lnSpc>
              <a:buNone/>
              <a:defRPr sz="8000" cap="all" spc="-500" baseline="0">
                <a:solidFill>
                  <a:srgbClr val="FFBF0B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71559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portant Dates Slide (Yellow)">
    <p:bg>
      <p:bgPr>
        <a:solidFill>
          <a:srgbClr val="FFB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10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2491946" y="1980039"/>
            <a:ext cx="7208108" cy="73099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Open Day</a:t>
            </a:r>
            <a:endParaRPr lang="en-GB" dirty="0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2491946" y="3324751"/>
            <a:ext cx="7208107" cy="1440836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Monday 4 March 2019 | 4.00pm-7.00pm</a:t>
            </a:r>
          </a:p>
          <a:p>
            <a:pPr lvl="0"/>
            <a:r>
              <a:rPr lang="en-GB" dirty="0"/>
              <a:t>Thursday 11 April 2019 | 4.00pm-7.00pm</a:t>
            </a:r>
          </a:p>
          <a:p>
            <a:pPr lvl="0"/>
            <a:r>
              <a:rPr lang="en-GB" dirty="0"/>
              <a:t>Saturday 20 July 2019 | 10.30am-2.30pm</a:t>
            </a:r>
          </a:p>
          <a:p>
            <a:pPr lvl="0"/>
            <a:r>
              <a:rPr lang="en-GB" dirty="0"/>
              <a:t>Saturday 24 August | 10.30am-2.30pm</a:t>
            </a:r>
          </a:p>
        </p:txBody>
      </p:sp>
    </p:spTree>
    <p:extLst>
      <p:ext uri="{BB962C8B-B14F-4D97-AF65-F5344CB8AC3E}">
        <p14:creationId xmlns:p14="http://schemas.microsoft.com/office/powerpoint/2010/main" val="3150380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portant Dates Slide (Text: 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12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2491946" y="1980039"/>
            <a:ext cx="7208108" cy="73099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FFBF0B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Open Day</a:t>
            </a:r>
            <a:endParaRPr lang="en-GB" dirty="0"/>
          </a:p>
        </p:txBody>
      </p:sp>
      <p:sp>
        <p:nvSpPr>
          <p:cNvPr id="13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2491946" y="3324751"/>
            <a:ext cx="7208107" cy="1440836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Monday 4 March 2019 | 4.00pm-7.00pm</a:t>
            </a:r>
          </a:p>
          <a:p>
            <a:pPr lvl="0"/>
            <a:r>
              <a:rPr lang="en-GB" dirty="0"/>
              <a:t>Thursday 11 April 2019 | 4.00pm-7.00pm</a:t>
            </a:r>
          </a:p>
          <a:p>
            <a:pPr lvl="0"/>
            <a:r>
              <a:rPr lang="en-GB" dirty="0"/>
              <a:t>Saturday 20 July 2019 | 10.30am-2.30pm</a:t>
            </a:r>
          </a:p>
          <a:p>
            <a:pPr lvl="0"/>
            <a:r>
              <a:rPr lang="en-GB" dirty="0"/>
              <a:t>Saturday 24 August | 10.30am-2.30pm</a:t>
            </a:r>
          </a:p>
        </p:txBody>
      </p:sp>
    </p:spTree>
    <p:extLst>
      <p:ext uri="{BB962C8B-B14F-4D97-AF65-F5344CB8AC3E}">
        <p14:creationId xmlns:p14="http://schemas.microsoft.com/office/powerpoint/2010/main" val="7880783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portant Dates Slide (Text: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10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2491946" y="1980039"/>
            <a:ext cx="7208108" cy="73099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Open Day</a:t>
            </a:r>
            <a:endParaRPr lang="en-GB" dirty="0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2491946" y="3324751"/>
            <a:ext cx="7208107" cy="1440836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Monday 4 March 2019 | 4.00pm-7.00pm</a:t>
            </a:r>
          </a:p>
          <a:p>
            <a:pPr lvl="0"/>
            <a:r>
              <a:rPr lang="en-GB" dirty="0"/>
              <a:t>Thursday 11 April 2019 | 4.00pm-7.00pm</a:t>
            </a:r>
          </a:p>
          <a:p>
            <a:pPr lvl="0"/>
            <a:r>
              <a:rPr lang="en-GB" dirty="0"/>
              <a:t>Saturday 20 July 2019 | 10.30am-2.30pm</a:t>
            </a:r>
          </a:p>
          <a:p>
            <a:pPr lvl="0"/>
            <a:r>
              <a:rPr lang="en-GB" dirty="0"/>
              <a:t>Saturday 24 August | 10.30am-2.30pm</a:t>
            </a:r>
          </a:p>
        </p:txBody>
      </p:sp>
    </p:spTree>
    <p:extLst>
      <p:ext uri="{BB962C8B-B14F-4D97-AF65-F5344CB8AC3E}">
        <p14:creationId xmlns:p14="http://schemas.microsoft.com/office/powerpoint/2010/main" val="29397893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1812605" y="1423713"/>
            <a:ext cx="7636195" cy="1842001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000" kern="1200" spc="0" baseline="0">
                <a:solidFill>
                  <a:schemeClr val="tx2"/>
                </a:solidFill>
                <a:latin typeface="Arial" panose="020B0604020202020204" pitchFamily="34" charset="0"/>
                <a:ea typeface="Sharp Sans No1 Extrabold" pitchFamily="50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THIS TITLE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812605" y="3405901"/>
            <a:ext cx="4114800" cy="1655762"/>
          </a:xfrm>
        </p:spPr>
        <p:txBody>
          <a:bodyPr>
            <a:normAutofit/>
          </a:bodyPr>
          <a:lstStyle>
            <a:lvl1pPr marL="0" indent="0" algn="l">
              <a:buNone/>
              <a:defRPr sz="2300" spc="0" baseline="0">
                <a:solidFill>
                  <a:schemeClr val="bg1"/>
                </a:solidFill>
                <a:latin typeface="Arial" panose="020B0604020202020204" pitchFamily="34" charset="0"/>
                <a:ea typeface="Sharp Sans No1 Book" pitchFamily="50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395368" y="508081"/>
            <a:ext cx="1273492" cy="365125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Sharp Sans No1 Book" pitchFamily="50" charset="0"/>
                <a:cs typeface="Arial" panose="020B0604020202020204" pitchFamily="34" charset="0"/>
              </a:defRPr>
            </a:lvl1pPr>
          </a:lstStyle>
          <a:p>
            <a:fld id="{C591E76B-1748-4585-9A51-59A6B457532F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12605" y="50808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ea typeface="Sharp Sans No1 Book" pitchFamily="50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0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360930" y="1393987"/>
            <a:ext cx="9780270" cy="4483599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6500" kern="1200" spc="0" baseline="0">
                <a:solidFill>
                  <a:schemeClr val="bg1"/>
                </a:solidFill>
                <a:latin typeface="Arial" panose="020B0604020202020204" pitchFamily="34" charset="0"/>
                <a:ea typeface="Sharp Sans No1 Semibold" pitchFamily="50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10"/>
          </p:nvPr>
        </p:nvSpPr>
        <p:spPr>
          <a:xfrm>
            <a:off x="395368" y="508081"/>
            <a:ext cx="1273492" cy="365125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Sharp Sans No1 Book" pitchFamily="50" charset="0"/>
                <a:cs typeface="Arial" panose="020B0604020202020204" pitchFamily="34" charset="0"/>
              </a:defRPr>
            </a:lvl1pPr>
          </a:lstStyle>
          <a:p>
            <a:fld id="{C591E76B-1748-4585-9A51-59A6B457532F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2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12605" y="50808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ea typeface="Sharp Sans No1 Book" pitchFamily="50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31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E909E-BED3-B732-B3A9-8020536BD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08BDD9-FF54-4785-636B-45C13FDE2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7254C-8E95-08A7-318B-6B864ADF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027FA-5FC3-ACFB-A8E1-484633276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C9A82-72CA-1354-98D5-52C909C2F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056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86712-C55C-D673-18BD-2CDA53E6F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363A2-A65D-C4AB-EC64-D23015855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56BC2-4810-9C71-E544-76E064870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AA2CA-1BF9-AD2D-BE03-9C3426F61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A523D-FDAA-68A9-40EA-2AC504A4E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28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Yellow)">
    <p:bg>
      <p:bgPr>
        <a:solidFill>
          <a:srgbClr val="FFB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046" y="4987858"/>
            <a:ext cx="3843907" cy="1870142"/>
          </a:xfrm>
          <a:prstGeom prst="rect">
            <a:avLst/>
          </a:prstGeom>
        </p:spPr>
      </p:pic>
      <p:sp>
        <p:nvSpPr>
          <p:cNvPr id="1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058562" y="2518761"/>
            <a:ext cx="10074876" cy="1474486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500" cap="all" spc="-500" baseline="0">
                <a:solidFill>
                  <a:srgbClr val="333333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Title slide</a:t>
            </a:r>
          </a:p>
        </p:txBody>
      </p:sp>
    </p:spTree>
    <p:extLst>
      <p:ext uri="{BB962C8B-B14F-4D97-AF65-F5344CB8AC3E}">
        <p14:creationId xmlns:p14="http://schemas.microsoft.com/office/powerpoint/2010/main" val="25730706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028B7-249D-D95C-A2F8-7EC6173C5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75102-F897-79D1-1FF3-76E6D4E7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715EF-F258-C6E9-D986-D617F22F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38912-2214-0DAE-800E-FF5471BA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02E2A-2F72-0F21-BCE4-24D0A2B02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6663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1DE6A-148E-4A54-E80C-AD68744B5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F16FA-CED2-8888-681B-A1AC031214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44CE04-BA0D-014D-A557-CA4434D97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6F3823-A28E-37B2-095C-049627850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6F051-DE6C-90EE-DBA8-7C6847632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EA74A-459B-6287-4A22-4E31003B0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6376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E209A-F67B-950F-E929-1FE46735C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6EFDE-6217-CFE3-73AD-A8C164636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B3749-4798-3616-C908-0247F8C19F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1BA0FA-AC7D-66FB-3186-4A5E63F6E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179B72-9234-8D16-7029-FCE771F69A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4387A3-9862-40C5-4DDF-A9442A97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AFDA86-7FAC-DFE1-4EB1-876055CD1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D0598F-9442-BBB0-162B-60018E5E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1541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02E00-868B-5213-959A-1F05D65AC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DDBB9B-D323-E9B0-FDFF-9F33306A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E421EE-DF81-19B9-101A-725B2169D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328803-FEFA-455E-87A0-9CB5B12A7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9481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59185E-74FC-FA60-E060-7F72F6AF3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4298B2-1341-9671-33AB-D040446C7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623D7-14C1-9DE4-78AF-C302ACA35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8063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F1F4B-84F4-DFAC-CB7D-604F8A820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49D08-B1C9-3C86-E1A3-322DA5EDE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51ED3-A1CD-59BB-CD9F-7455619B0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080425-70A3-46E5-5670-DA5572DE1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E17DD-5163-4139-2042-AA8F77715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4C4F5-4F41-8DF5-0677-E3CE8964A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2275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CA689-2014-C2B1-97F5-A3F117F6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1981AF-5B11-1879-872E-1A0E6F8DB7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EB876-CC44-FC8F-AA8B-8DA3AA1CF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9C775-E3E7-B5E8-D4C6-14BE213B0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6DFCB-0857-B004-E6EF-DB629962B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D3C34-BBDD-4A94-272D-C98CF553A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3123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8AAE3-6CE7-D82A-A5F0-6891EF6E9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1C79D7-B778-E0AE-79AD-05C588C63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BC3E6-9BDF-EF3B-2686-8D0088E59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374EA-2C21-DFC8-9922-8255E79A5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1D9CB-F3C5-CFC4-4D26-7F7D270B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4792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F26DED-44C6-39E2-DBA7-114C949190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35CC12-21A4-672F-D0A0-F07BF216C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3D247-279C-B06B-D8D2-6AD55C327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70484-E303-9434-9A56-FDB27D56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58F28-356E-4E75-FED5-55FEA3C1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83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cation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0" y="5593492"/>
            <a:ext cx="2599080" cy="1264508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478162" y="1280419"/>
            <a:ext cx="6218433" cy="2157413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Our Location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20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0" y="5593492"/>
            <a:ext cx="2599080" cy="1264507"/>
          </a:xfrm>
          <a:prstGeom prst="rect">
            <a:avLst/>
          </a:prstGeom>
        </p:spPr>
      </p:pic>
      <p:sp>
        <p:nvSpPr>
          <p:cNvPr id="9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332754" y="2619858"/>
            <a:ext cx="9526493" cy="161828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Your question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866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0" y="5593492"/>
            <a:ext cx="2599080" cy="1264507"/>
          </a:xfrm>
          <a:prstGeom prst="rect">
            <a:avLst/>
          </a:prstGeom>
        </p:spPr>
      </p:pic>
      <p:sp>
        <p:nvSpPr>
          <p:cNvPr id="7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332754" y="2619858"/>
            <a:ext cx="9526493" cy="161828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Your question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5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Slide (Text: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332754" y="3063502"/>
            <a:ext cx="9526493" cy="73099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929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Slide (Text: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1" y="5593492"/>
            <a:ext cx="2599078" cy="1264507"/>
          </a:xfrm>
          <a:prstGeom prst="rect">
            <a:avLst/>
          </a:prstGeom>
        </p:spPr>
      </p:pic>
      <p:sp>
        <p:nvSpPr>
          <p:cNvPr id="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332754" y="3063502"/>
            <a:ext cx="9526493" cy="73099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FFBF0B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608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title Slide (Yellow)">
    <p:bg>
      <p:bgPr>
        <a:solidFill>
          <a:srgbClr val="FFB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920" y="5593492"/>
            <a:ext cx="2599080" cy="1264507"/>
          </a:xfrm>
          <a:prstGeom prst="rect">
            <a:avLst/>
          </a:prstGeom>
        </p:spPr>
      </p:pic>
      <p:sp>
        <p:nvSpPr>
          <p:cNvPr id="6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332754" y="3063502"/>
            <a:ext cx="9526493" cy="73099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7000"/>
              </a:lnSpc>
              <a:buNone/>
              <a:defRPr sz="8000" cap="all" spc="-500" baseline="0">
                <a:solidFill>
                  <a:srgbClr val="333333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25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238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  <p:sldLayoutId id="2147483684" r:id="rId19"/>
    <p:sldLayoutId id="2147483685" r:id="rId20"/>
    <p:sldLayoutId id="2147483686" r:id="rId21"/>
    <p:sldLayoutId id="2147483687" r:id="rId22"/>
    <p:sldLayoutId id="2147483688" r:id="rId23"/>
    <p:sldLayoutId id="2147483689" r:id="rId24"/>
    <p:sldLayoutId id="2147483690" r:id="rId25"/>
    <p:sldLayoutId id="2147483691" r:id="rId26"/>
    <p:sldLayoutId id="2147483692" r:id="rId2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F75611-FFF5-83F5-085C-CA9F486CA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DBAE0A-3000-5B54-0607-8D3DC46E4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0323A-0ADF-DF65-0660-DF396238AF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DC94F-1B06-4E96-A5D2-59D1CAE2131D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CEF20-A3E7-DC8A-5A54-CC6B81A8DB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D9FBF-A1D5-BCC6-2ABD-EFAD91EE0C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4100-6F36-4816-B621-E7EEAC074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63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58716B-F31E-27B1-FE50-7641A49D3C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Law @ </a:t>
            </a:r>
            <a:r>
              <a:rPr lang="en-GB" dirty="0" err="1"/>
              <a:t>Uos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675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313E8-27F0-2DCB-F043-023A18419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32753" y="939427"/>
            <a:ext cx="9526493" cy="730996"/>
          </a:xfrm>
        </p:spPr>
        <p:txBody>
          <a:bodyPr/>
          <a:lstStyle/>
          <a:p>
            <a:r>
              <a:rPr lang="en-GB" dirty="0"/>
              <a:t>Legal careers</a:t>
            </a:r>
          </a:p>
          <a:p>
            <a:endParaRPr lang="en-GB" dirty="0"/>
          </a:p>
          <a:p>
            <a:r>
              <a:rPr lang="en-GB" dirty="0"/>
              <a:t>Dr </a:t>
            </a:r>
            <a:r>
              <a:rPr lang="en-GB" dirty="0" err="1"/>
              <a:t>reilly</a:t>
            </a:r>
            <a:r>
              <a:rPr lang="en-GB" dirty="0"/>
              <a:t> </a:t>
            </a:r>
            <a:r>
              <a:rPr lang="en-GB" dirty="0" err="1"/>
              <a:t>willis</a:t>
            </a:r>
            <a:r>
              <a:rPr lang="en-GB" dirty="0"/>
              <a:t>, course leader ug law</a:t>
            </a:r>
          </a:p>
        </p:txBody>
      </p:sp>
    </p:spTree>
    <p:extLst>
      <p:ext uri="{BB962C8B-B14F-4D97-AF65-F5344CB8AC3E}">
        <p14:creationId xmlns:p14="http://schemas.microsoft.com/office/powerpoint/2010/main" val="396912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8A68333-A60C-2656-71BB-0BA2DF2176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37496" y="548640"/>
            <a:ext cx="11326607" cy="6126479"/>
          </a:xfrm>
        </p:spPr>
        <p:txBody>
          <a:bodyPr/>
          <a:lstStyle/>
          <a:p>
            <a:r>
              <a:rPr lang="en-GB" sz="3600" b="1" dirty="0">
                <a:solidFill>
                  <a:srgbClr val="FFBF0B"/>
                </a:solidFill>
                <a:latin typeface="Arial Black" panose="020B0A04020102020204" pitchFamily="34" charset="0"/>
              </a:rPr>
              <a:t>Ten reasons to study</a:t>
            </a:r>
          </a:p>
          <a:p>
            <a:r>
              <a:rPr lang="en-GB" sz="3600" b="1" dirty="0">
                <a:solidFill>
                  <a:srgbClr val="FFBF0B"/>
                </a:solidFill>
                <a:latin typeface="Arial Black" panose="020B0A04020102020204" pitchFamily="34" charset="0"/>
              </a:rPr>
              <a:t>Law @UoS:</a:t>
            </a:r>
          </a:p>
          <a:p>
            <a:r>
              <a:rPr lang="en-GB" sz="2000" dirty="0"/>
              <a:t>10. Independent project</a:t>
            </a:r>
          </a:p>
          <a:p>
            <a:r>
              <a:rPr lang="en-GB" sz="2000" dirty="0"/>
              <a:t>9. Personal academic coaching</a:t>
            </a:r>
          </a:p>
          <a:p>
            <a:r>
              <a:rPr lang="en-GB" sz="2000" dirty="0"/>
              <a:t>8. Fresh and distinctive curriculum designed for traditional and non-traditional careers  </a:t>
            </a:r>
          </a:p>
          <a:p>
            <a:r>
              <a:rPr lang="en-GB" sz="2000" dirty="0"/>
              <a:t>7. Block and Blend</a:t>
            </a:r>
          </a:p>
          <a:p>
            <a:r>
              <a:rPr lang="en-GB" sz="2000" dirty="0"/>
              <a:t>6. Innovative assessments</a:t>
            </a:r>
          </a:p>
          <a:p>
            <a:r>
              <a:rPr lang="en-GB" sz="2000" dirty="0"/>
              <a:t>5. Links with legal community</a:t>
            </a:r>
          </a:p>
          <a:p>
            <a:r>
              <a:rPr lang="en-GB" sz="2000" dirty="0"/>
              <a:t>4. Placements</a:t>
            </a:r>
          </a:p>
          <a:p>
            <a:r>
              <a:rPr lang="en-GB" sz="2000" dirty="0"/>
              <a:t>3. Legal Advice Centre</a:t>
            </a:r>
          </a:p>
          <a:p>
            <a:r>
              <a:rPr lang="en-GB" sz="2000" dirty="0"/>
              <a:t>2. Employability and graduate prospects</a:t>
            </a:r>
          </a:p>
          <a:p>
            <a:r>
              <a:rPr lang="en-GB" sz="2000" dirty="0"/>
              <a:t>1. Support</a:t>
            </a:r>
          </a:p>
        </p:txBody>
      </p:sp>
      <p:pic>
        <p:nvPicPr>
          <p:cNvPr id="5" name="Picture 4" descr="A lit up sign with lights&#10;&#10;Description automatically generated">
            <a:extLst>
              <a:ext uri="{FF2B5EF4-FFF2-40B4-BE49-F238E27FC236}">
                <a16:creationId xmlns:a16="http://schemas.microsoft.com/office/drawing/2014/main" id="{EAB3A4A2-EBE7-98F2-7BC9-BFF3B4E8F8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93" t="38963" r="18385" b="5629"/>
          <a:stretch/>
        </p:blipFill>
        <p:spPr>
          <a:xfrm>
            <a:off x="6776720" y="0"/>
            <a:ext cx="5388087" cy="3119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CCEFA33-39C5-B54D-9D5C-706506ADAF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491273" y="1893029"/>
            <a:ext cx="7191631" cy="3071942"/>
          </a:xfrm>
        </p:spPr>
        <p:txBody>
          <a:bodyPr/>
          <a:lstStyle/>
          <a:p>
            <a:r>
              <a:rPr lang="en-GB" dirty="0"/>
              <a:t>'At the University of Suffolk we are taught, not lectured'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F2868-1EC2-BB61-64B2-E375815885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Matthew Cole, ‘22, now PhD candidate at </a:t>
            </a:r>
            <a:r>
              <a:rPr lang="en-GB" dirty="0" err="1"/>
              <a:t>UoS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748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D7BD85-3E4F-3BC4-7D75-706C9DAABB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8580" y="3063502"/>
            <a:ext cx="11625942" cy="730996"/>
          </a:xfrm>
        </p:spPr>
        <p:txBody>
          <a:bodyPr/>
          <a:lstStyle/>
          <a:p>
            <a:r>
              <a:rPr lang="en-GB" sz="7200" dirty="0"/>
              <a:t>r.willis5@uos.ac.uk</a:t>
            </a:r>
          </a:p>
        </p:txBody>
      </p:sp>
    </p:spTree>
    <p:extLst>
      <p:ext uri="{BB962C8B-B14F-4D97-AF65-F5344CB8AC3E}">
        <p14:creationId xmlns:p14="http://schemas.microsoft.com/office/powerpoint/2010/main" val="439864134"/>
      </p:ext>
    </p:extLst>
  </p:cSld>
  <p:clrMapOvr>
    <a:masterClrMapping/>
  </p:clrMapOvr>
</p:sld>
</file>

<file path=ppt/theme/theme1.xml><?xml version="1.0" encoding="utf-8"?>
<a:theme xmlns:a="http://schemas.openxmlformats.org/drawingml/2006/main" name="MAIN TEMPLATE 202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template 2" id="{93BF5BD1-B5A6-4894-9C76-E2EBE1F47889}" vid="{3B9FC900-518A-481C-BB2E-2A8A68719C6D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template 2" id="{93BF5BD1-B5A6-4894-9C76-E2EBE1F47889}" vid="{27884264-E140-45F3-95DF-A06EE56B899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ffe7b5-b0c8-4001-9952-041385a6f987" xsi:nil="true"/>
    <lcf76f155ced4ddcb4097134ff3c332f xmlns="de34f42a-ba00-4f84-b882-9879c88c96c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0EA235F1ED584A9BBDFF44C5FF9563" ma:contentTypeVersion="15" ma:contentTypeDescription="Create a new document." ma:contentTypeScope="" ma:versionID="d09cf7af15c1d9bbff0027ba5b75f9f6">
  <xsd:schema xmlns:xsd="http://www.w3.org/2001/XMLSchema" xmlns:xs="http://www.w3.org/2001/XMLSchema" xmlns:p="http://schemas.microsoft.com/office/2006/metadata/properties" xmlns:ns2="de34f42a-ba00-4f84-b882-9879c88c96cb" xmlns:ns3="55ffe7b5-b0c8-4001-9952-041385a6f987" targetNamespace="http://schemas.microsoft.com/office/2006/metadata/properties" ma:root="true" ma:fieldsID="cdcd88a262b45f9cf265c47ace38a0f9" ns2:_="" ns3:_="">
    <xsd:import namespace="de34f42a-ba00-4f84-b882-9879c88c96cb"/>
    <xsd:import namespace="55ffe7b5-b0c8-4001-9952-041385a6f9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34f42a-ba00-4f84-b882-9879c88c96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f71bbcc-0e19-47a0-832f-6df17fefd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ffe7b5-b0c8-4001-9952-041385a6f98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fa8050-2b2e-4427-a28f-9511a3110797}" ma:internalName="TaxCatchAll" ma:showField="CatchAllData" ma:web="55ffe7b5-b0c8-4001-9952-041385a6f9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FDB52E-64EF-4DE8-AFEE-BAB38DD8B8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3608C6-E41E-4D9F-9943-ED26E2473D5B}">
  <ds:schemaRefs>
    <ds:schemaRef ds:uri="55ffe7b5-b0c8-4001-9952-041385a6f987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de34f42a-ba00-4f84-b882-9879c88c96cb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2AB50BC-7361-4016-95C7-F991BE4816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34f42a-ba00-4f84-b882-9879c88c96cb"/>
    <ds:schemaRef ds:uri="55ffe7b5-b0c8-4001-9952-041385a6f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MAIN TEMPLATE 2023</Template>
  <TotalTime>25</TotalTime>
  <Words>106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Wingdings</vt:lpstr>
      <vt:lpstr>MAIN TEMPLATE 2023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Suffolk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 AT UoS</dc:title>
  <dc:creator>Reilly Willis</dc:creator>
  <cp:lastModifiedBy>Phyllis O'Grady</cp:lastModifiedBy>
  <cp:revision>5</cp:revision>
  <dcterms:created xsi:type="dcterms:W3CDTF">2023-03-20T14:16:37Z</dcterms:created>
  <dcterms:modified xsi:type="dcterms:W3CDTF">2025-03-22T11:24:44Z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0x010100E20EA235F1ED584A9BBDFF44C5FF9563</vt:lpwstr>
  </property>
  <property fmtid="{D5CDD505-2E9C-101B-9397-08002B2CF9AE}" pid="3" name="MediaServiceImageTags">
    <vt:lpwstr/>
  </property>
</Properties>
</file>