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6" r:id="rId6"/>
    <p:sldId id="261" r:id="rId7"/>
    <p:sldId id="257" r:id="rId8"/>
    <p:sldId id="262" r:id="rId9"/>
    <p:sldId id="263" r:id="rId10"/>
    <p:sldId id="267" r:id="rId11"/>
    <p:sldId id="268" r:id="rId12"/>
    <p:sldId id="269" r:id="rId13"/>
    <p:sldId id="270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6FA"/>
    <a:srgbClr val="68569F"/>
    <a:srgbClr val="E51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CDA472-2F2F-77DD-1406-29B8C327BC39}" v="1130" dt="2025-05-15T17:25:59.8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1EABC-D24D-B239-6F2B-827BFCF1F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778FC-AD57-003F-FEF7-118B54F40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F201B-06D6-2CD6-474D-5307794D0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E822-083A-4431-9587-A8C5AF4057B3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FAAD4-8BFF-9EA4-6532-69F1CDC7E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4B421-508C-D720-1C36-3073A961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0012-9F97-4FAC-B6EC-BFF78CFE7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61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BA69F-C317-15FF-EB5D-CC53DE3A5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8E3DC-6DC1-580F-3B0E-51F357381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AB5C1-8530-A2D2-9AFC-82764B27A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E822-083A-4431-9587-A8C5AF4057B3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690D5-39EB-73AB-DF62-19D780B4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C94C0-AA76-7150-FAD5-4EFDD946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0012-9F97-4FAC-B6EC-BFF78CFE7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440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038A9A-0920-5E2D-21AB-335A5D591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464298-9CE6-266E-3BDF-A2CEF1223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6258A-4B69-4405-AF32-9C326DFE2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E822-083A-4431-9587-A8C5AF4057B3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57966-4318-DFDD-5469-627D0C0DB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220EC-B2A8-2205-D6F3-D884DE67D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0012-9F97-4FAC-B6EC-BFF78CFE7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63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F171-A07A-6BCD-F56B-A0877A186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66E4A-B8DD-A673-74FA-658E0C498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52784-B1E8-38D3-6D1E-CCF281169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E822-083A-4431-9587-A8C5AF4057B3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EA2D4-C7E2-42A9-5BAD-E01635FDC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0692A-3AE3-BCF9-E76C-1ECAA6D9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0012-9F97-4FAC-B6EC-BFF78CFE7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24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E5AD-597F-3B99-DE7B-F4A20A763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B1C9B-5FC1-FCB6-973A-CD35606E0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64AD4-CF4E-E222-28C5-31F0E3F78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E822-083A-4431-9587-A8C5AF4057B3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99D5E-ABA3-B115-6143-D3A4E031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5E083-7644-13B7-DD76-B3E073FF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0012-9F97-4FAC-B6EC-BFF78CFE7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95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ACAD7-C4DF-D45F-8298-F0516479C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E5560-1E04-23B3-FAC4-E98A6136F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82522-C87E-ECEB-8372-6A2A927F8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02EA7-ED4C-EFD0-3A65-B1ED51957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E822-083A-4431-9587-A8C5AF4057B3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C949C-4AAD-8C67-589C-34EEEE38E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BEDFAA-70A8-7386-63E4-7E2E66DB0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0012-9F97-4FAC-B6EC-BFF78CFE7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63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2B13B-E091-8721-91C3-733F146B8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142D5-16FB-AD4B-B918-C1C17E0C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0B4DB-C6ED-ADBE-6F32-4721986E6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DEBF42-84D8-F521-7662-43AA764B41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3D0455-5FDF-09EE-E0E8-E6CE0A6366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38E297-1BBA-D171-024F-3E680E22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E822-083A-4431-9587-A8C5AF4057B3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2ED0E1-40EF-DB6F-C628-786448904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A28D9F-8255-B8E3-0397-D75EF060D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0012-9F97-4FAC-B6EC-BFF78CFE7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10CEC-EF94-DD14-2E01-5C771749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D440DE-5577-0C14-D207-05B358DE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E822-083A-4431-9587-A8C5AF4057B3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9E9D4C-9A5B-6F5C-D86F-CF4879594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62853-75A8-61B7-ECF7-6A5ED995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0012-9F97-4FAC-B6EC-BFF78CFE7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91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8F914D-3A07-426E-4189-8B69AFDC1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E822-083A-4431-9587-A8C5AF4057B3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B3C99D-40B1-14C9-DD1D-50D43F653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279049-8A98-6AC8-AB96-B5B32539D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0012-9F97-4FAC-B6EC-BFF78CFE7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23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CB21D-AF63-2FB1-8E6D-9E1BA0E65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DACA3-44BC-106F-83A4-B83C2952A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5A8479-F643-2BC6-B15C-CDB56A8B4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1D93E-ACDD-DCA2-BE58-F06C2B343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E822-083A-4431-9587-A8C5AF4057B3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6CC28-6B09-F7CB-F59C-7A217EC8E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4C441-5BB6-E2D7-D340-6ADE02C9E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0012-9F97-4FAC-B6EC-BFF78CFE7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73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C9B47-9D44-2A57-2693-85B4F3561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3FE9E5-4E0D-0601-47B1-676EC08606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4134D-26DF-F4B5-98E2-C136723CF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ABBF2-E979-32F7-B915-0B211C6B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E822-083A-4431-9587-A8C5AF4057B3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5B469-507C-69A0-9952-C101032E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439D9B-DA63-F0E3-1079-89A43180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0012-9F97-4FAC-B6EC-BFF78CFE7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639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074A58-E638-C177-155F-891EC87E6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74AC0-E5B2-9363-BA5D-B96D14312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50DAF-D1D8-7099-26A1-E09C7B73C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5E822-083A-4431-9587-A8C5AF4057B3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97353-E2CD-C472-4BA5-11AE35684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C800-4874-9EC3-8A70-A9102F044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00012-9F97-4FAC-B6EC-BFF78CFE7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16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niot.org.uk/programmes/initial-teacher-training" TargetMode="External"/><Relationship Id="rId3" Type="http://schemas.openxmlformats.org/officeDocument/2006/relationships/hyperlink" Target="https://getintoteaching.education.gov.uk/train-to-be-a-teacher/if-you-have-a-degree" TargetMode="External"/><Relationship Id="rId7" Type="http://schemas.openxmlformats.org/officeDocument/2006/relationships/hyperlink" Target="https://www.inspirationteachingschoolhub.org/516/teacher-training" TargetMode="External"/><Relationship Id="rId2" Type="http://schemas.openxmlformats.org/officeDocument/2006/relationships/hyperlink" Target="https://www.agcas.org.uk/write/MediaUploads/General%20Imagery/Publications/Routes_into_Teaching_20_fina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uk/apply-for-teacher-training" TargetMode="External"/><Relationship Id="rId5" Type="http://schemas.openxmlformats.org/officeDocument/2006/relationships/hyperlink" Target="https://getintoteaching.education.gov.uk/train-to-be-a-teacher/assessment-only-route-to-qts" TargetMode="External"/><Relationship Id="rId4" Type="http://schemas.openxmlformats.org/officeDocument/2006/relationships/hyperlink" Target="https://www.gov.uk/guidance/provide-training-for-postgraduate-teaching-apprenticeships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etintoteaching.education.gov.uk/train-to-be-a-teacher/if-you-dont-have-a-degre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etintoteaching.education.gov.uk/train-to-be-a-teacher/if-you-have-a-degre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uidance/provide-training-for-postgraduate-teaching-apprenticeship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52731-1F7E-FF95-3E74-41488B6A5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1310"/>
            <a:ext cx="9144000" cy="1014347"/>
          </a:xfrm>
        </p:spPr>
        <p:txBody>
          <a:bodyPr>
            <a:noAutofit/>
          </a:bodyPr>
          <a:lstStyle/>
          <a:p>
            <a:r>
              <a:rPr lang="en-GB" sz="4400" b="1" dirty="0">
                <a:latin typeface="Muli"/>
              </a:rPr>
              <a:t>Inspiration Trust Teacher Training</a:t>
            </a:r>
            <a:endParaRPr lang="en-GB" sz="4400" b="1" dirty="0">
              <a:latin typeface="Muli" panose="00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1315CE-7E49-A1D1-0C18-A261D6BA6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01434"/>
            <a:ext cx="9144000" cy="1655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ea typeface="Calibri"/>
                <a:cs typeface="Calibri"/>
              </a:rPr>
              <a:t>What is distinctive about Inspiration Trust Teacher Training?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 are the different routes into teaching?</a:t>
            </a:r>
            <a:endParaRPr lang="en-GB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 are the courses on offer?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472693-026A-61E1-1B84-DF1967762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56" y="3659220"/>
            <a:ext cx="4045381" cy="29355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546496-6B25-B8C1-70A8-202C25D1E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062" y="3690517"/>
            <a:ext cx="4770262" cy="29355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1AA104-9EB8-B81D-4841-80C6CE524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8916" y="4002"/>
            <a:ext cx="1097432" cy="10974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3AE014-AE88-E85F-FC32-C2EFEF421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4487" y="2995256"/>
            <a:ext cx="4770262" cy="29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10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B4D5ED-572C-C9FC-DD7F-7BC0C46D9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1B60-6E9B-60F4-87F1-7AB8CEB80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8" y="162551"/>
            <a:ext cx="5479719" cy="542125"/>
          </a:xfrm>
        </p:spPr>
        <p:txBody>
          <a:bodyPr anchor="b">
            <a:normAutofit/>
          </a:bodyPr>
          <a:lstStyle/>
          <a:p>
            <a:r>
              <a:rPr lang="en-GB" sz="3200" b="1" dirty="0">
                <a:solidFill>
                  <a:srgbClr val="68569F"/>
                </a:solidFill>
                <a:latin typeface="Muli" panose="00000500000000000000" pitchFamily="2" charset="0"/>
              </a:rPr>
              <a:t>Next steps…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B4C4B-FE93-64FF-28B1-ED9B9B246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981512"/>
            <a:ext cx="6087963" cy="499979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600" b="1" u="sng" dirty="0">
                <a:latin typeface="Muli"/>
              </a:rPr>
              <a:t>Subjects on offer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600" dirty="0">
              <a:latin typeface="Muli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1600" u="sng" dirty="0">
              <a:latin typeface="Muli" panose="000005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1600" b="1" u="sng" dirty="0">
              <a:latin typeface="Muli" panose="00000500000000000000" pitchFamily="2" charset="0"/>
            </a:endParaRPr>
          </a:p>
          <a:p>
            <a:pPr marL="0" indent="0">
              <a:buNone/>
            </a:pPr>
            <a:endParaRPr lang="en-GB" sz="800" dirty="0">
              <a:latin typeface="Muli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72844E-ACB4-F60C-1A4E-A1B9246912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43" r="32193"/>
          <a:stretch/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B1B68C1-2793-502E-3876-3A23EE0C4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290B2A5-8933-BFAA-2C5B-B6D21D288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66E538-267F-5707-F713-C9839F1A7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6F9A8DA-4202-686B-4B43-F7EE7F029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0625"/>
            <a:ext cx="1097375" cy="109737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0A71018-D4D8-7BEA-064C-E55025C02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786652"/>
              </p:ext>
            </p:extLst>
          </p:nvPr>
        </p:nvGraphicFramePr>
        <p:xfrm>
          <a:off x="321425" y="1415103"/>
          <a:ext cx="544576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880">
                  <a:extLst>
                    <a:ext uri="{9D8B030D-6E8A-4147-A177-3AD203B41FA5}">
                      <a16:colId xmlns:a16="http://schemas.microsoft.com/office/drawing/2014/main" val="4041663994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val="585308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Primary 3-7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C00000"/>
                          </a:solidFill>
                        </a:rPr>
                        <a:t>English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243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Primary 5-11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Geography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789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Primary 5-11 with Maths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History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49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Art and Design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Maths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372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Biology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Modern Foreign Languages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0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Chemistry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76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Computer Science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Physics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647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Design and Technology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RE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85186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07FC65B-C92F-8153-A1C2-FE50B0B54043}"/>
              </a:ext>
            </a:extLst>
          </p:cNvPr>
          <p:cNvSpPr txBox="1"/>
          <p:nvPr/>
        </p:nvSpPr>
        <p:spPr>
          <a:xfrm>
            <a:off x="318654" y="4558145"/>
            <a:ext cx="5403272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>
                <a:solidFill>
                  <a:srgbClr val="404349"/>
                </a:solidFill>
                <a:latin typeface="Arial"/>
                <a:cs typeface="Arial"/>
              </a:rPr>
              <a:t>As part of all of our teacher training courses you will obtain a PGCE. This is taught alongside your school placement through study sessions at our Teaching School Hub in Norwich. This qualification is gained in addition to Qualified Teacher Status (QTS)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549652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19E61-956D-E96A-0BE2-7E8BB49BD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637" y="1188062"/>
            <a:ext cx="11594284" cy="5028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Muli" panose="00000500000000000000" pitchFamily="2" charset="0"/>
              </a:rPr>
              <a:t>National Links for Teacher Training</a:t>
            </a:r>
            <a:endParaRPr lang="en-GB" b="1" dirty="0">
              <a:latin typeface="Muli" panose="00000500000000000000" pitchFamily="2" charset="0"/>
              <a:hlinkClick r:id="rId2"/>
            </a:endParaRPr>
          </a:p>
          <a:p>
            <a:r>
              <a:rPr lang="en-GB" dirty="0">
                <a:latin typeface="Muli" panose="00000500000000000000" pitchFamily="2" charset="0"/>
                <a:hlinkClick r:id="rId2"/>
              </a:rPr>
              <a:t>AGCAS routes into teaching</a:t>
            </a:r>
            <a:endParaRPr lang="en-GB" dirty="0">
              <a:latin typeface="Muli" panose="00000500000000000000" pitchFamily="2" charset="0"/>
            </a:endParaRPr>
          </a:p>
          <a:p>
            <a:r>
              <a:rPr lang="en-GB" dirty="0">
                <a:latin typeface="Muli" panose="00000500000000000000" pitchFamily="2" charset="0"/>
                <a:hlinkClick r:id="rId3"/>
              </a:rPr>
              <a:t>Get into Teaching - Undergrad or Postgrad training</a:t>
            </a:r>
            <a:endParaRPr lang="en-GB" dirty="0">
              <a:latin typeface="Muli" panose="00000500000000000000" pitchFamily="2" charset="0"/>
            </a:endParaRPr>
          </a:p>
          <a:p>
            <a:r>
              <a:rPr lang="en-GB" dirty="0">
                <a:latin typeface="Muli" panose="00000500000000000000" pitchFamily="2" charset="0"/>
                <a:hlinkClick r:id="rId4"/>
              </a:rPr>
              <a:t>Info on Teaching Apprenticeships</a:t>
            </a:r>
            <a:endParaRPr lang="en-GB" dirty="0">
              <a:latin typeface="Muli" panose="00000500000000000000" pitchFamily="2" charset="0"/>
            </a:endParaRPr>
          </a:p>
          <a:p>
            <a:r>
              <a:rPr lang="en-GB" dirty="0">
                <a:latin typeface="Muli" panose="00000500000000000000" pitchFamily="2" charset="0"/>
                <a:hlinkClick r:id="rId5"/>
              </a:rPr>
              <a:t>Info on Assessment Only route</a:t>
            </a:r>
            <a:endParaRPr lang="en-GB" dirty="0">
              <a:latin typeface="Muli" panose="00000500000000000000" pitchFamily="2" charset="0"/>
            </a:endParaRPr>
          </a:p>
          <a:p>
            <a:r>
              <a:rPr lang="en-GB" dirty="0">
                <a:latin typeface="Muli" panose="00000500000000000000" pitchFamily="2" charset="0"/>
                <a:hlinkClick r:id="rId6"/>
              </a:rPr>
              <a:t>Apply for Teacher Training</a:t>
            </a:r>
            <a:br>
              <a:rPr lang="en-GB" dirty="0">
                <a:latin typeface="Muli" panose="00000500000000000000" pitchFamily="2" charset="0"/>
              </a:rPr>
            </a:br>
            <a:endParaRPr lang="en-GB" dirty="0">
              <a:latin typeface="Muli" panose="00000500000000000000" pitchFamily="2" charset="0"/>
            </a:endParaRPr>
          </a:p>
          <a:p>
            <a:pPr marL="0" indent="0">
              <a:buNone/>
            </a:pPr>
            <a:r>
              <a:rPr lang="en-GB" b="1" dirty="0">
                <a:latin typeface="Muli" panose="00000500000000000000" pitchFamily="2" charset="0"/>
              </a:rPr>
              <a:t>Links for NIOT@Inspiration teacher training</a:t>
            </a:r>
          </a:p>
          <a:p>
            <a:r>
              <a:rPr lang="en-GB" dirty="0">
                <a:latin typeface="Muli" panose="00000500000000000000" pitchFamily="2" charset="0"/>
                <a:hlinkClick r:id="rId7"/>
              </a:rPr>
              <a:t>Inspiration Teacher Training</a:t>
            </a:r>
            <a:endParaRPr lang="en-GB" dirty="0">
              <a:latin typeface="Muli" panose="00000500000000000000" pitchFamily="2" charset="0"/>
            </a:endParaRPr>
          </a:p>
          <a:p>
            <a:r>
              <a:rPr lang="en-GB" dirty="0">
                <a:latin typeface="Muli" panose="00000500000000000000" pitchFamily="2" charset="0"/>
                <a:hlinkClick r:id="rId8"/>
              </a:rPr>
              <a:t>NIOT Teacher Training </a:t>
            </a:r>
            <a:endParaRPr lang="en-GB" dirty="0">
              <a:latin typeface="Muli" panose="00000500000000000000" pitchFamily="2" charset="0"/>
            </a:endParaRPr>
          </a:p>
          <a:p>
            <a:endParaRPr lang="en-GB" dirty="0">
              <a:latin typeface="Muli" panose="00000500000000000000" pitchFamily="2" charset="0"/>
            </a:endParaRPr>
          </a:p>
          <a:p>
            <a:endParaRPr lang="en-GB" dirty="0">
              <a:latin typeface="Muli" panose="00000500000000000000" pitchFamily="2" charset="0"/>
            </a:endParaRPr>
          </a:p>
          <a:p>
            <a:endParaRPr lang="en-GB" dirty="0">
              <a:latin typeface="Muli" panose="00000500000000000000" pitchFamily="2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EC15A1-F4BB-E6D6-6012-582A40314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37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68569F"/>
                </a:solidFill>
                <a:latin typeface="Muli" panose="00000500000000000000" pitchFamily="2" charset="0"/>
              </a:rPr>
              <a:t>Useful links for guidance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BCBB45-A640-7373-1B68-0BE86EF626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94625" y="0"/>
            <a:ext cx="1097375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5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47D00-6413-B354-5DC9-7B5517754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293332"/>
            <a:ext cx="5479719" cy="1616203"/>
          </a:xfrm>
        </p:spPr>
        <p:txBody>
          <a:bodyPr anchor="b">
            <a:normAutofit/>
          </a:bodyPr>
          <a:lstStyle/>
          <a:p>
            <a:r>
              <a:rPr lang="en-GB" sz="3200" b="1" dirty="0">
                <a:solidFill>
                  <a:srgbClr val="68569F"/>
                </a:solidFill>
                <a:latin typeface="Muli"/>
              </a:rPr>
              <a:t>What is distinctive about Inspiration Trust Initial Teacher Training?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8D200-F9D5-8868-4A0A-43155D92B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038931"/>
            <a:ext cx="5479719" cy="3932638"/>
          </a:xfrm>
        </p:spPr>
        <p:txBody>
          <a:bodyPr anchor="t">
            <a:normAutofit/>
          </a:bodyPr>
          <a:lstStyle/>
          <a:p>
            <a:r>
              <a:rPr lang="en-GB" sz="1400" dirty="0"/>
              <a:t>The core of placements take place within the Inspiration Trust family of schools (18 across Norfolk and Waveney)</a:t>
            </a:r>
            <a:endParaRPr lang="en-GB" sz="1400" dirty="0">
              <a:ea typeface="Calibri"/>
              <a:cs typeface="Calibri"/>
            </a:endParaRPr>
          </a:p>
          <a:p>
            <a:r>
              <a:rPr lang="en-GB" sz="1400" dirty="0">
                <a:ea typeface="Calibri"/>
                <a:cs typeface="Calibri"/>
              </a:rPr>
              <a:t>All schools are OFSTED 'good' or better, with 4 graded Outstanding</a:t>
            </a:r>
          </a:p>
          <a:p>
            <a:r>
              <a:rPr lang="en-GB" sz="1400" dirty="0">
                <a:ea typeface="Calibri"/>
                <a:cs typeface="Calibri"/>
              </a:rPr>
              <a:t>Wide regional coverage with a diverse mix of schools – urban, rural and coastal</a:t>
            </a:r>
          </a:p>
          <a:p>
            <a:r>
              <a:rPr lang="en-GB" sz="1400" dirty="0">
                <a:ea typeface="Calibri"/>
                <a:cs typeface="Calibri"/>
              </a:rPr>
              <a:t>Strong track record of school improvement in challenging contexts – Great Yarmouth, Lowestoft and Thetford</a:t>
            </a:r>
          </a:p>
          <a:p>
            <a:r>
              <a:rPr lang="en-GB" sz="1400" dirty="0">
                <a:ea typeface="Calibri"/>
                <a:cs typeface="Calibri"/>
              </a:rPr>
              <a:t>Partnership with a national provider, the National Institute of Teaching (NIOT) - evidence led and research informed course developed with some of the most successful MATs nationally</a:t>
            </a:r>
          </a:p>
          <a:p>
            <a:r>
              <a:rPr lang="en-GB" sz="1400" dirty="0">
                <a:ea typeface="Calibri"/>
                <a:cs typeface="Calibri"/>
              </a:rPr>
              <a:t>Delivered locally by phase and subject specialists, who are both  curriculum and teacher development experts and serving practitioners</a:t>
            </a:r>
          </a:p>
          <a:p>
            <a:r>
              <a:rPr lang="en-GB" sz="1400" dirty="0">
                <a:ea typeface="Calibri"/>
                <a:cs typeface="Calibri"/>
              </a:rPr>
              <a:t>Our ITT programme is part of a 'golden thread' of training, which means you can continue to study with us as an Early Career Teacher and take National Professional Qualifications too.</a:t>
            </a:r>
          </a:p>
          <a:p>
            <a:endParaRPr lang="en-GB" sz="11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B69A70-1469-4BC5-8CC6-0CAF5D541A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76" r="30924" b="-1"/>
          <a:stretch/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2F669CF-A3ED-0EF4-B615-3E5B9F0D9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6" y="5760568"/>
            <a:ext cx="1097432" cy="109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86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5ACE9-65A8-6AAE-9856-738407480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2789"/>
          </a:xfrm>
          <a:solidFill>
            <a:srgbClr val="68569F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Core Teacher Training Options – An overview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4B677D9-C92C-0F78-20A9-5E7DB4FED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462840"/>
              </p:ext>
            </p:extLst>
          </p:nvPr>
        </p:nvGraphicFramePr>
        <p:xfrm>
          <a:off x="0" y="922786"/>
          <a:ext cx="12161915" cy="5985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2842">
                  <a:extLst>
                    <a:ext uri="{9D8B030D-6E8A-4147-A177-3AD203B41FA5}">
                      <a16:colId xmlns:a16="http://schemas.microsoft.com/office/drawing/2014/main" val="3300873673"/>
                    </a:ext>
                  </a:extLst>
                </a:gridCol>
                <a:gridCol w="2977097">
                  <a:extLst>
                    <a:ext uri="{9D8B030D-6E8A-4147-A177-3AD203B41FA5}">
                      <a16:colId xmlns:a16="http://schemas.microsoft.com/office/drawing/2014/main" val="90263094"/>
                    </a:ext>
                  </a:extLst>
                </a:gridCol>
                <a:gridCol w="5001976">
                  <a:extLst>
                    <a:ext uri="{9D8B030D-6E8A-4147-A177-3AD203B41FA5}">
                      <a16:colId xmlns:a16="http://schemas.microsoft.com/office/drawing/2014/main" val="130722259"/>
                    </a:ext>
                  </a:extLst>
                </a:gridCol>
              </a:tblGrid>
              <a:tr h="71318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Typical entry requirements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Suitable for…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217075"/>
                  </a:ext>
                </a:extLst>
              </a:tr>
              <a:tr h="964890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Undergraduate Initial Teacher Training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Appropriate A-Level or equivalent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Those who want to gain QTS whilst on an undergraduate degree course.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389597"/>
                  </a:ext>
                </a:extLst>
              </a:tr>
              <a:tr h="9648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Postgraduate Teacher Training: fee-paying</a:t>
                      </a:r>
                    </a:p>
                    <a:p>
                      <a:pPr algn="l"/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6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Relevant degree 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(Usually 2:2 or above)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6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Graduates with degree in relevant subject / area of study and want to complete teacher training in 1 year.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6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674622"/>
                  </a:ext>
                </a:extLst>
              </a:tr>
              <a:tr h="964890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Postgraduate Teacher Training: Salaried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6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Relevant degree 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(Usually 2:2 or above)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6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People who already work in schools and are very competent – still require good levels of training and require a salary.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6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466438"/>
                  </a:ext>
                </a:extLst>
              </a:tr>
              <a:tr h="1188634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Postgraduate Teaching Apprenticeship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6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Relevant degree 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(Usually 2:2 or above)</a:t>
                      </a:r>
                    </a:p>
                    <a:p>
                      <a:pPr algn="l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6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People working (or not…) in schools who require a salary and where the school can be helped with apprenticeship levy and employer grants.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6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195101"/>
                  </a:ext>
                </a:extLst>
              </a:tr>
              <a:tr h="1188634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Assessment Only Route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Relevant degree (usually 2:2 or above) + experience of teaching in2 or more schools.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Experienced non-qualified teachers and instructors who want to keep working whilst gaining QTS.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725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A39F910-2E50-CEB2-67C2-26F4ECB6C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814" y="119403"/>
            <a:ext cx="683981" cy="68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88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2EDC-1ACE-48ED-92D0-6AF6E92E3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E5126F"/>
          </a:solidFill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Muli" panose="00000500000000000000" pitchFamily="2" charset="0"/>
              </a:rPr>
              <a:t>“I don’t have a degree and want to be a teacher.”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B3BB4E-136F-F54C-520B-37BC59F15A65}"/>
              </a:ext>
            </a:extLst>
          </p:cNvPr>
          <p:cNvSpPr/>
          <p:nvPr/>
        </p:nvSpPr>
        <p:spPr>
          <a:xfrm>
            <a:off x="190500" y="1971675"/>
            <a:ext cx="3486150" cy="1457325"/>
          </a:xfrm>
          <a:prstGeom prst="rect">
            <a:avLst/>
          </a:prstGeom>
          <a:solidFill>
            <a:srgbClr val="68569F"/>
          </a:solidFill>
          <a:ln w="38100">
            <a:solidFill>
              <a:srgbClr val="E512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uli" panose="00000500000000000000" pitchFamily="2" charset="0"/>
              </a:rPr>
              <a:t>Undergraduate Initial Teacher Training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5024C1-5053-F2D5-0C5D-7E95B889C4C1}"/>
              </a:ext>
            </a:extLst>
          </p:cNvPr>
          <p:cNvSpPr/>
          <p:nvPr/>
        </p:nvSpPr>
        <p:spPr>
          <a:xfrm>
            <a:off x="190500" y="4857750"/>
            <a:ext cx="3486150" cy="1457325"/>
          </a:xfrm>
          <a:prstGeom prst="rect">
            <a:avLst/>
          </a:prstGeom>
          <a:solidFill>
            <a:srgbClr val="68569F"/>
          </a:solidFill>
          <a:ln w="38100">
            <a:solidFill>
              <a:srgbClr val="E512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uli" panose="00000500000000000000" pitchFamily="2" charset="0"/>
              </a:rPr>
              <a:t>Degree in relevant subject </a:t>
            </a:r>
            <a:r>
              <a:rPr lang="en-GB" sz="2400" u="sng" dirty="0">
                <a:latin typeface="Muli" panose="00000500000000000000" pitchFamily="2" charset="0"/>
              </a:rPr>
              <a:t>then</a:t>
            </a:r>
            <a:r>
              <a:rPr lang="en-GB" sz="2400" dirty="0">
                <a:latin typeface="Muli" panose="00000500000000000000" pitchFamily="2" charset="0"/>
              </a:rPr>
              <a:t> Teacher Training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05AD85-2E0C-9673-A774-3512DC04C400}"/>
              </a:ext>
            </a:extLst>
          </p:cNvPr>
          <p:cNvSpPr txBox="1"/>
          <p:nvPr/>
        </p:nvSpPr>
        <p:spPr>
          <a:xfrm>
            <a:off x="1204912" y="3751946"/>
            <a:ext cx="145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A67E3E-9CCC-F49D-8021-0E1D21751AB0}"/>
              </a:ext>
            </a:extLst>
          </p:cNvPr>
          <p:cNvSpPr txBox="1"/>
          <p:nvPr/>
        </p:nvSpPr>
        <p:spPr>
          <a:xfrm>
            <a:off x="4254267" y="1335899"/>
            <a:ext cx="7686675" cy="48320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/>
              <a:t>Who are these most suitable for?</a:t>
            </a:r>
            <a:endParaRPr lang="en-GB" sz="2000" b="1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Colleagues without a degree who want to be a teacher</a:t>
            </a:r>
            <a:endParaRPr lang="en-GB" sz="20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College leavers</a:t>
            </a:r>
            <a:endParaRPr lang="en-GB" sz="20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ea typeface="Calibri"/>
              <a:cs typeface="Calibri"/>
            </a:endParaRPr>
          </a:p>
          <a:p>
            <a:r>
              <a:rPr lang="en-GB" sz="2000" b="1" dirty="0"/>
              <a:t>Programme design</a:t>
            </a:r>
            <a:endParaRPr lang="en-GB" sz="2000" b="1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3-year degree which includes teacher training </a:t>
            </a:r>
            <a:r>
              <a:rPr lang="en-GB" sz="2000" b="1" dirty="0"/>
              <a:t>OR</a:t>
            </a:r>
            <a:endParaRPr lang="en-GB" sz="2000" b="1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3-year degree in subject then 1-year ITT programme</a:t>
            </a:r>
            <a:endParaRPr lang="en-GB" sz="20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ea typeface="Calibri"/>
              <a:cs typeface="Calibri"/>
            </a:endParaRPr>
          </a:p>
          <a:p>
            <a:r>
              <a:rPr lang="en-GB" sz="2000" b="1" dirty="0"/>
              <a:t>Cost and financial support</a:t>
            </a:r>
            <a:endParaRPr lang="en-GB" sz="2000" b="1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Degree tuition fee costs (varied)</a:t>
            </a:r>
            <a:endParaRPr lang="en-GB" sz="20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1-year ITT programme – typical costs £9,250 </a:t>
            </a:r>
            <a:endParaRPr lang="en-GB" sz="20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Bursaries of varying amounts available for secondary (changes annually)</a:t>
            </a:r>
            <a:endParaRPr lang="en-GB" sz="20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Can apply for student finance if eligible</a:t>
            </a:r>
            <a:endParaRPr lang="en-GB" sz="2000" dirty="0">
              <a:ea typeface="Calibri"/>
              <a:cs typeface="Calibri"/>
            </a:endParaRPr>
          </a:p>
          <a:p>
            <a:endParaRPr lang="en-GB" sz="1400" b="1" dirty="0"/>
          </a:p>
          <a:p>
            <a:endParaRPr lang="en-GB" sz="1400" b="1" dirty="0"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60BB77-21D6-4C27-8C40-8F2AFCDAADF9}"/>
              </a:ext>
            </a:extLst>
          </p:cNvPr>
          <p:cNvSpPr txBox="1"/>
          <p:nvPr/>
        </p:nvSpPr>
        <p:spPr>
          <a:xfrm>
            <a:off x="10347951" y="1409342"/>
            <a:ext cx="16535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Click here for more info on this route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804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2EDC-1ACE-48ED-92D0-6AF6E92E3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68569F"/>
          </a:solidFill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Muli" panose="00000500000000000000" pitchFamily="2" charset="0"/>
              </a:rPr>
              <a:t>“I am a graduate and want to be a teacher.”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8D63E0-291B-D764-7AE1-E00D47D36030}"/>
              </a:ext>
            </a:extLst>
          </p:cNvPr>
          <p:cNvSpPr/>
          <p:nvPr/>
        </p:nvSpPr>
        <p:spPr>
          <a:xfrm>
            <a:off x="403195" y="1585430"/>
            <a:ext cx="3486150" cy="1885950"/>
          </a:xfrm>
          <a:prstGeom prst="rect">
            <a:avLst/>
          </a:prstGeom>
          <a:solidFill>
            <a:srgbClr val="E5126F"/>
          </a:solidFill>
          <a:ln w="38100">
            <a:solidFill>
              <a:srgbClr val="6856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uli" panose="00000500000000000000" pitchFamily="2" charset="0"/>
              </a:rPr>
              <a:t>Postgraduate </a:t>
            </a:r>
            <a:br>
              <a:rPr lang="en-GB" sz="2400" dirty="0">
                <a:latin typeface="Muli" panose="00000500000000000000" pitchFamily="2" charset="0"/>
              </a:rPr>
            </a:br>
            <a:r>
              <a:rPr lang="en-GB" sz="2400" dirty="0">
                <a:latin typeface="Muli" panose="00000500000000000000" pitchFamily="2" charset="0"/>
              </a:rPr>
              <a:t>Teacher Training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A3701E-72F1-0368-B006-3ED99D42D720}"/>
              </a:ext>
            </a:extLst>
          </p:cNvPr>
          <p:cNvSpPr txBox="1"/>
          <p:nvPr/>
        </p:nvSpPr>
        <p:spPr>
          <a:xfrm>
            <a:off x="4227965" y="1325563"/>
            <a:ext cx="7686675" cy="52322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/>
              <a:t>Who is this most suitable for?</a:t>
            </a:r>
            <a:endParaRPr lang="en-GB" sz="2000" b="1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Graduates with a degree in a relevant subject</a:t>
            </a:r>
            <a:endParaRPr lang="en-GB" sz="20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Career changers with a degree in relevant subject</a:t>
            </a:r>
            <a:endParaRPr lang="en-GB" sz="20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ea typeface="Calibri"/>
              <a:cs typeface="Calibri"/>
            </a:endParaRPr>
          </a:p>
          <a:p>
            <a:r>
              <a:rPr lang="en-GB" sz="2000" b="1" dirty="0"/>
              <a:t>Programme design</a:t>
            </a:r>
            <a:endParaRPr lang="en-GB" sz="2000" b="1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1 year training towards QTS + PGCE (most courses)</a:t>
            </a:r>
            <a:endParaRPr lang="en-GB" sz="20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Either school-based or university-based approach</a:t>
            </a:r>
            <a:endParaRPr lang="en-GB" sz="20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Require at least two placement schools.</a:t>
            </a:r>
            <a:endParaRPr lang="en-GB" sz="20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ea typeface="Calibri"/>
              <a:cs typeface="Calibri"/>
            </a:endParaRPr>
          </a:p>
          <a:p>
            <a:r>
              <a:rPr lang="en-GB" sz="2000" b="1" dirty="0"/>
              <a:t>Cost and financial support</a:t>
            </a:r>
            <a:endParaRPr lang="en-GB" sz="2000" b="1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1-year ITT programme (2 years part-time) – typical costs £9,250 </a:t>
            </a:r>
            <a:endParaRPr lang="en-GB" sz="20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Bursaries of varying amounts available for secondary (changes annually)</a:t>
            </a:r>
            <a:endParaRPr lang="en-GB" sz="20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Can apply for student finance if eligible</a:t>
            </a:r>
            <a:endParaRPr lang="en-GB" sz="20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Some schools may offer a salaried route rather than trainees paying fees</a:t>
            </a:r>
            <a:endParaRPr lang="en-GB" sz="2000" dirty="0">
              <a:ea typeface="Calibri"/>
              <a:cs typeface="Calibri"/>
            </a:endParaRPr>
          </a:p>
          <a:p>
            <a:endParaRPr lang="en-GB" sz="1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D9E8D5-5FB4-6D23-4C56-F422EFA51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61" y="3915560"/>
            <a:ext cx="2883017" cy="2162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90F81B-8E03-39AA-6741-A8EB97AFD4ED}"/>
              </a:ext>
            </a:extLst>
          </p:cNvPr>
          <p:cNvSpPr txBox="1"/>
          <p:nvPr/>
        </p:nvSpPr>
        <p:spPr>
          <a:xfrm>
            <a:off x="9823508" y="1450797"/>
            <a:ext cx="2091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uli" panose="00000500000000000000" pitchFamily="2" charset="0"/>
                <a:hlinkClick r:id="rId3"/>
              </a:rPr>
              <a:t>Click here for more info on Postgrad Teacher Training</a:t>
            </a:r>
            <a:endParaRPr lang="en-GB" dirty="0">
              <a:latin typeface="Mul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943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2EDC-1ACE-48ED-92D0-6AF6E92E3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E5126F"/>
          </a:solidFill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Muli" panose="00000500000000000000" pitchFamily="2" charset="0"/>
              </a:rPr>
              <a:t>“I have a degree and worked in schools…now I want to qualify.”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6C0D35-9635-6ED7-879D-9D96CCF210A2}"/>
              </a:ext>
            </a:extLst>
          </p:cNvPr>
          <p:cNvSpPr/>
          <p:nvPr/>
        </p:nvSpPr>
        <p:spPr>
          <a:xfrm>
            <a:off x="373485" y="1561355"/>
            <a:ext cx="3486150" cy="1885950"/>
          </a:xfrm>
          <a:prstGeom prst="rect">
            <a:avLst/>
          </a:prstGeom>
          <a:solidFill>
            <a:srgbClr val="68569F"/>
          </a:solidFill>
          <a:ln w="38100">
            <a:solidFill>
              <a:srgbClr val="E512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uli" panose="00000500000000000000" pitchFamily="2" charset="0"/>
              </a:rPr>
              <a:t>Postgraduate Teaching Apprenticeship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A1D8F7-3254-63FE-1DDB-CA79BB850D2C}"/>
              </a:ext>
            </a:extLst>
          </p:cNvPr>
          <p:cNvSpPr txBox="1"/>
          <p:nvPr/>
        </p:nvSpPr>
        <p:spPr>
          <a:xfrm>
            <a:off x="4316398" y="1325563"/>
            <a:ext cx="7772138" cy="54784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/>
              <a:t>Who is this most suitable for?</a:t>
            </a:r>
            <a:endParaRPr lang="en-GB" sz="2000" b="1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Graduates with a degree in a relevant subject</a:t>
            </a:r>
            <a:endParaRPr lang="en-GB" sz="20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Colleagues already working in a school who need a salary to complete teacher training.</a:t>
            </a:r>
            <a:endParaRPr lang="en-GB" sz="20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Majority of apprenticeships are in secondary</a:t>
            </a:r>
            <a:endParaRPr lang="en-GB" sz="20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ea typeface="Calibri"/>
              <a:cs typeface="Calibri"/>
            </a:endParaRPr>
          </a:p>
          <a:p>
            <a:r>
              <a:rPr lang="en-GB" sz="2000" b="1" dirty="0"/>
              <a:t>Programme design</a:t>
            </a:r>
            <a:endParaRPr lang="en-GB" sz="2000" b="1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1 year training towards QTS </a:t>
            </a:r>
            <a:endParaRPr lang="en-GB" sz="20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School-based with weekly training day</a:t>
            </a:r>
            <a:endParaRPr lang="en-GB" sz="20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Require at least two placement schools – with a 6-week contrasting placement</a:t>
            </a:r>
            <a:endParaRPr lang="en-GB" sz="20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ea typeface="Calibri"/>
              <a:cs typeface="Calibri"/>
            </a:endParaRPr>
          </a:p>
          <a:p>
            <a:r>
              <a:rPr lang="en-GB" sz="2000" b="1" dirty="0"/>
              <a:t>Cost and financial support</a:t>
            </a:r>
            <a:endParaRPr lang="en-GB" sz="2000" b="1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Salaried employment with varied employer grants for each vacancy</a:t>
            </a:r>
            <a:endParaRPr lang="en-GB" sz="20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Schools employ apprentices on an unqualified teacher pay scale</a:t>
            </a:r>
            <a:endParaRPr lang="en-GB" sz="20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Funded training via Apprenticeship levy</a:t>
            </a:r>
            <a:endParaRPr lang="en-GB" sz="2000" dirty="0">
              <a:ea typeface="Calibri"/>
              <a:cs typeface="Calibri"/>
            </a:endParaRPr>
          </a:p>
          <a:p>
            <a:endParaRPr lang="en-GB" sz="1500" b="1" dirty="0"/>
          </a:p>
          <a:p>
            <a:endParaRPr lang="en-GB" sz="1500" b="1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A8C106-FCB4-370C-F988-8E8B43982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12" y="3683097"/>
            <a:ext cx="2974096" cy="26273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F620C8-6D43-8AE8-7230-281A7622E90F}"/>
              </a:ext>
            </a:extLst>
          </p:cNvPr>
          <p:cNvSpPr txBox="1"/>
          <p:nvPr/>
        </p:nvSpPr>
        <p:spPr>
          <a:xfrm>
            <a:off x="9885662" y="2503308"/>
            <a:ext cx="17323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Click here for more info on teaching apprenticeships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394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47D00-6413-B354-5DC9-7B5517754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8" y="162551"/>
            <a:ext cx="5479719" cy="542125"/>
          </a:xfrm>
        </p:spPr>
        <p:txBody>
          <a:bodyPr anchor="b">
            <a:normAutofit/>
          </a:bodyPr>
          <a:lstStyle/>
          <a:p>
            <a:r>
              <a:rPr lang="en-GB" sz="3200" b="1" dirty="0">
                <a:solidFill>
                  <a:srgbClr val="68569F"/>
                </a:solidFill>
                <a:latin typeface="Muli" panose="00000500000000000000" pitchFamily="2" charset="0"/>
              </a:rPr>
              <a:t>Next steps…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8D200-F9D5-8868-4A0A-43155D92B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981512"/>
            <a:ext cx="6087963" cy="499979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600" b="1" u="sng" dirty="0">
                <a:latin typeface="Muli"/>
              </a:rPr>
              <a:t>Subjects on offer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600" dirty="0">
              <a:latin typeface="Muli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1600" u="sng" dirty="0">
              <a:latin typeface="Muli" panose="000005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1600" b="1" u="sng" dirty="0">
              <a:latin typeface="Muli" panose="00000500000000000000" pitchFamily="2" charset="0"/>
            </a:endParaRPr>
          </a:p>
          <a:p>
            <a:pPr marL="0" indent="0">
              <a:buNone/>
            </a:pPr>
            <a:endParaRPr lang="en-GB" sz="800" dirty="0">
              <a:latin typeface="Muli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2BCA87-BF1A-9128-3A8F-81CDDCD9E2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43" r="32193"/>
          <a:stretch/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494B554-E332-1EF4-ED10-5519F04EB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0625"/>
            <a:ext cx="1097375" cy="109737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32DC8A6-9D1E-7B31-EA60-125D48B6A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431419"/>
              </p:ext>
            </p:extLst>
          </p:nvPr>
        </p:nvGraphicFramePr>
        <p:xfrm>
          <a:off x="321425" y="1415103"/>
          <a:ext cx="544576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880">
                  <a:extLst>
                    <a:ext uri="{9D8B030D-6E8A-4147-A177-3AD203B41FA5}">
                      <a16:colId xmlns:a16="http://schemas.microsoft.com/office/drawing/2014/main" val="4041663994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val="585308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Primary 3-7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English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243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Primary 5-11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Geography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789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Primary 5-11 with Maths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History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49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Art and Design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Maths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372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Biology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Modern Foreign Languages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0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Chemistry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76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Computer Science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Physics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647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Design and Technology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RE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85186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E588283-153B-EB7D-EE71-69F51B6ACB76}"/>
              </a:ext>
            </a:extLst>
          </p:cNvPr>
          <p:cNvSpPr txBox="1"/>
          <p:nvPr/>
        </p:nvSpPr>
        <p:spPr>
          <a:xfrm>
            <a:off x="318654" y="4558145"/>
            <a:ext cx="5403272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solidFill>
                  <a:srgbClr val="404349"/>
                </a:solidFill>
                <a:latin typeface="Arial"/>
                <a:cs typeface="Arial"/>
              </a:rPr>
              <a:t>As part of all of our teacher training courses you will obtain a PGCE. This is taught alongside your school placement through study sessions at our Teaching School Hub in Norwich. This qualification is gained in addition to Qualified Teacher Status (QTS)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69816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BBE4AA-B9A6-704E-48E5-3FA02E907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977BB-82FD-F1AE-950D-08661FAA5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8" y="162551"/>
            <a:ext cx="5479719" cy="542125"/>
          </a:xfrm>
        </p:spPr>
        <p:txBody>
          <a:bodyPr anchor="b">
            <a:normAutofit/>
          </a:bodyPr>
          <a:lstStyle/>
          <a:p>
            <a:r>
              <a:rPr lang="en-GB" sz="3200" b="1" dirty="0">
                <a:solidFill>
                  <a:srgbClr val="68569F"/>
                </a:solidFill>
                <a:latin typeface="Muli" panose="00000500000000000000" pitchFamily="2" charset="0"/>
              </a:rPr>
              <a:t>Next steps…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B2BA5-B7EE-29AB-AD44-CF27CD7E6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981512"/>
            <a:ext cx="6087963" cy="499979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600" b="1" u="sng" dirty="0">
                <a:latin typeface="Muli"/>
              </a:rPr>
              <a:t>Subjects on offer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600" dirty="0">
              <a:latin typeface="Muli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1600" u="sng" dirty="0">
              <a:latin typeface="Muli" panose="000005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1600" b="1" u="sng" dirty="0">
              <a:latin typeface="Muli" panose="00000500000000000000" pitchFamily="2" charset="0"/>
            </a:endParaRPr>
          </a:p>
          <a:p>
            <a:pPr marL="0" indent="0">
              <a:buNone/>
            </a:pPr>
            <a:endParaRPr lang="en-GB" sz="800" dirty="0">
              <a:latin typeface="Muli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4E901A-A840-B243-A451-41065A2D9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43" r="32193"/>
          <a:stretch/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954F14C-F3D1-7061-6356-3C5AAE90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370F5F-37DF-F630-1ADA-59947F0B7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3546EAA-5870-1B76-1540-2729D2FD50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6352335-55C1-39AA-7E69-AA8FA8199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0625"/>
            <a:ext cx="1097375" cy="109737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629AB6B-0BC8-D8CE-6FA1-AF281872F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758980"/>
              </p:ext>
            </p:extLst>
          </p:nvPr>
        </p:nvGraphicFramePr>
        <p:xfrm>
          <a:off x="321425" y="1415103"/>
          <a:ext cx="544576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880">
                  <a:extLst>
                    <a:ext uri="{9D8B030D-6E8A-4147-A177-3AD203B41FA5}">
                      <a16:colId xmlns:a16="http://schemas.microsoft.com/office/drawing/2014/main" val="4041663994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val="585308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Primary 3-7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English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243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Primary 5-11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Geography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789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Primary 5-11 with Maths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History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49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Art and Design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Maths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372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Biology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Modern Foreign Languages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0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Chemistry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76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Computer Science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Physics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647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Design and Technology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RE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85186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24B8CF5-2BAD-0A63-CBB7-893A60F9BD91}"/>
              </a:ext>
            </a:extLst>
          </p:cNvPr>
          <p:cNvSpPr txBox="1"/>
          <p:nvPr/>
        </p:nvSpPr>
        <p:spPr>
          <a:xfrm>
            <a:off x="318654" y="4558145"/>
            <a:ext cx="5403272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>
                <a:solidFill>
                  <a:srgbClr val="404349"/>
                </a:solidFill>
                <a:latin typeface="Arial"/>
                <a:cs typeface="Arial"/>
              </a:rPr>
              <a:t>As part of all of our teacher training courses you will obtain a PGCE. This is taught alongside your school placement through study sessions at our Teaching School Hub in Norwich. This qualification is gained in addition to Qualified Teacher Status (QTS)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498413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3F3A13-C056-0B5B-94EE-268E268A5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07BB9-536E-D040-89F4-CAB25713D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8" y="162551"/>
            <a:ext cx="5479719" cy="542125"/>
          </a:xfrm>
        </p:spPr>
        <p:txBody>
          <a:bodyPr anchor="b">
            <a:normAutofit/>
          </a:bodyPr>
          <a:lstStyle/>
          <a:p>
            <a:r>
              <a:rPr lang="en-GB" sz="3200" b="1" dirty="0">
                <a:solidFill>
                  <a:srgbClr val="68569F"/>
                </a:solidFill>
                <a:latin typeface="Muli" panose="00000500000000000000" pitchFamily="2" charset="0"/>
              </a:rPr>
              <a:t>Next steps…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7B9E5-0BB1-8F16-4DC2-9388CC3F4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981512"/>
            <a:ext cx="6087963" cy="499979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600" b="1" u="sng" dirty="0">
                <a:latin typeface="Muli"/>
              </a:rPr>
              <a:t>Subjects on offer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600" dirty="0">
              <a:latin typeface="Muli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1600" u="sng" dirty="0">
              <a:latin typeface="Muli" panose="000005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1600" b="1" u="sng" dirty="0">
              <a:latin typeface="Muli" panose="00000500000000000000" pitchFamily="2" charset="0"/>
            </a:endParaRPr>
          </a:p>
          <a:p>
            <a:pPr marL="0" indent="0">
              <a:buNone/>
            </a:pPr>
            <a:endParaRPr lang="en-GB" sz="800" dirty="0">
              <a:latin typeface="Muli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A51AE2-1CB6-66D9-3E98-8AC4790649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43" r="32193"/>
          <a:stretch/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7CC03CC-C6D3-CA98-EFE8-A2D82EFED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298C14-7D18-F056-7C02-7DA8F1568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BA552EF-204C-C586-0AE3-CBB27C643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6680A76-65C9-1B0A-168E-386788D6A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0625"/>
            <a:ext cx="1097375" cy="109737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1F49CC7-19AD-A950-D0E4-AC644BB0F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118973"/>
              </p:ext>
            </p:extLst>
          </p:nvPr>
        </p:nvGraphicFramePr>
        <p:xfrm>
          <a:off x="321425" y="1415103"/>
          <a:ext cx="544576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880">
                  <a:extLst>
                    <a:ext uri="{9D8B030D-6E8A-4147-A177-3AD203B41FA5}">
                      <a16:colId xmlns:a16="http://schemas.microsoft.com/office/drawing/2014/main" val="4041663994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val="585308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Primary 3-7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English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243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Primary 5-11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Geography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789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Primary 5-11 with Maths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History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49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Art and Design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Maths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372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Biology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Modern Foreign Languages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0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Chemistry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76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Computer Science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Physics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647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Design and Technology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RE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85186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A113B66-AC77-891C-4E9A-9678E35EB666}"/>
              </a:ext>
            </a:extLst>
          </p:cNvPr>
          <p:cNvSpPr txBox="1"/>
          <p:nvPr/>
        </p:nvSpPr>
        <p:spPr>
          <a:xfrm>
            <a:off x="318654" y="4558145"/>
            <a:ext cx="5403272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>
                <a:solidFill>
                  <a:srgbClr val="404349"/>
                </a:solidFill>
                <a:latin typeface="Arial"/>
                <a:cs typeface="Arial"/>
              </a:rPr>
              <a:t>As part of all of our teacher training courses you will obtain a PGCE. This is taught alongside your school placement through study sessions at our Teaching School Hub in Norwich. This qualification is gained in addition to Qualified Teacher Status (QTS)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756814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0EA235F1ED584A9BBDFF44C5FF9563" ma:contentTypeVersion="15" ma:contentTypeDescription="Create a new document." ma:contentTypeScope="" ma:versionID="d09cf7af15c1d9bbff0027ba5b75f9f6">
  <xsd:schema xmlns:xsd="http://www.w3.org/2001/XMLSchema" xmlns:xs="http://www.w3.org/2001/XMLSchema" xmlns:p="http://schemas.microsoft.com/office/2006/metadata/properties" xmlns:ns2="de34f42a-ba00-4f84-b882-9879c88c96cb" xmlns:ns3="55ffe7b5-b0c8-4001-9952-041385a6f987" targetNamespace="http://schemas.microsoft.com/office/2006/metadata/properties" ma:root="true" ma:fieldsID="cdcd88a262b45f9cf265c47ace38a0f9" ns2:_="" ns3:_="">
    <xsd:import namespace="de34f42a-ba00-4f84-b882-9879c88c96cb"/>
    <xsd:import namespace="55ffe7b5-b0c8-4001-9952-041385a6f9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34f42a-ba00-4f84-b882-9879c88c96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f71bbcc-0e19-47a0-832f-6df17fefd2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ffe7b5-b0c8-4001-9952-041385a6f98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cfa8050-2b2e-4427-a28f-9511a3110797}" ma:internalName="TaxCatchAll" ma:showField="CatchAllData" ma:web="55ffe7b5-b0c8-4001-9952-041385a6f9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5ffe7b5-b0c8-4001-9952-041385a6f987" xsi:nil="true"/>
    <lcf76f155ced4ddcb4097134ff3c332f xmlns="de34f42a-ba00-4f84-b882-9879c88c96c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A0A370-587C-4E5E-8B44-DC89B74D05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34f42a-ba00-4f84-b882-9879c88c96cb"/>
    <ds:schemaRef ds:uri="55ffe7b5-b0c8-4001-9952-041385a6f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6BD9BA-D235-4191-B18E-7958AE8EA2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C8C02E-556C-4316-BE2C-E8377FC77776}">
  <ds:schemaRefs>
    <ds:schemaRef ds:uri="de34f42a-ba00-4f84-b882-9879c88c96cb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55ffe7b5-b0c8-4001-9952-041385a6f987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5b0b9c9a-2369-492c-819f-51f59b67902a}" enabled="1" method="Standard" siteId="{a0806fa7-0275-413a-92f7-30d003a0e1b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1070</Words>
  <Application>Microsoft Office PowerPoint</Application>
  <PresentationFormat>Widescreen</PresentationFormat>
  <Paragraphs>182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Muli</vt:lpstr>
      <vt:lpstr>Office Theme</vt:lpstr>
      <vt:lpstr>Inspiration Trust Teacher Training</vt:lpstr>
      <vt:lpstr>What is distinctive about Inspiration Trust Initial Teacher Training?</vt:lpstr>
      <vt:lpstr>Core Teacher Training Options – An overview</vt:lpstr>
      <vt:lpstr>“I don’t have a degree and want to be a teacher.”</vt:lpstr>
      <vt:lpstr>“I am a graduate and want to be a teacher.”</vt:lpstr>
      <vt:lpstr>“I have a degree and worked in schools…now I want to qualify.”</vt:lpstr>
      <vt:lpstr>Next steps…</vt:lpstr>
      <vt:lpstr>Next steps…</vt:lpstr>
      <vt:lpstr>Next steps…</vt:lpstr>
      <vt:lpstr>Next steps…</vt:lpstr>
      <vt:lpstr>Useful links for guidance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Routes into Teaching</dc:title>
  <dc:creator>Paul Usher</dc:creator>
  <cp:lastModifiedBy>Phyllis O'Grady</cp:lastModifiedBy>
  <cp:revision>140</cp:revision>
  <dcterms:created xsi:type="dcterms:W3CDTF">2023-12-19T14:32:32Z</dcterms:created>
  <dcterms:modified xsi:type="dcterms:W3CDTF">2025-05-16T08:55:44Z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0x010100E20EA235F1ED584A9BBDFF44C5FF9563</vt:lpwstr>
  </property>
  <property fmtid="{D5CDD505-2E9C-101B-9397-08002B2CF9AE}" pid="3" name="MediaServiceImageTags">
    <vt:lpwstr/>
  </property>
</Properties>
</file>